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1.xml" ContentType="application/vnd.openxmlformats-officedocument.drawingml.chart+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notesMasterIdLst>
    <p:notesMasterId r:id="rId125"/>
  </p:notesMasterIdLst>
  <p:sldIdLst>
    <p:sldId id="671" r:id="rId2"/>
    <p:sldId id="672" r:id="rId3"/>
    <p:sldId id="398" r:id="rId4"/>
    <p:sldId id="258" r:id="rId5"/>
    <p:sldId id="315" r:id="rId6"/>
    <p:sldId id="317" r:id="rId7"/>
    <p:sldId id="316" r:id="rId8"/>
    <p:sldId id="401" r:id="rId9"/>
    <p:sldId id="402" r:id="rId10"/>
    <p:sldId id="576" r:id="rId11"/>
    <p:sldId id="577" r:id="rId12"/>
    <p:sldId id="578" r:id="rId13"/>
    <p:sldId id="579" r:id="rId14"/>
    <p:sldId id="580" r:id="rId15"/>
    <p:sldId id="581" r:id="rId16"/>
    <p:sldId id="582" r:id="rId17"/>
    <p:sldId id="583" r:id="rId18"/>
    <p:sldId id="584" r:id="rId19"/>
    <p:sldId id="585" r:id="rId20"/>
    <p:sldId id="586" r:id="rId21"/>
    <p:sldId id="587" r:id="rId22"/>
    <p:sldId id="588" r:id="rId23"/>
    <p:sldId id="589" r:id="rId24"/>
    <p:sldId id="590" r:id="rId25"/>
    <p:sldId id="591" r:id="rId26"/>
    <p:sldId id="592" r:id="rId27"/>
    <p:sldId id="593" r:id="rId28"/>
    <p:sldId id="594" r:id="rId29"/>
    <p:sldId id="595" r:id="rId30"/>
    <p:sldId id="506" r:id="rId31"/>
    <p:sldId id="519" r:id="rId32"/>
    <p:sldId id="518" r:id="rId33"/>
    <p:sldId id="520" r:id="rId34"/>
    <p:sldId id="524" r:id="rId35"/>
    <p:sldId id="525" r:id="rId36"/>
    <p:sldId id="526" r:id="rId37"/>
    <p:sldId id="604" r:id="rId38"/>
    <p:sldId id="603" r:id="rId39"/>
    <p:sldId id="596" r:id="rId40"/>
    <p:sldId id="597" r:id="rId41"/>
    <p:sldId id="598" r:id="rId42"/>
    <p:sldId id="599" r:id="rId43"/>
    <p:sldId id="600" r:id="rId44"/>
    <p:sldId id="601" r:id="rId45"/>
    <p:sldId id="602" r:id="rId46"/>
    <p:sldId id="605" r:id="rId47"/>
    <p:sldId id="606" r:id="rId48"/>
    <p:sldId id="607" r:id="rId49"/>
    <p:sldId id="608" r:id="rId50"/>
    <p:sldId id="609" r:id="rId51"/>
    <p:sldId id="610" r:id="rId52"/>
    <p:sldId id="611" r:id="rId53"/>
    <p:sldId id="612" r:id="rId54"/>
    <p:sldId id="613" r:id="rId55"/>
    <p:sldId id="614" r:id="rId56"/>
    <p:sldId id="615" r:id="rId57"/>
    <p:sldId id="616" r:id="rId58"/>
    <p:sldId id="617" r:id="rId59"/>
    <p:sldId id="618" r:id="rId60"/>
    <p:sldId id="622" r:id="rId61"/>
    <p:sldId id="619" r:id="rId62"/>
    <p:sldId id="623" r:id="rId63"/>
    <p:sldId id="624" r:id="rId64"/>
    <p:sldId id="625" r:id="rId65"/>
    <p:sldId id="626" r:id="rId66"/>
    <p:sldId id="627" r:id="rId67"/>
    <p:sldId id="628" r:id="rId68"/>
    <p:sldId id="629" r:id="rId69"/>
    <p:sldId id="630" r:id="rId70"/>
    <p:sldId id="632" r:id="rId71"/>
    <p:sldId id="631" r:id="rId72"/>
    <p:sldId id="633" r:id="rId73"/>
    <p:sldId id="621" r:id="rId74"/>
    <p:sldId id="634" r:id="rId75"/>
    <p:sldId id="684" r:id="rId76"/>
    <p:sldId id="620" r:id="rId77"/>
    <p:sldId id="636" r:id="rId78"/>
    <p:sldId id="638" r:id="rId79"/>
    <p:sldId id="639" r:id="rId80"/>
    <p:sldId id="640" r:id="rId81"/>
    <p:sldId id="641" r:id="rId82"/>
    <p:sldId id="642" r:id="rId83"/>
    <p:sldId id="643" r:id="rId84"/>
    <p:sldId id="644" r:id="rId85"/>
    <p:sldId id="645" r:id="rId86"/>
    <p:sldId id="682" r:id="rId87"/>
    <p:sldId id="646" r:id="rId88"/>
    <p:sldId id="647" r:id="rId89"/>
    <p:sldId id="648" r:id="rId90"/>
    <p:sldId id="678" r:id="rId91"/>
    <p:sldId id="674" r:id="rId92"/>
    <p:sldId id="649" r:id="rId93"/>
    <p:sldId id="655" r:id="rId94"/>
    <p:sldId id="675" r:id="rId95"/>
    <p:sldId id="656" r:id="rId96"/>
    <p:sldId id="650" r:id="rId97"/>
    <p:sldId id="690" r:id="rId98"/>
    <p:sldId id="691" r:id="rId99"/>
    <p:sldId id="692" r:id="rId100"/>
    <p:sldId id="693" r:id="rId101"/>
    <p:sldId id="689" r:id="rId102"/>
    <p:sldId id="688" r:id="rId103"/>
    <p:sldId id="687" r:id="rId104"/>
    <p:sldId id="651" r:id="rId105"/>
    <p:sldId id="657" r:id="rId106"/>
    <p:sldId id="658" r:id="rId107"/>
    <p:sldId id="659" r:id="rId108"/>
    <p:sldId id="660" r:id="rId109"/>
    <p:sldId id="680" r:id="rId110"/>
    <p:sldId id="652" r:id="rId111"/>
    <p:sldId id="653" r:id="rId112"/>
    <p:sldId id="673" r:id="rId113"/>
    <p:sldId id="681" r:id="rId114"/>
    <p:sldId id="654" r:id="rId115"/>
    <p:sldId id="662" r:id="rId116"/>
    <p:sldId id="663" r:id="rId117"/>
    <p:sldId id="664" r:id="rId118"/>
    <p:sldId id="665" r:id="rId119"/>
    <p:sldId id="666" r:id="rId120"/>
    <p:sldId id="667" r:id="rId121"/>
    <p:sldId id="668" r:id="rId122"/>
    <p:sldId id="669" r:id="rId123"/>
    <p:sldId id="670" r:id="rId124"/>
  </p:sldIdLst>
  <p:sldSz cx="13716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43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F8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42" autoAdjust="0"/>
    <p:restoredTop sz="97691" autoAdjust="0"/>
  </p:normalViewPr>
  <p:slideViewPr>
    <p:cSldViewPr>
      <p:cViewPr varScale="1">
        <p:scale>
          <a:sx n="72" d="100"/>
          <a:sy n="72" d="100"/>
        </p:scale>
        <p:origin x="342" y="54"/>
      </p:cViewPr>
      <p:guideLst>
        <p:guide orient="horz" pos="2160"/>
        <p:guide pos="432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CAL\Desktop\Regional%20Planning\shift%20share\Bagmar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0" i="0" u="none" strike="noStrike" kern="1200" spc="0" baseline="0">
                <a:solidFill>
                  <a:schemeClr val="dk1"/>
                </a:solidFill>
                <a:latin typeface="+mn-lt"/>
                <a:ea typeface="+mn-ea"/>
                <a:cs typeface="+mn-cs"/>
              </a:defRPr>
            </a:pPr>
            <a:r>
              <a:rPr lang="en-US" sz="1200" b="1">
                <a:latin typeface="Times New Roman" pitchFamily="18" charset="0"/>
                <a:cs typeface="Times New Roman" pitchFamily="18" charset="0"/>
              </a:rPr>
              <a:t>Distribution of industries according to shift share components in Bagmara Upazila </a:t>
            </a:r>
          </a:p>
        </c:rich>
      </c:tx>
      <c:overlay val="0"/>
      <c:spPr>
        <a:noFill/>
        <a:ln>
          <a:noFill/>
        </a:ln>
        <a:effectLst/>
      </c:spPr>
    </c:title>
    <c:autoTitleDeleted val="0"/>
    <c:plotArea>
      <c:layout/>
      <c:barChart>
        <c:barDir val="col"/>
        <c:grouping val="percentStacked"/>
        <c:varyColors val="0"/>
        <c:ser>
          <c:idx val="0"/>
          <c:order val="0"/>
          <c:tx>
            <c:strRef>
              <c:f>Sheet6!$C$3</c:f>
              <c:strCache>
                <c:ptCount val="1"/>
                <c:pt idx="0">
                  <c:v>National share</c:v>
                </c:pt>
              </c:strCache>
            </c:strRef>
          </c:tx>
          <c:spPr>
            <a:solidFill>
              <a:schemeClr val="accent1"/>
            </a:solidFill>
            <a:ln>
              <a:noFill/>
            </a:ln>
            <a:effectLst/>
          </c:spPr>
          <c:invertIfNegative val="0"/>
          <c:cat>
            <c:strRef>
              <c:f>Sheet6!$B$4:$B$15</c:f>
              <c:strCache>
                <c:ptCount val="12"/>
                <c:pt idx="0">
                  <c:v>Mining and Quarrying </c:v>
                </c:pt>
                <c:pt idx="1">
                  <c:v>Manufacturing</c:v>
                </c:pt>
                <c:pt idx="2">
                  <c:v>Electricity, Gas, Water, Steam, and Air Conditioning Supply</c:v>
                </c:pt>
                <c:pt idx="3">
                  <c:v>Construction</c:v>
                </c:pt>
                <c:pt idx="4">
                  <c:v>Wholesale and Retail Trade, Repair of Motor Vehicles &amp; Motorcycles</c:v>
                </c:pt>
                <c:pt idx="5">
                  <c:v>Transportation, Storage, Information and Communication</c:v>
                </c:pt>
                <c:pt idx="6">
                  <c:v>Accommodation and Food Services Activities (Hotel &amp; Restaurants)</c:v>
                </c:pt>
                <c:pt idx="7">
                  <c:v>Financial and Insurance Activities</c:v>
                </c:pt>
                <c:pt idx="8">
                  <c:v>Public Administration and Defence</c:v>
                </c:pt>
                <c:pt idx="9">
                  <c:v>Education</c:v>
                </c:pt>
                <c:pt idx="10">
                  <c:v>Health and Social Works</c:v>
                </c:pt>
                <c:pt idx="11">
                  <c:v>Others</c:v>
                </c:pt>
              </c:strCache>
            </c:strRef>
          </c:cat>
          <c:val>
            <c:numRef>
              <c:f>Sheet6!$C$4:$C$15</c:f>
              <c:numCache>
                <c:formatCode>0</c:formatCode>
                <c:ptCount val="12"/>
                <c:pt idx="0">
                  <c:v>0</c:v>
                </c:pt>
                <c:pt idx="1">
                  <c:v>4250.6100000000024</c:v>
                </c:pt>
                <c:pt idx="2">
                  <c:v>4.68</c:v>
                </c:pt>
                <c:pt idx="3">
                  <c:v>23.4</c:v>
                </c:pt>
                <c:pt idx="4">
                  <c:v>7048.08</c:v>
                </c:pt>
                <c:pt idx="5">
                  <c:v>468</c:v>
                </c:pt>
                <c:pt idx="6">
                  <c:v>913.77000000000055</c:v>
                </c:pt>
                <c:pt idx="7">
                  <c:v>500.76</c:v>
                </c:pt>
                <c:pt idx="8">
                  <c:v>561.59999999999991</c:v>
                </c:pt>
                <c:pt idx="9">
                  <c:v>4617.99</c:v>
                </c:pt>
                <c:pt idx="10">
                  <c:v>347.48999999999927</c:v>
                </c:pt>
                <c:pt idx="11">
                  <c:v>3458.52</c:v>
                </c:pt>
              </c:numCache>
            </c:numRef>
          </c:val>
        </c:ser>
        <c:ser>
          <c:idx val="1"/>
          <c:order val="1"/>
          <c:tx>
            <c:strRef>
              <c:f>Sheet6!$D$3</c:f>
              <c:strCache>
                <c:ptCount val="1"/>
                <c:pt idx="0">
                  <c:v>Industrial Mix</c:v>
                </c:pt>
              </c:strCache>
            </c:strRef>
          </c:tx>
          <c:spPr>
            <a:solidFill>
              <a:schemeClr val="accent2"/>
            </a:solidFill>
            <a:ln>
              <a:noFill/>
            </a:ln>
            <a:effectLst/>
          </c:spPr>
          <c:invertIfNegative val="0"/>
          <c:cat>
            <c:strRef>
              <c:f>Sheet6!$B$4:$B$15</c:f>
              <c:strCache>
                <c:ptCount val="12"/>
                <c:pt idx="0">
                  <c:v>Mining and Quarrying </c:v>
                </c:pt>
                <c:pt idx="1">
                  <c:v>Manufacturing</c:v>
                </c:pt>
                <c:pt idx="2">
                  <c:v>Electricity, Gas, Water, Steam, and Air Conditioning Supply</c:v>
                </c:pt>
                <c:pt idx="3">
                  <c:v>Construction</c:v>
                </c:pt>
                <c:pt idx="4">
                  <c:v>Wholesale and Retail Trade, Repair of Motor Vehicles &amp; Motorcycles</c:v>
                </c:pt>
                <c:pt idx="5">
                  <c:v>Transportation, Storage, Information and Communication</c:v>
                </c:pt>
                <c:pt idx="6">
                  <c:v>Accommodation and Food Services Activities (Hotel &amp; Restaurants)</c:v>
                </c:pt>
                <c:pt idx="7">
                  <c:v>Financial and Insurance Activities</c:v>
                </c:pt>
                <c:pt idx="8">
                  <c:v>Public Administration and Defence</c:v>
                </c:pt>
                <c:pt idx="9">
                  <c:v>Education</c:v>
                </c:pt>
                <c:pt idx="10">
                  <c:v>Health and Social Works</c:v>
                </c:pt>
                <c:pt idx="11">
                  <c:v>Others</c:v>
                </c:pt>
              </c:strCache>
            </c:strRef>
          </c:cat>
          <c:val>
            <c:numRef>
              <c:f>Sheet6!$D$4:$D$15</c:f>
              <c:numCache>
                <c:formatCode>0</c:formatCode>
                <c:ptCount val="12"/>
                <c:pt idx="0">
                  <c:v>0</c:v>
                </c:pt>
                <c:pt idx="1">
                  <c:v>871.92</c:v>
                </c:pt>
                <c:pt idx="2">
                  <c:v>1</c:v>
                </c:pt>
                <c:pt idx="3">
                  <c:v>-17.599999999999987</c:v>
                </c:pt>
                <c:pt idx="4">
                  <c:v>-1867.44</c:v>
                </c:pt>
                <c:pt idx="5">
                  <c:v>2432</c:v>
                </c:pt>
                <c:pt idx="6">
                  <c:v>-328.01999999999964</c:v>
                </c:pt>
                <c:pt idx="7">
                  <c:v>-47.079999999999963</c:v>
                </c:pt>
                <c:pt idx="8">
                  <c:v>-230.4</c:v>
                </c:pt>
                <c:pt idx="9">
                  <c:v>-1697.21</c:v>
                </c:pt>
                <c:pt idx="10">
                  <c:v>-106.92</c:v>
                </c:pt>
                <c:pt idx="11">
                  <c:v>443.40000000000026</c:v>
                </c:pt>
              </c:numCache>
            </c:numRef>
          </c:val>
        </c:ser>
        <c:ser>
          <c:idx val="2"/>
          <c:order val="2"/>
          <c:tx>
            <c:strRef>
              <c:f>Sheet6!$E$3</c:f>
              <c:strCache>
                <c:ptCount val="1"/>
                <c:pt idx="0">
                  <c:v>Regional Shift</c:v>
                </c:pt>
              </c:strCache>
            </c:strRef>
          </c:tx>
          <c:spPr>
            <a:solidFill>
              <a:schemeClr val="accent3"/>
            </a:solidFill>
            <a:ln>
              <a:noFill/>
            </a:ln>
            <a:effectLst/>
          </c:spPr>
          <c:invertIfNegative val="0"/>
          <c:cat>
            <c:strRef>
              <c:f>Sheet6!$B$4:$B$15</c:f>
              <c:strCache>
                <c:ptCount val="12"/>
                <c:pt idx="0">
                  <c:v>Mining and Quarrying </c:v>
                </c:pt>
                <c:pt idx="1">
                  <c:v>Manufacturing</c:v>
                </c:pt>
                <c:pt idx="2">
                  <c:v>Electricity, Gas, Water, Steam, and Air Conditioning Supply</c:v>
                </c:pt>
                <c:pt idx="3">
                  <c:v>Construction</c:v>
                </c:pt>
                <c:pt idx="4">
                  <c:v>Wholesale and Retail Trade, Repair of Motor Vehicles &amp; Motorcycles</c:v>
                </c:pt>
                <c:pt idx="5">
                  <c:v>Transportation, Storage, Information and Communication</c:v>
                </c:pt>
                <c:pt idx="6">
                  <c:v>Accommodation and Food Services Activities (Hotel &amp; Restaurants)</c:v>
                </c:pt>
                <c:pt idx="7">
                  <c:v>Financial and Insurance Activities</c:v>
                </c:pt>
                <c:pt idx="8">
                  <c:v>Public Administration and Defence</c:v>
                </c:pt>
                <c:pt idx="9">
                  <c:v>Education</c:v>
                </c:pt>
                <c:pt idx="10">
                  <c:v>Health and Social Works</c:v>
                </c:pt>
                <c:pt idx="11">
                  <c:v>Others</c:v>
                </c:pt>
              </c:strCache>
            </c:strRef>
          </c:cat>
          <c:val>
            <c:numRef>
              <c:f>Sheet6!$E$4:$E$15</c:f>
              <c:numCache>
                <c:formatCode>0</c:formatCode>
                <c:ptCount val="12"/>
                <c:pt idx="0">
                  <c:v>0</c:v>
                </c:pt>
                <c:pt idx="1">
                  <c:v>-726.5999999999998</c:v>
                </c:pt>
                <c:pt idx="2">
                  <c:v>-0.68000000000000105</c:v>
                </c:pt>
                <c:pt idx="3">
                  <c:v>-18.799999999999986</c:v>
                </c:pt>
                <c:pt idx="4">
                  <c:v>8072.1600000000044</c:v>
                </c:pt>
                <c:pt idx="5">
                  <c:v>-2780</c:v>
                </c:pt>
                <c:pt idx="6">
                  <c:v>734.14</c:v>
                </c:pt>
                <c:pt idx="7">
                  <c:v>-205.44000000000003</c:v>
                </c:pt>
                <c:pt idx="8">
                  <c:v>-120</c:v>
                </c:pt>
                <c:pt idx="9">
                  <c:v>-1697.21</c:v>
                </c:pt>
                <c:pt idx="10">
                  <c:v>323.72999999999939</c:v>
                </c:pt>
                <c:pt idx="11">
                  <c:v>-1625.8000000000002</c:v>
                </c:pt>
              </c:numCache>
            </c:numRef>
          </c:val>
        </c:ser>
        <c:dLbls>
          <c:showLegendKey val="0"/>
          <c:showVal val="0"/>
          <c:showCatName val="0"/>
          <c:showSerName val="0"/>
          <c:showPercent val="0"/>
          <c:showBubbleSize val="0"/>
        </c:dLbls>
        <c:gapWidth val="150"/>
        <c:overlap val="100"/>
        <c:axId val="138124416"/>
        <c:axId val="137595672"/>
      </c:barChart>
      <c:catAx>
        <c:axId val="138124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dk1"/>
                </a:solidFill>
                <a:latin typeface="+mn-lt"/>
                <a:ea typeface="+mn-ea"/>
                <a:cs typeface="+mn-cs"/>
              </a:defRPr>
            </a:pPr>
            <a:endParaRPr lang="en-US"/>
          </a:p>
        </c:txPr>
        <c:crossAx val="137595672"/>
        <c:crosses val="autoZero"/>
        <c:auto val="1"/>
        <c:lblAlgn val="ctr"/>
        <c:lblOffset val="100"/>
        <c:noMultiLvlLbl val="0"/>
      </c:catAx>
      <c:valAx>
        <c:axId val="1375956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dk1"/>
                </a:solidFill>
                <a:latin typeface="+mn-lt"/>
                <a:ea typeface="+mn-ea"/>
                <a:cs typeface="+mn-cs"/>
              </a:defRPr>
            </a:pPr>
            <a:endParaRPr lang="en-US"/>
          </a:p>
        </c:txPr>
        <c:crossAx val="138124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900" b="0" i="0" u="none" strike="noStrike" kern="1200" baseline="0">
              <a:solidFill>
                <a:schemeClr val="dk1"/>
              </a:solidFill>
              <a:latin typeface="+mn-lt"/>
              <a:ea typeface="+mn-ea"/>
              <a:cs typeface="+mn-cs"/>
            </a:defRPr>
          </a:pPr>
          <a:endParaRPr lang="en-US"/>
        </a:p>
      </c:txPr>
    </c:legend>
    <c:plotVisOnly val="1"/>
    <c:dispBlanksAs val="gap"/>
    <c:showDLblsOverMax val="0"/>
  </c:chart>
  <c:spPr>
    <a:no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570543-FCB0-4B19-907C-35A560E87766}" type="doc">
      <dgm:prSet loTypeId="urn:microsoft.com/office/officeart/2005/8/layout/bProcess3" loCatId="process" qsTypeId="urn:microsoft.com/office/officeart/2005/8/quickstyle/3d2" qsCatId="3D" csTypeId="urn:microsoft.com/office/officeart/2005/8/colors/accent0_1" csCatId="mainScheme" phldr="1"/>
      <dgm:spPr/>
      <dgm:t>
        <a:bodyPr/>
        <a:lstStyle/>
        <a:p>
          <a:endParaRPr lang="en-US"/>
        </a:p>
      </dgm:t>
    </dgm:pt>
    <dgm:pt modelId="{368E73C8-2FF4-441E-ADFA-9A147317DC8F}">
      <dgm:prSet phldrT="[Text]" custT="1"/>
      <dgm:spPr/>
      <dgm:t>
        <a:bodyPr/>
        <a:lstStyle/>
        <a:p>
          <a:r>
            <a:rPr lang="en-US" sz="2000" b="1" dirty="0" smtClean="0">
              <a:latin typeface="Book Antiqua" pitchFamily="18" charset="0"/>
            </a:rPr>
            <a:t>Survey</a:t>
          </a:r>
          <a:endParaRPr lang="en-US" sz="2000" b="1" dirty="0">
            <a:latin typeface="Book Antiqua" pitchFamily="18" charset="0"/>
          </a:endParaRPr>
        </a:p>
      </dgm:t>
    </dgm:pt>
    <dgm:pt modelId="{55118F13-B110-48A6-AD58-3BA090AD7DAC}" type="parTrans" cxnId="{208BCFC4-993E-4499-A13D-73AC563A6F3B}">
      <dgm:prSet/>
      <dgm:spPr/>
      <dgm:t>
        <a:bodyPr/>
        <a:lstStyle/>
        <a:p>
          <a:endParaRPr lang="en-US" sz="2000" b="1">
            <a:latin typeface="Book Antiqua" pitchFamily="18" charset="0"/>
          </a:endParaRPr>
        </a:p>
      </dgm:t>
    </dgm:pt>
    <dgm:pt modelId="{C94A64B9-4D96-44E8-A186-A4CF79CF6C9D}" type="sibTrans" cxnId="{208BCFC4-993E-4499-A13D-73AC563A6F3B}">
      <dgm:prSet custT="1"/>
      <dgm:spPr>
        <a:ln w="19050">
          <a:solidFill>
            <a:schemeClr val="tx1"/>
          </a:solidFill>
        </a:ln>
      </dgm:spPr>
      <dgm:t>
        <a:bodyPr/>
        <a:lstStyle/>
        <a:p>
          <a:endParaRPr lang="en-US" sz="2000" b="1">
            <a:latin typeface="Book Antiqua" pitchFamily="18" charset="0"/>
          </a:endParaRPr>
        </a:p>
      </dgm:t>
    </dgm:pt>
    <dgm:pt modelId="{289F12DC-F5FC-45FE-8AEC-DDC1F439A682}">
      <dgm:prSet phldrT="[Text]" custT="1"/>
      <dgm:spPr/>
      <dgm:t>
        <a:bodyPr/>
        <a:lstStyle/>
        <a:p>
          <a:r>
            <a:rPr lang="en-US" sz="2000" b="1" dirty="0" smtClean="0">
              <a:latin typeface="Book Antiqua" pitchFamily="18" charset="0"/>
            </a:rPr>
            <a:t>Existing Condition</a:t>
          </a:r>
          <a:endParaRPr lang="en-US" sz="2000" b="1" dirty="0">
            <a:latin typeface="Book Antiqua" pitchFamily="18" charset="0"/>
          </a:endParaRPr>
        </a:p>
      </dgm:t>
    </dgm:pt>
    <dgm:pt modelId="{C6BFC622-8644-4AB0-A4C9-428F483590EC}" type="parTrans" cxnId="{6D415B1B-0195-4338-A03A-DA1DBD161E37}">
      <dgm:prSet/>
      <dgm:spPr/>
      <dgm:t>
        <a:bodyPr/>
        <a:lstStyle/>
        <a:p>
          <a:endParaRPr lang="en-US" sz="2000" b="1">
            <a:latin typeface="Book Antiqua" pitchFamily="18" charset="0"/>
          </a:endParaRPr>
        </a:p>
      </dgm:t>
    </dgm:pt>
    <dgm:pt modelId="{B5B31600-5AA8-4D80-92C5-05B5A8578B3F}" type="sibTrans" cxnId="{6D415B1B-0195-4338-A03A-DA1DBD161E37}">
      <dgm:prSet custT="1"/>
      <dgm:spPr>
        <a:ln w="19050">
          <a:solidFill>
            <a:schemeClr val="tx1"/>
          </a:solidFill>
        </a:ln>
      </dgm:spPr>
      <dgm:t>
        <a:bodyPr/>
        <a:lstStyle/>
        <a:p>
          <a:endParaRPr lang="en-US" sz="2000" b="1">
            <a:latin typeface="Book Antiqua" pitchFamily="18" charset="0"/>
          </a:endParaRPr>
        </a:p>
      </dgm:t>
    </dgm:pt>
    <dgm:pt modelId="{FE9F304A-2FEB-40BF-9A05-4D2DE4FF01DC}">
      <dgm:prSet phldrT="[Text]" custT="1"/>
      <dgm:spPr>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dgm:spPr>
      <dgm:t>
        <a:bodyPr/>
        <a:lstStyle/>
        <a:p>
          <a:r>
            <a:rPr lang="en-US" sz="2000" b="1" dirty="0" smtClean="0">
              <a:latin typeface="Book Antiqua" pitchFamily="18" charset="0"/>
            </a:rPr>
            <a:t>PRA Demand Analysis</a:t>
          </a:r>
          <a:endParaRPr lang="en-US" sz="2000" b="1" dirty="0">
            <a:latin typeface="Book Antiqua" pitchFamily="18" charset="0"/>
          </a:endParaRPr>
        </a:p>
      </dgm:t>
    </dgm:pt>
    <dgm:pt modelId="{7E60B6FC-1C84-4C2C-89B5-3878690E9322}" type="parTrans" cxnId="{E94E9A07-D174-4EE7-8FE1-94147064CCED}">
      <dgm:prSet/>
      <dgm:spPr/>
      <dgm:t>
        <a:bodyPr/>
        <a:lstStyle/>
        <a:p>
          <a:endParaRPr lang="en-US" sz="2000" b="1">
            <a:latin typeface="Book Antiqua" pitchFamily="18" charset="0"/>
          </a:endParaRPr>
        </a:p>
      </dgm:t>
    </dgm:pt>
    <dgm:pt modelId="{F443912B-7004-45BC-A53B-9342B0C8DA6F}" type="sibTrans" cxnId="{E94E9A07-D174-4EE7-8FE1-94147064CCED}">
      <dgm:prSet custT="1"/>
      <dgm:spPr>
        <a:ln w="19050">
          <a:solidFill>
            <a:schemeClr val="tx1"/>
          </a:solidFill>
        </a:ln>
      </dgm:spPr>
      <dgm:t>
        <a:bodyPr/>
        <a:lstStyle/>
        <a:p>
          <a:endParaRPr lang="en-US" sz="2000" b="1">
            <a:latin typeface="Book Antiqua" pitchFamily="18" charset="0"/>
          </a:endParaRPr>
        </a:p>
      </dgm:t>
    </dgm:pt>
    <dgm:pt modelId="{4FF87FF7-A4F7-4E13-9039-9968F4CF8349}">
      <dgm:prSet custT="1"/>
      <dgm:spPr>
        <a:gradFill flip="none" rotWithShape="1">
          <a:gsLst>
            <a:gs pos="0">
              <a:schemeClr val="bg1">
                <a:lumMod val="75000"/>
              </a:schemeClr>
            </a:gs>
            <a:gs pos="53000">
              <a:srgbClr val="D4DEFF"/>
            </a:gs>
            <a:gs pos="83000">
              <a:srgbClr val="D4DEFF"/>
            </a:gs>
            <a:gs pos="100000">
              <a:srgbClr val="96AB94"/>
            </a:gs>
          </a:gsLst>
          <a:lin ang="18900000" scaled="1"/>
          <a:tileRect/>
        </a:gradFill>
      </dgm:spPr>
      <dgm:t>
        <a:bodyPr/>
        <a:lstStyle/>
        <a:p>
          <a:r>
            <a:rPr lang="en-US" sz="2000" b="1" dirty="0" smtClean="0">
              <a:latin typeface="Book Antiqua" pitchFamily="18" charset="0"/>
            </a:rPr>
            <a:t>Workshop</a:t>
          </a:r>
          <a:endParaRPr lang="en-US" sz="2000" b="1" dirty="0">
            <a:latin typeface="Book Antiqua" pitchFamily="18" charset="0"/>
          </a:endParaRPr>
        </a:p>
      </dgm:t>
    </dgm:pt>
    <dgm:pt modelId="{C3FFB568-7D5C-4858-BBD2-835D6597A5C2}" type="parTrans" cxnId="{7C4A38AE-5FB5-4FF8-BA54-7C2F85608BD3}">
      <dgm:prSet/>
      <dgm:spPr/>
      <dgm:t>
        <a:bodyPr/>
        <a:lstStyle/>
        <a:p>
          <a:endParaRPr lang="en-US" sz="2000" b="1">
            <a:latin typeface="Book Antiqua" pitchFamily="18" charset="0"/>
          </a:endParaRPr>
        </a:p>
      </dgm:t>
    </dgm:pt>
    <dgm:pt modelId="{94FD9DF5-E64A-406B-9C97-5AD1782ED76A}" type="sibTrans" cxnId="{7C4A38AE-5FB5-4FF8-BA54-7C2F85608BD3}">
      <dgm:prSet custT="1"/>
      <dgm:spPr>
        <a:ln w="19050">
          <a:solidFill>
            <a:schemeClr val="tx1"/>
          </a:solidFill>
        </a:ln>
      </dgm:spPr>
      <dgm:t>
        <a:bodyPr/>
        <a:lstStyle/>
        <a:p>
          <a:endParaRPr lang="en-US" sz="2000" b="1">
            <a:latin typeface="Book Antiqua" pitchFamily="18" charset="0"/>
          </a:endParaRPr>
        </a:p>
      </dgm:t>
    </dgm:pt>
    <dgm:pt modelId="{81A3E8AA-59F1-4AA1-A6F3-830128911140}">
      <dgm:prSet custT="1"/>
      <dgm:spPr/>
      <dgm:t>
        <a:bodyPr/>
        <a:lstStyle/>
        <a:p>
          <a:r>
            <a:rPr lang="en-US" sz="2000" b="1" dirty="0" smtClean="0">
              <a:latin typeface="Book Antiqua" pitchFamily="18" charset="0"/>
            </a:rPr>
            <a:t>Draft Plan</a:t>
          </a:r>
          <a:endParaRPr lang="en-US" sz="2000" b="1" dirty="0">
            <a:latin typeface="Book Antiqua" pitchFamily="18" charset="0"/>
          </a:endParaRPr>
        </a:p>
      </dgm:t>
    </dgm:pt>
    <dgm:pt modelId="{B623B738-8182-4979-B32E-6460023DF1F2}" type="parTrans" cxnId="{F9A613CC-8A31-46C6-A743-DD939F828271}">
      <dgm:prSet/>
      <dgm:spPr/>
      <dgm:t>
        <a:bodyPr/>
        <a:lstStyle/>
        <a:p>
          <a:endParaRPr lang="en-US" sz="2000" b="1">
            <a:latin typeface="Book Antiqua" pitchFamily="18" charset="0"/>
          </a:endParaRPr>
        </a:p>
      </dgm:t>
    </dgm:pt>
    <dgm:pt modelId="{7E873F15-D570-4577-8176-362EC51AE6DA}" type="sibTrans" cxnId="{F9A613CC-8A31-46C6-A743-DD939F828271}">
      <dgm:prSet custT="1"/>
      <dgm:spPr>
        <a:ln w="19050">
          <a:solidFill>
            <a:schemeClr val="tx1"/>
          </a:solidFill>
        </a:ln>
      </dgm:spPr>
      <dgm:t>
        <a:bodyPr/>
        <a:lstStyle/>
        <a:p>
          <a:endParaRPr lang="en-US" sz="2000" b="1">
            <a:latin typeface="Book Antiqua" pitchFamily="18" charset="0"/>
          </a:endParaRPr>
        </a:p>
      </dgm:t>
    </dgm:pt>
    <dgm:pt modelId="{6B1D2238-274C-4EB8-A228-33AB76593E43}">
      <dgm:prSet custT="1"/>
      <dgm:spPr/>
      <dgm:t>
        <a:bodyPr/>
        <a:lstStyle/>
        <a:p>
          <a:r>
            <a:rPr lang="en-US" sz="2000" b="1" dirty="0" smtClean="0">
              <a:latin typeface="Book Antiqua" pitchFamily="18" charset="0"/>
            </a:rPr>
            <a:t>Suitability Analysis</a:t>
          </a:r>
          <a:endParaRPr lang="en-US" sz="2000" b="1" dirty="0">
            <a:latin typeface="Book Antiqua" pitchFamily="18" charset="0"/>
          </a:endParaRPr>
        </a:p>
      </dgm:t>
    </dgm:pt>
    <dgm:pt modelId="{1FF35821-85B5-4DF8-9217-79A4BE98E94A}" type="parTrans" cxnId="{F7B12E3B-C11F-483B-A7BD-A7590871A3C3}">
      <dgm:prSet/>
      <dgm:spPr/>
      <dgm:t>
        <a:bodyPr/>
        <a:lstStyle/>
        <a:p>
          <a:endParaRPr lang="en-US" sz="2000" b="1">
            <a:latin typeface="Book Antiqua" pitchFamily="18" charset="0"/>
          </a:endParaRPr>
        </a:p>
      </dgm:t>
    </dgm:pt>
    <dgm:pt modelId="{35912DFA-B055-4F44-954A-EAF896ECBBE9}" type="sibTrans" cxnId="{F7B12E3B-C11F-483B-A7BD-A7590871A3C3}">
      <dgm:prSet custT="1"/>
      <dgm:spPr>
        <a:ln w="19050">
          <a:solidFill>
            <a:schemeClr val="tx1"/>
          </a:solidFill>
        </a:ln>
      </dgm:spPr>
      <dgm:t>
        <a:bodyPr/>
        <a:lstStyle/>
        <a:p>
          <a:endParaRPr lang="en-US" sz="2000" b="1">
            <a:latin typeface="Book Antiqua" pitchFamily="18" charset="0"/>
          </a:endParaRPr>
        </a:p>
      </dgm:t>
    </dgm:pt>
    <dgm:pt modelId="{2F43BC16-0FCC-44BE-BEF7-B847F2C349BA}">
      <dgm:prSet custT="1"/>
      <dgm:spPr>
        <a:solidFill>
          <a:schemeClr val="accent2">
            <a:lumMod val="60000"/>
            <a:lumOff val="40000"/>
          </a:schemeClr>
        </a:solidFill>
      </dgm:spPr>
      <dgm:t>
        <a:bodyPr/>
        <a:lstStyle/>
        <a:p>
          <a:r>
            <a:rPr lang="en-US" sz="2000" b="1" dirty="0" smtClean="0">
              <a:latin typeface="Book Antiqua" pitchFamily="18" charset="0"/>
            </a:rPr>
            <a:t>Final Plan</a:t>
          </a:r>
          <a:endParaRPr lang="en-US" sz="2000" b="1" dirty="0">
            <a:latin typeface="Book Antiqua" pitchFamily="18" charset="0"/>
          </a:endParaRPr>
        </a:p>
      </dgm:t>
    </dgm:pt>
    <dgm:pt modelId="{09761DB2-97A0-43C5-8E45-9E750A82D458}" type="parTrans" cxnId="{E32AF1FF-46A7-4FD8-9F41-A1BA85D37B66}">
      <dgm:prSet/>
      <dgm:spPr/>
      <dgm:t>
        <a:bodyPr/>
        <a:lstStyle/>
        <a:p>
          <a:endParaRPr lang="en-US" sz="2000" b="1">
            <a:latin typeface="Book Antiqua" pitchFamily="18" charset="0"/>
          </a:endParaRPr>
        </a:p>
      </dgm:t>
    </dgm:pt>
    <dgm:pt modelId="{AE2E7338-56FC-4EAA-8B32-7D31AE61C11D}" type="sibTrans" cxnId="{E32AF1FF-46A7-4FD8-9F41-A1BA85D37B66}">
      <dgm:prSet/>
      <dgm:spPr/>
      <dgm:t>
        <a:bodyPr/>
        <a:lstStyle/>
        <a:p>
          <a:endParaRPr lang="en-US" sz="2000" b="1">
            <a:latin typeface="Book Antiqua" pitchFamily="18" charset="0"/>
          </a:endParaRPr>
        </a:p>
      </dgm:t>
    </dgm:pt>
    <dgm:pt modelId="{597906FF-00BB-46FF-8FD6-817C499103A1}">
      <dgm:prSet custT="1"/>
      <dgm:spPr>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dgm:spPr>
      <dgm:t>
        <a:bodyPr/>
        <a:lstStyle/>
        <a:p>
          <a:r>
            <a:rPr lang="en-US" sz="2000" b="1" dirty="0" smtClean="0">
              <a:latin typeface="Book Antiqua" pitchFamily="18" charset="0"/>
            </a:rPr>
            <a:t>Public Hearing</a:t>
          </a:r>
          <a:endParaRPr lang="en-US" sz="2000" b="1" dirty="0">
            <a:latin typeface="Book Antiqua" pitchFamily="18" charset="0"/>
          </a:endParaRPr>
        </a:p>
      </dgm:t>
    </dgm:pt>
    <dgm:pt modelId="{7029B124-8F3A-451B-A29A-777274C29741}" type="parTrans" cxnId="{7050CA53-2E43-411F-8392-3D58033BE990}">
      <dgm:prSet/>
      <dgm:spPr/>
      <dgm:t>
        <a:bodyPr/>
        <a:lstStyle/>
        <a:p>
          <a:endParaRPr lang="en-US" sz="2000" b="1">
            <a:latin typeface="Book Antiqua" pitchFamily="18" charset="0"/>
          </a:endParaRPr>
        </a:p>
      </dgm:t>
    </dgm:pt>
    <dgm:pt modelId="{4A79FB91-7737-4795-8214-F93D722C3CE9}" type="sibTrans" cxnId="{7050CA53-2E43-411F-8392-3D58033BE990}">
      <dgm:prSet custT="1"/>
      <dgm:spPr>
        <a:ln w="19050">
          <a:solidFill>
            <a:schemeClr val="tx1"/>
          </a:solidFill>
        </a:ln>
      </dgm:spPr>
      <dgm:t>
        <a:bodyPr/>
        <a:lstStyle/>
        <a:p>
          <a:endParaRPr lang="en-US" sz="2000" b="1">
            <a:latin typeface="Book Antiqua" pitchFamily="18" charset="0"/>
          </a:endParaRPr>
        </a:p>
      </dgm:t>
    </dgm:pt>
    <dgm:pt modelId="{25F8B5AE-2F26-41BD-9280-C07EEF005851}">
      <dgm:prSet custT="1"/>
      <dgm:spPr/>
      <dgm:t>
        <a:bodyPr/>
        <a:lstStyle/>
        <a:p>
          <a:r>
            <a:rPr lang="en-US" sz="2000" b="1" dirty="0" smtClean="0">
              <a:latin typeface="Book Antiqua" pitchFamily="18" charset="0"/>
            </a:rPr>
            <a:t>Consultation Meeting</a:t>
          </a:r>
          <a:endParaRPr lang="en-US" sz="2000" dirty="0">
            <a:latin typeface="Book Antiqua" pitchFamily="18" charset="0"/>
          </a:endParaRPr>
        </a:p>
      </dgm:t>
    </dgm:pt>
    <dgm:pt modelId="{A828129C-7544-46A6-ADC9-30C1FF0A4235}" type="parTrans" cxnId="{ED0A53EE-CAD4-4299-BF95-66BFB01A6B2C}">
      <dgm:prSet/>
      <dgm:spPr/>
      <dgm:t>
        <a:bodyPr/>
        <a:lstStyle/>
        <a:p>
          <a:endParaRPr lang="en-US" sz="2000">
            <a:latin typeface="Book Antiqua" pitchFamily="18" charset="0"/>
          </a:endParaRPr>
        </a:p>
      </dgm:t>
    </dgm:pt>
    <dgm:pt modelId="{D44CEB15-7402-404F-A758-DDA06154BB6F}" type="sibTrans" cxnId="{ED0A53EE-CAD4-4299-BF95-66BFB01A6B2C}">
      <dgm:prSet custT="1"/>
      <dgm:spPr>
        <a:ln w="19050">
          <a:solidFill>
            <a:schemeClr val="tx1"/>
          </a:solidFill>
        </a:ln>
      </dgm:spPr>
      <dgm:t>
        <a:bodyPr/>
        <a:lstStyle/>
        <a:p>
          <a:endParaRPr lang="en-US" sz="2000">
            <a:latin typeface="Book Antiqua" pitchFamily="18" charset="0"/>
          </a:endParaRPr>
        </a:p>
      </dgm:t>
    </dgm:pt>
    <dgm:pt modelId="{F4842174-6C14-453E-B975-9BC2916595EB}" type="pres">
      <dgm:prSet presAssocID="{99570543-FCB0-4B19-907C-35A560E87766}" presName="Name0" presStyleCnt="0">
        <dgm:presLayoutVars>
          <dgm:dir/>
          <dgm:resizeHandles val="exact"/>
        </dgm:presLayoutVars>
      </dgm:prSet>
      <dgm:spPr/>
      <dgm:t>
        <a:bodyPr/>
        <a:lstStyle/>
        <a:p>
          <a:endParaRPr lang="en-US"/>
        </a:p>
      </dgm:t>
    </dgm:pt>
    <dgm:pt modelId="{6F76C487-D018-4BD6-9CB4-A3FBEDB16670}" type="pres">
      <dgm:prSet presAssocID="{368E73C8-2FF4-441E-ADFA-9A147317DC8F}" presName="node" presStyleLbl="node1" presStyleIdx="0" presStyleCnt="9">
        <dgm:presLayoutVars>
          <dgm:bulletEnabled val="1"/>
        </dgm:presLayoutVars>
      </dgm:prSet>
      <dgm:spPr/>
      <dgm:t>
        <a:bodyPr/>
        <a:lstStyle/>
        <a:p>
          <a:endParaRPr lang="en-US"/>
        </a:p>
      </dgm:t>
    </dgm:pt>
    <dgm:pt modelId="{87C79934-9668-451D-B320-E87713FAD775}" type="pres">
      <dgm:prSet presAssocID="{C94A64B9-4D96-44E8-A186-A4CF79CF6C9D}" presName="sibTrans" presStyleLbl="sibTrans1D1" presStyleIdx="0" presStyleCnt="8"/>
      <dgm:spPr/>
      <dgm:t>
        <a:bodyPr/>
        <a:lstStyle/>
        <a:p>
          <a:endParaRPr lang="en-US"/>
        </a:p>
      </dgm:t>
    </dgm:pt>
    <dgm:pt modelId="{624B25BB-0DA3-46E0-A718-D7C172FDEC99}" type="pres">
      <dgm:prSet presAssocID="{C94A64B9-4D96-44E8-A186-A4CF79CF6C9D}" presName="connectorText" presStyleLbl="sibTrans1D1" presStyleIdx="0" presStyleCnt="8"/>
      <dgm:spPr/>
      <dgm:t>
        <a:bodyPr/>
        <a:lstStyle/>
        <a:p>
          <a:endParaRPr lang="en-US"/>
        </a:p>
      </dgm:t>
    </dgm:pt>
    <dgm:pt modelId="{F592CCF3-953D-4D6C-B946-8B4D3273BF85}" type="pres">
      <dgm:prSet presAssocID="{289F12DC-F5FC-45FE-8AEC-DDC1F439A682}" presName="node" presStyleLbl="node1" presStyleIdx="1" presStyleCnt="9">
        <dgm:presLayoutVars>
          <dgm:bulletEnabled val="1"/>
        </dgm:presLayoutVars>
      </dgm:prSet>
      <dgm:spPr/>
      <dgm:t>
        <a:bodyPr/>
        <a:lstStyle/>
        <a:p>
          <a:endParaRPr lang="en-US"/>
        </a:p>
      </dgm:t>
    </dgm:pt>
    <dgm:pt modelId="{5C15BD05-53E4-4D84-9BDE-5AB45E2DD37D}" type="pres">
      <dgm:prSet presAssocID="{B5B31600-5AA8-4D80-92C5-05B5A8578B3F}" presName="sibTrans" presStyleLbl="sibTrans1D1" presStyleIdx="1" presStyleCnt="8"/>
      <dgm:spPr/>
      <dgm:t>
        <a:bodyPr/>
        <a:lstStyle/>
        <a:p>
          <a:endParaRPr lang="en-US"/>
        </a:p>
      </dgm:t>
    </dgm:pt>
    <dgm:pt modelId="{6DECFDCF-D63F-4E83-B2E4-68BF694EFF19}" type="pres">
      <dgm:prSet presAssocID="{B5B31600-5AA8-4D80-92C5-05B5A8578B3F}" presName="connectorText" presStyleLbl="sibTrans1D1" presStyleIdx="1" presStyleCnt="8"/>
      <dgm:spPr/>
      <dgm:t>
        <a:bodyPr/>
        <a:lstStyle/>
        <a:p>
          <a:endParaRPr lang="en-US"/>
        </a:p>
      </dgm:t>
    </dgm:pt>
    <dgm:pt modelId="{88E058C6-A47B-45D8-91DF-9F579C869687}" type="pres">
      <dgm:prSet presAssocID="{FE9F304A-2FEB-40BF-9A05-4D2DE4FF01DC}" presName="node" presStyleLbl="node1" presStyleIdx="2" presStyleCnt="9">
        <dgm:presLayoutVars>
          <dgm:bulletEnabled val="1"/>
        </dgm:presLayoutVars>
      </dgm:prSet>
      <dgm:spPr/>
      <dgm:t>
        <a:bodyPr/>
        <a:lstStyle/>
        <a:p>
          <a:endParaRPr lang="en-US"/>
        </a:p>
      </dgm:t>
    </dgm:pt>
    <dgm:pt modelId="{4D4F8435-1E91-45AB-8526-979628AF5976}" type="pres">
      <dgm:prSet presAssocID="{F443912B-7004-45BC-A53B-9342B0C8DA6F}" presName="sibTrans" presStyleLbl="sibTrans1D1" presStyleIdx="2" presStyleCnt="8"/>
      <dgm:spPr/>
      <dgm:t>
        <a:bodyPr/>
        <a:lstStyle/>
        <a:p>
          <a:endParaRPr lang="en-US"/>
        </a:p>
      </dgm:t>
    </dgm:pt>
    <dgm:pt modelId="{D163A2A7-6C5F-432C-A8BC-B6252924853C}" type="pres">
      <dgm:prSet presAssocID="{F443912B-7004-45BC-A53B-9342B0C8DA6F}" presName="connectorText" presStyleLbl="sibTrans1D1" presStyleIdx="2" presStyleCnt="8"/>
      <dgm:spPr/>
      <dgm:t>
        <a:bodyPr/>
        <a:lstStyle/>
        <a:p>
          <a:endParaRPr lang="en-US"/>
        </a:p>
      </dgm:t>
    </dgm:pt>
    <dgm:pt modelId="{B97A4EC0-9171-4158-A54B-CA0B00ED0FA6}" type="pres">
      <dgm:prSet presAssocID="{25F8B5AE-2F26-41BD-9280-C07EEF005851}" presName="node" presStyleLbl="node1" presStyleIdx="3" presStyleCnt="9">
        <dgm:presLayoutVars>
          <dgm:bulletEnabled val="1"/>
        </dgm:presLayoutVars>
      </dgm:prSet>
      <dgm:spPr/>
      <dgm:t>
        <a:bodyPr/>
        <a:lstStyle/>
        <a:p>
          <a:endParaRPr lang="en-US"/>
        </a:p>
      </dgm:t>
    </dgm:pt>
    <dgm:pt modelId="{EE11F5CF-AA6C-4A0E-839F-3ED5B38B03C6}" type="pres">
      <dgm:prSet presAssocID="{D44CEB15-7402-404F-A758-DDA06154BB6F}" presName="sibTrans" presStyleLbl="sibTrans1D1" presStyleIdx="3" presStyleCnt="8"/>
      <dgm:spPr/>
      <dgm:t>
        <a:bodyPr/>
        <a:lstStyle/>
        <a:p>
          <a:endParaRPr lang="en-US"/>
        </a:p>
      </dgm:t>
    </dgm:pt>
    <dgm:pt modelId="{6797134D-9515-4BD5-883F-1CFBADCB949C}" type="pres">
      <dgm:prSet presAssocID="{D44CEB15-7402-404F-A758-DDA06154BB6F}" presName="connectorText" presStyleLbl="sibTrans1D1" presStyleIdx="3" presStyleCnt="8"/>
      <dgm:spPr/>
      <dgm:t>
        <a:bodyPr/>
        <a:lstStyle/>
        <a:p>
          <a:endParaRPr lang="en-US"/>
        </a:p>
      </dgm:t>
    </dgm:pt>
    <dgm:pt modelId="{F4315D87-590E-4596-9393-A92497E6C283}" type="pres">
      <dgm:prSet presAssocID="{6B1D2238-274C-4EB8-A228-33AB76593E43}" presName="node" presStyleLbl="node1" presStyleIdx="4" presStyleCnt="9">
        <dgm:presLayoutVars>
          <dgm:bulletEnabled val="1"/>
        </dgm:presLayoutVars>
      </dgm:prSet>
      <dgm:spPr/>
      <dgm:t>
        <a:bodyPr/>
        <a:lstStyle/>
        <a:p>
          <a:endParaRPr lang="en-US"/>
        </a:p>
      </dgm:t>
    </dgm:pt>
    <dgm:pt modelId="{92D96CB5-7E91-47B6-A215-72CF165D8C3D}" type="pres">
      <dgm:prSet presAssocID="{35912DFA-B055-4F44-954A-EAF896ECBBE9}" presName="sibTrans" presStyleLbl="sibTrans1D1" presStyleIdx="4" presStyleCnt="8"/>
      <dgm:spPr/>
      <dgm:t>
        <a:bodyPr/>
        <a:lstStyle/>
        <a:p>
          <a:endParaRPr lang="en-US"/>
        </a:p>
      </dgm:t>
    </dgm:pt>
    <dgm:pt modelId="{56528308-72D0-4507-AAE6-324C5204762F}" type="pres">
      <dgm:prSet presAssocID="{35912DFA-B055-4F44-954A-EAF896ECBBE9}" presName="connectorText" presStyleLbl="sibTrans1D1" presStyleIdx="4" presStyleCnt="8"/>
      <dgm:spPr/>
      <dgm:t>
        <a:bodyPr/>
        <a:lstStyle/>
        <a:p>
          <a:endParaRPr lang="en-US"/>
        </a:p>
      </dgm:t>
    </dgm:pt>
    <dgm:pt modelId="{ED1061C6-5452-4BCD-91BE-4B71BC4BFC42}" type="pres">
      <dgm:prSet presAssocID="{81A3E8AA-59F1-4AA1-A6F3-830128911140}" presName="node" presStyleLbl="node1" presStyleIdx="5" presStyleCnt="9">
        <dgm:presLayoutVars>
          <dgm:bulletEnabled val="1"/>
        </dgm:presLayoutVars>
      </dgm:prSet>
      <dgm:spPr/>
      <dgm:t>
        <a:bodyPr/>
        <a:lstStyle/>
        <a:p>
          <a:endParaRPr lang="en-US"/>
        </a:p>
      </dgm:t>
    </dgm:pt>
    <dgm:pt modelId="{15854A6C-D03A-42D7-9730-3F09F4FCA651}" type="pres">
      <dgm:prSet presAssocID="{7E873F15-D570-4577-8176-362EC51AE6DA}" presName="sibTrans" presStyleLbl="sibTrans1D1" presStyleIdx="5" presStyleCnt="8"/>
      <dgm:spPr/>
      <dgm:t>
        <a:bodyPr/>
        <a:lstStyle/>
        <a:p>
          <a:endParaRPr lang="en-US"/>
        </a:p>
      </dgm:t>
    </dgm:pt>
    <dgm:pt modelId="{0EEBA74F-5C73-43CB-8A10-EBDCEB631A7B}" type="pres">
      <dgm:prSet presAssocID="{7E873F15-D570-4577-8176-362EC51AE6DA}" presName="connectorText" presStyleLbl="sibTrans1D1" presStyleIdx="5" presStyleCnt="8"/>
      <dgm:spPr/>
      <dgm:t>
        <a:bodyPr/>
        <a:lstStyle/>
        <a:p>
          <a:endParaRPr lang="en-US"/>
        </a:p>
      </dgm:t>
    </dgm:pt>
    <dgm:pt modelId="{D016E983-154D-4A71-93AC-81F290E1A6BA}" type="pres">
      <dgm:prSet presAssocID="{4FF87FF7-A4F7-4E13-9039-9968F4CF8349}" presName="node" presStyleLbl="node1" presStyleIdx="6" presStyleCnt="9">
        <dgm:presLayoutVars>
          <dgm:bulletEnabled val="1"/>
        </dgm:presLayoutVars>
      </dgm:prSet>
      <dgm:spPr/>
      <dgm:t>
        <a:bodyPr/>
        <a:lstStyle/>
        <a:p>
          <a:endParaRPr lang="en-US"/>
        </a:p>
      </dgm:t>
    </dgm:pt>
    <dgm:pt modelId="{5B5D2CF6-B399-4621-A537-897E80D2BD1F}" type="pres">
      <dgm:prSet presAssocID="{94FD9DF5-E64A-406B-9C97-5AD1782ED76A}" presName="sibTrans" presStyleLbl="sibTrans1D1" presStyleIdx="6" presStyleCnt="8"/>
      <dgm:spPr/>
      <dgm:t>
        <a:bodyPr/>
        <a:lstStyle/>
        <a:p>
          <a:endParaRPr lang="en-US"/>
        </a:p>
      </dgm:t>
    </dgm:pt>
    <dgm:pt modelId="{2790B067-B901-4058-95CA-6860E04203D9}" type="pres">
      <dgm:prSet presAssocID="{94FD9DF5-E64A-406B-9C97-5AD1782ED76A}" presName="connectorText" presStyleLbl="sibTrans1D1" presStyleIdx="6" presStyleCnt="8"/>
      <dgm:spPr/>
      <dgm:t>
        <a:bodyPr/>
        <a:lstStyle/>
        <a:p>
          <a:endParaRPr lang="en-US"/>
        </a:p>
      </dgm:t>
    </dgm:pt>
    <dgm:pt modelId="{32E97D90-C57F-4661-90F6-93176190594B}" type="pres">
      <dgm:prSet presAssocID="{597906FF-00BB-46FF-8FD6-817C499103A1}" presName="node" presStyleLbl="node1" presStyleIdx="7" presStyleCnt="9">
        <dgm:presLayoutVars>
          <dgm:bulletEnabled val="1"/>
        </dgm:presLayoutVars>
      </dgm:prSet>
      <dgm:spPr/>
      <dgm:t>
        <a:bodyPr/>
        <a:lstStyle/>
        <a:p>
          <a:endParaRPr lang="en-US"/>
        </a:p>
      </dgm:t>
    </dgm:pt>
    <dgm:pt modelId="{92248EB0-28CA-416E-A5E5-A37B70D6AD5B}" type="pres">
      <dgm:prSet presAssocID="{4A79FB91-7737-4795-8214-F93D722C3CE9}" presName="sibTrans" presStyleLbl="sibTrans1D1" presStyleIdx="7" presStyleCnt="8"/>
      <dgm:spPr/>
      <dgm:t>
        <a:bodyPr/>
        <a:lstStyle/>
        <a:p>
          <a:endParaRPr lang="en-US"/>
        </a:p>
      </dgm:t>
    </dgm:pt>
    <dgm:pt modelId="{12FF9F4D-A2D6-4AB6-B310-291A38657D5D}" type="pres">
      <dgm:prSet presAssocID="{4A79FB91-7737-4795-8214-F93D722C3CE9}" presName="connectorText" presStyleLbl="sibTrans1D1" presStyleIdx="7" presStyleCnt="8"/>
      <dgm:spPr/>
      <dgm:t>
        <a:bodyPr/>
        <a:lstStyle/>
        <a:p>
          <a:endParaRPr lang="en-US"/>
        </a:p>
      </dgm:t>
    </dgm:pt>
    <dgm:pt modelId="{7AF8B8E3-2413-44BA-91F1-183FF62DCD5D}" type="pres">
      <dgm:prSet presAssocID="{2F43BC16-0FCC-44BE-BEF7-B847F2C349BA}" presName="node" presStyleLbl="node1" presStyleIdx="8" presStyleCnt="9">
        <dgm:presLayoutVars>
          <dgm:bulletEnabled val="1"/>
        </dgm:presLayoutVars>
      </dgm:prSet>
      <dgm:spPr/>
      <dgm:t>
        <a:bodyPr/>
        <a:lstStyle/>
        <a:p>
          <a:endParaRPr lang="en-US"/>
        </a:p>
      </dgm:t>
    </dgm:pt>
  </dgm:ptLst>
  <dgm:cxnLst>
    <dgm:cxn modelId="{C715C8AE-2815-470F-9B09-D4CB41280CE8}" type="presOf" srcId="{4A79FB91-7737-4795-8214-F93D722C3CE9}" destId="{12FF9F4D-A2D6-4AB6-B310-291A38657D5D}" srcOrd="1" destOrd="0" presId="urn:microsoft.com/office/officeart/2005/8/layout/bProcess3"/>
    <dgm:cxn modelId="{65C786B7-68C7-4FD3-86DD-8D754F38E2E7}" type="presOf" srcId="{6B1D2238-274C-4EB8-A228-33AB76593E43}" destId="{F4315D87-590E-4596-9393-A92497E6C283}" srcOrd="0" destOrd="0" presId="urn:microsoft.com/office/officeart/2005/8/layout/bProcess3"/>
    <dgm:cxn modelId="{351AB4B6-69D9-435E-ADA6-87E823DE00D7}" type="presOf" srcId="{D44CEB15-7402-404F-A758-DDA06154BB6F}" destId="{EE11F5CF-AA6C-4A0E-839F-3ED5B38B03C6}" srcOrd="0" destOrd="0" presId="urn:microsoft.com/office/officeart/2005/8/layout/bProcess3"/>
    <dgm:cxn modelId="{EF0885E3-96D4-4B37-A0DC-BCD7EF26DF08}" type="presOf" srcId="{C94A64B9-4D96-44E8-A186-A4CF79CF6C9D}" destId="{624B25BB-0DA3-46E0-A718-D7C172FDEC99}" srcOrd="1" destOrd="0" presId="urn:microsoft.com/office/officeart/2005/8/layout/bProcess3"/>
    <dgm:cxn modelId="{56173E6D-D11A-4605-92E2-4CC4E2508AAF}" type="presOf" srcId="{F443912B-7004-45BC-A53B-9342B0C8DA6F}" destId="{4D4F8435-1E91-45AB-8526-979628AF5976}" srcOrd="0" destOrd="0" presId="urn:microsoft.com/office/officeart/2005/8/layout/bProcess3"/>
    <dgm:cxn modelId="{3C39724B-28F1-4E32-B769-382C37EEC3E6}" type="presOf" srcId="{94FD9DF5-E64A-406B-9C97-5AD1782ED76A}" destId="{2790B067-B901-4058-95CA-6860E04203D9}" srcOrd="1" destOrd="0" presId="urn:microsoft.com/office/officeart/2005/8/layout/bProcess3"/>
    <dgm:cxn modelId="{802AB4D6-10C6-4172-BB72-9D53A7172429}" type="presOf" srcId="{4FF87FF7-A4F7-4E13-9039-9968F4CF8349}" destId="{D016E983-154D-4A71-93AC-81F290E1A6BA}" srcOrd="0" destOrd="0" presId="urn:microsoft.com/office/officeart/2005/8/layout/bProcess3"/>
    <dgm:cxn modelId="{501F900A-BE4B-4169-A4AE-9E786C434807}" type="presOf" srcId="{368E73C8-2FF4-441E-ADFA-9A147317DC8F}" destId="{6F76C487-D018-4BD6-9CB4-A3FBEDB16670}" srcOrd="0" destOrd="0" presId="urn:microsoft.com/office/officeart/2005/8/layout/bProcess3"/>
    <dgm:cxn modelId="{AC734B5E-4FED-4609-B46A-679FF7597759}" type="presOf" srcId="{25F8B5AE-2F26-41BD-9280-C07EEF005851}" destId="{B97A4EC0-9171-4158-A54B-CA0B00ED0FA6}" srcOrd="0" destOrd="0" presId="urn:microsoft.com/office/officeart/2005/8/layout/bProcess3"/>
    <dgm:cxn modelId="{E94E9A07-D174-4EE7-8FE1-94147064CCED}" srcId="{99570543-FCB0-4B19-907C-35A560E87766}" destId="{FE9F304A-2FEB-40BF-9A05-4D2DE4FF01DC}" srcOrd="2" destOrd="0" parTransId="{7E60B6FC-1C84-4C2C-89B5-3878690E9322}" sibTransId="{F443912B-7004-45BC-A53B-9342B0C8DA6F}"/>
    <dgm:cxn modelId="{190F1E9A-5297-4462-88BB-CA5578B9C26F}" type="presOf" srcId="{7E873F15-D570-4577-8176-362EC51AE6DA}" destId="{0EEBA74F-5C73-43CB-8A10-EBDCEB631A7B}" srcOrd="1" destOrd="0" presId="urn:microsoft.com/office/officeart/2005/8/layout/bProcess3"/>
    <dgm:cxn modelId="{7050CA53-2E43-411F-8392-3D58033BE990}" srcId="{99570543-FCB0-4B19-907C-35A560E87766}" destId="{597906FF-00BB-46FF-8FD6-817C499103A1}" srcOrd="7" destOrd="0" parTransId="{7029B124-8F3A-451B-A29A-777274C29741}" sibTransId="{4A79FB91-7737-4795-8214-F93D722C3CE9}"/>
    <dgm:cxn modelId="{90742D01-189E-4FE4-AF71-90C19011CEC8}" type="presOf" srcId="{81A3E8AA-59F1-4AA1-A6F3-830128911140}" destId="{ED1061C6-5452-4BCD-91BE-4B71BC4BFC42}" srcOrd="0" destOrd="0" presId="urn:microsoft.com/office/officeart/2005/8/layout/bProcess3"/>
    <dgm:cxn modelId="{486A29EB-C4C9-4EE7-A677-02A8A1C28190}" type="presOf" srcId="{35912DFA-B055-4F44-954A-EAF896ECBBE9}" destId="{92D96CB5-7E91-47B6-A215-72CF165D8C3D}" srcOrd="0" destOrd="0" presId="urn:microsoft.com/office/officeart/2005/8/layout/bProcess3"/>
    <dgm:cxn modelId="{E0E7C1AA-AB61-44A8-B645-55B85FCFEBD1}" type="presOf" srcId="{94FD9DF5-E64A-406B-9C97-5AD1782ED76A}" destId="{5B5D2CF6-B399-4621-A537-897E80D2BD1F}" srcOrd="0" destOrd="0" presId="urn:microsoft.com/office/officeart/2005/8/layout/bProcess3"/>
    <dgm:cxn modelId="{CE47E8D9-07CD-4804-8368-8C2439F0888D}" type="presOf" srcId="{99570543-FCB0-4B19-907C-35A560E87766}" destId="{F4842174-6C14-453E-B975-9BC2916595EB}" srcOrd="0" destOrd="0" presId="urn:microsoft.com/office/officeart/2005/8/layout/bProcess3"/>
    <dgm:cxn modelId="{A205FFEF-50F6-4CCB-9BB9-FC8249D31043}" type="presOf" srcId="{C94A64B9-4D96-44E8-A186-A4CF79CF6C9D}" destId="{87C79934-9668-451D-B320-E87713FAD775}" srcOrd="0" destOrd="0" presId="urn:microsoft.com/office/officeart/2005/8/layout/bProcess3"/>
    <dgm:cxn modelId="{EACAA33B-A115-46F6-A98F-9746CA839396}" type="presOf" srcId="{B5B31600-5AA8-4D80-92C5-05B5A8578B3F}" destId="{5C15BD05-53E4-4D84-9BDE-5AB45E2DD37D}" srcOrd="0" destOrd="0" presId="urn:microsoft.com/office/officeart/2005/8/layout/bProcess3"/>
    <dgm:cxn modelId="{F9A613CC-8A31-46C6-A743-DD939F828271}" srcId="{99570543-FCB0-4B19-907C-35A560E87766}" destId="{81A3E8AA-59F1-4AA1-A6F3-830128911140}" srcOrd="5" destOrd="0" parTransId="{B623B738-8182-4979-B32E-6460023DF1F2}" sibTransId="{7E873F15-D570-4577-8176-362EC51AE6DA}"/>
    <dgm:cxn modelId="{ED0A53EE-CAD4-4299-BF95-66BFB01A6B2C}" srcId="{99570543-FCB0-4B19-907C-35A560E87766}" destId="{25F8B5AE-2F26-41BD-9280-C07EEF005851}" srcOrd="3" destOrd="0" parTransId="{A828129C-7544-46A6-ADC9-30C1FF0A4235}" sibTransId="{D44CEB15-7402-404F-A758-DDA06154BB6F}"/>
    <dgm:cxn modelId="{0C6709EB-0C4F-40D5-802B-241C599DD022}" type="presOf" srcId="{B5B31600-5AA8-4D80-92C5-05B5A8578B3F}" destId="{6DECFDCF-D63F-4E83-B2E4-68BF694EFF19}" srcOrd="1" destOrd="0" presId="urn:microsoft.com/office/officeart/2005/8/layout/bProcess3"/>
    <dgm:cxn modelId="{E014A5BC-EF88-441A-A48C-7CF3B7E3DF03}" type="presOf" srcId="{D44CEB15-7402-404F-A758-DDA06154BB6F}" destId="{6797134D-9515-4BD5-883F-1CFBADCB949C}" srcOrd="1" destOrd="0" presId="urn:microsoft.com/office/officeart/2005/8/layout/bProcess3"/>
    <dgm:cxn modelId="{208BCFC4-993E-4499-A13D-73AC563A6F3B}" srcId="{99570543-FCB0-4B19-907C-35A560E87766}" destId="{368E73C8-2FF4-441E-ADFA-9A147317DC8F}" srcOrd="0" destOrd="0" parTransId="{55118F13-B110-48A6-AD58-3BA090AD7DAC}" sibTransId="{C94A64B9-4D96-44E8-A186-A4CF79CF6C9D}"/>
    <dgm:cxn modelId="{9978ECDD-C341-449C-AC60-82FB30AA0E5A}" type="presOf" srcId="{2F43BC16-0FCC-44BE-BEF7-B847F2C349BA}" destId="{7AF8B8E3-2413-44BA-91F1-183FF62DCD5D}" srcOrd="0" destOrd="0" presId="urn:microsoft.com/office/officeart/2005/8/layout/bProcess3"/>
    <dgm:cxn modelId="{5F13BBE3-8ECB-4C3C-8994-0C1553014C93}" type="presOf" srcId="{FE9F304A-2FEB-40BF-9A05-4D2DE4FF01DC}" destId="{88E058C6-A47B-45D8-91DF-9F579C869687}" srcOrd="0" destOrd="0" presId="urn:microsoft.com/office/officeart/2005/8/layout/bProcess3"/>
    <dgm:cxn modelId="{7C4A38AE-5FB5-4FF8-BA54-7C2F85608BD3}" srcId="{99570543-FCB0-4B19-907C-35A560E87766}" destId="{4FF87FF7-A4F7-4E13-9039-9968F4CF8349}" srcOrd="6" destOrd="0" parTransId="{C3FFB568-7D5C-4858-BBD2-835D6597A5C2}" sibTransId="{94FD9DF5-E64A-406B-9C97-5AD1782ED76A}"/>
    <dgm:cxn modelId="{41803538-CA48-4B51-B972-95AE2D355B0D}" type="presOf" srcId="{597906FF-00BB-46FF-8FD6-817C499103A1}" destId="{32E97D90-C57F-4661-90F6-93176190594B}" srcOrd="0" destOrd="0" presId="urn:microsoft.com/office/officeart/2005/8/layout/bProcess3"/>
    <dgm:cxn modelId="{690D6D43-5C07-4300-A336-9814EE1BA8A7}" type="presOf" srcId="{289F12DC-F5FC-45FE-8AEC-DDC1F439A682}" destId="{F592CCF3-953D-4D6C-B946-8B4D3273BF85}" srcOrd="0" destOrd="0" presId="urn:microsoft.com/office/officeart/2005/8/layout/bProcess3"/>
    <dgm:cxn modelId="{F7B12E3B-C11F-483B-A7BD-A7590871A3C3}" srcId="{99570543-FCB0-4B19-907C-35A560E87766}" destId="{6B1D2238-274C-4EB8-A228-33AB76593E43}" srcOrd="4" destOrd="0" parTransId="{1FF35821-85B5-4DF8-9217-79A4BE98E94A}" sibTransId="{35912DFA-B055-4F44-954A-EAF896ECBBE9}"/>
    <dgm:cxn modelId="{E32AF1FF-46A7-4FD8-9F41-A1BA85D37B66}" srcId="{99570543-FCB0-4B19-907C-35A560E87766}" destId="{2F43BC16-0FCC-44BE-BEF7-B847F2C349BA}" srcOrd="8" destOrd="0" parTransId="{09761DB2-97A0-43C5-8E45-9E750A82D458}" sibTransId="{AE2E7338-56FC-4EAA-8B32-7D31AE61C11D}"/>
    <dgm:cxn modelId="{D90774C2-0F7D-43C3-8630-6A47AF6D5F02}" type="presOf" srcId="{4A79FB91-7737-4795-8214-F93D722C3CE9}" destId="{92248EB0-28CA-416E-A5E5-A37B70D6AD5B}" srcOrd="0" destOrd="0" presId="urn:microsoft.com/office/officeart/2005/8/layout/bProcess3"/>
    <dgm:cxn modelId="{61E4155D-A515-42CA-B9AE-A42EC425BE21}" type="presOf" srcId="{7E873F15-D570-4577-8176-362EC51AE6DA}" destId="{15854A6C-D03A-42D7-9730-3F09F4FCA651}" srcOrd="0" destOrd="0" presId="urn:microsoft.com/office/officeart/2005/8/layout/bProcess3"/>
    <dgm:cxn modelId="{6D415B1B-0195-4338-A03A-DA1DBD161E37}" srcId="{99570543-FCB0-4B19-907C-35A560E87766}" destId="{289F12DC-F5FC-45FE-8AEC-DDC1F439A682}" srcOrd="1" destOrd="0" parTransId="{C6BFC622-8644-4AB0-A4C9-428F483590EC}" sibTransId="{B5B31600-5AA8-4D80-92C5-05B5A8578B3F}"/>
    <dgm:cxn modelId="{41828080-59FA-4A2C-A22D-319D64F2F309}" type="presOf" srcId="{F443912B-7004-45BC-A53B-9342B0C8DA6F}" destId="{D163A2A7-6C5F-432C-A8BC-B6252924853C}" srcOrd="1" destOrd="0" presId="urn:microsoft.com/office/officeart/2005/8/layout/bProcess3"/>
    <dgm:cxn modelId="{644F13A8-CA3F-496D-A883-BCA47EEFB5D4}" type="presOf" srcId="{35912DFA-B055-4F44-954A-EAF896ECBBE9}" destId="{56528308-72D0-4507-AAE6-324C5204762F}" srcOrd="1" destOrd="0" presId="urn:microsoft.com/office/officeart/2005/8/layout/bProcess3"/>
    <dgm:cxn modelId="{9371BF81-517B-4ED0-AA44-1993D87AC30C}" type="presParOf" srcId="{F4842174-6C14-453E-B975-9BC2916595EB}" destId="{6F76C487-D018-4BD6-9CB4-A3FBEDB16670}" srcOrd="0" destOrd="0" presId="urn:microsoft.com/office/officeart/2005/8/layout/bProcess3"/>
    <dgm:cxn modelId="{F7807A26-7D6C-423A-9FE2-72E577745364}" type="presParOf" srcId="{F4842174-6C14-453E-B975-9BC2916595EB}" destId="{87C79934-9668-451D-B320-E87713FAD775}" srcOrd="1" destOrd="0" presId="urn:microsoft.com/office/officeart/2005/8/layout/bProcess3"/>
    <dgm:cxn modelId="{C5A868E5-F872-4012-A9B2-44979320E83C}" type="presParOf" srcId="{87C79934-9668-451D-B320-E87713FAD775}" destId="{624B25BB-0DA3-46E0-A718-D7C172FDEC99}" srcOrd="0" destOrd="0" presId="urn:microsoft.com/office/officeart/2005/8/layout/bProcess3"/>
    <dgm:cxn modelId="{53821653-BD90-418C-8143-C87214303A42}" type="presParOf" srcId="{F4842174-6C14-453E-B975-9BC2916595EB}" destId="{F592CCF3-953D-4D6C-B946-8B4D3273BF85}" srcOrd="2" destOrd="0" presId="urn:microsoft.com/office/officeart/2005/8/layout/bProcess3"/>
    <dgm:cxn modelId="{1B4B938F-BA73-476E-ABDD-F8CB2E435530}" type="presParOf" srcId="{F4842174-6C14-453E-B975-9BC2916595EB}" destId="{5C15BD05-53E4-4D84-9BDE-5AB45E2DD37D}" srcOrd="3" destOrd="0" presId="urn:microsoft.com/office/officeart/2005/8/layout/bProcess3"/>
    <dgm:cxn modelId="{618D42EE-BA2E-454C-99EC-BF0863215D45}" type="presParOf" srcId="{5C15BD05-53E4-4D84-9BDE-5AB45E2DD37D}" destId="{6DECFDCF-D63F-4E83-B2E4-68BF694EFF19}" srcOrd="0" destOrd="0" presId="urn:microsoft.com/office/officeart/2005/8/layout/bProcess3"/>
    <dgm:cxn modelId="{7F89BF0C-5C82-4C28-BC68-50F409EF22A7}" type="presParOf" srcId="{F4842174-6C14-453E-B975-9BC2916595EB}" destId="{88E058C6-A47B-45D8-91DF-9F579C869687}" srcOrd="4" destOrd="0" presId="urn:microsoft.com/office/officeart/2005/8/layout/bProcess3"/>
    <dgm:cxn modelId="{953E9098-F846-43BE-A5E2-CEEC9BE5067D}" type="presParOf" srcId="{F4842174-6C14-453E-B975-9BC2916595EB}" destId="{4D4F8435-1E91-45AB-8526-979628AF5976}" srcOrd="5" destOrd="0" presId="urn:microsoft.com/office/officeart/2005/8/layout/bProcess3"/>
    <dgm:cxn modelId="{AECFAC22-3349-4687-8058-02E0EF9DFE8D}" type="presParOf" srcId="{4D4F8435-1E91-45AB-8526-979628AF5976}" destId="{D163A2A7-6C5F-432C-A8BC-B6252924853C}" srcOrd="0" destOrd="0" presId="urn:microsoft.com/office/officeart/2005/8/layout/bProcess3"/>
    <dgm:cxn modelId="{13FCBE2B-BC15-4908-B5BD-69B54BA23BD8}" type="presParOf" srcId="{F4842174-6C14-453E-B975-9BC2916595EB}" destId="{B97A4EC0-9171-4158-A54B-CA0B00ED0FA6}" srcOrd="6" destOrd="0" presId="urn:microsoft.com/office/officeart/2005/8/layout/bProcess3"/>
    <dgm:cxn modelId="{734A6943-A0A4-4E31-A547-A1860E346EF7}" type="presParOf" srcId="{F4842174-6C14-453E-B975-9BC2916595EB}" destId="{EE11F5CF-AA6C-4A0E-839F-3ED5B38B03C6}" srcOrd="7" destOrd="0" presId="urn:microsoft.com/office/officeart/2005/8/layout/bProcess3"/>
    <dgm:cxn modelId="{A105E743-FC31-409D-BF67-0E5CA6530596}" type="presParOf" srcId="{EE11F5CF-AA6C-4A0E-839F-3ED5B38B03C6}" destId="{6797134D-9515-4BD5-883F-1CFBADCB949C}" srcOrd="0" destOrd="0" presId="urn:microsoft.com/office/officeart/2005/8/layout/bProcess3"/>
    <dgm:cxn modelId="{CEF73A64-168C-4A60-9311-20D85B98FA38}" type="presParOf" srcId="{F4842174-6C14-453E-B975-9BC2916595EB}" destId="{F4315D87-590E-4596-9393-A92497E6C283}" srcOrd="8" destOrd="0" presId="urn:microsoft.com/office/officeart/2005/8/layout/bProcess3"/>
    <dgm:cxn modelId="{6C2AD7A6-6E94-440B-80A4-2A144178AF86}" type="presParOf" srcId="{F4842174-6C14-453E-B975-9BC2916595EB}" destId="{92D96CB5-7E91-47B6-A215-72CF165D8C3D}" srcOrd="9" destOrd="0" presId="urn:microsoft.com/office/officeart/2005/8/layout/bProcess3"/>
    <dgm:cxn modelId="{157F836E-D1B2-4409-8C5E-68A48EFA7919}" type="presParOf" srcId="{92D96CB5-7E91-47B6-A215-72CF165D8C3D}" destId="{56528308-72D0-4507-AAE6-324C5204762F}" srcOrd="0" destOrd="0" presId="urn:microsoft.com/office/officeart/2005/8/layout/bProcess3"/>
    <dgm:cxn modelId="{8A04D5CE-14E9-4F8B-87BA-ACE635AA3905}" type="presParOf" srcId="{F4842174-6C14-453E-B975-9BC2916595EB}" destId="{ED1061C6-5452-4BCD-91BE-4B71BC4BFC42}" srcOrd="10" destOrd="0" presId="urn:microsoft.com/office/officeart/2005/8/layout/bProcess3"/>
    <dgm:cxn modelId="{4ED466C4-8171-4A1A-9010-E4C753B2D25C}" type="presParOf" srcId="{F4842174-6C14-453E-B975-9BC2916595EB}" destId="{15854A6C-D03A-42D7-9730-3F09F4FCA651}" srcOrd="11" destOrd="0" presId="urn:microsoft.com/office/officeart/2005/8/layout/bProcess3"/>
    <dgm:cxn modelId="{A8116510-3032-436D-B462-3A89AC877DD3}" type="presParOf" srcId="{15854A6C-D03A-42D7-9730-3F09F4FCA651}" destId="{0EEBA74F-5C73-43CB-8A10-EBDCEB631A7B}" srcOrd="0" destOrd="0" presId="urn:microsoft.com/office/officeart/2005/8/layout/bProcess3"/>
    <dgm:cxn modelId="{1C0D31CE-51FE-413F-BFE2-F73C81BC64BC}" type="presParOf" srcId="{F4842174-6C14-453E-B975-9BC2916595EB}" destId="{D016E983-154D-4A71-93AC-81F290E1A6BA}" srcOrd="12" destOrd="0" presId="urn:microsoft.com/office/officeart/2005/8/layout/bProcess3"/>
    <dgm:cxn modelId="{7E5A1ABF-7B5B-41A4-B616-B366A95FB690}" type="presParOf" srcId="{F4842174-6C14-453E-B975-9BC2916595EB}" destId="{5B5D2CF6-B399-4621-A537-897E80D2BD1F}" srcOrd="13" destOrd="0" presId="urn:microsoft.com/office/officeart/2005/8/layout/bProcess3"/>
    <dgm:cxn modelId="{9B3E779B-F12C-463B-8F4B-04F089F68CFD}" type="presParOf" srcId="{5B5D2CF6-B399-4621-A537-897E80D2BD1F}" destId="{2790B067-B901-4058-95CA-6860E04203D9}" srcOrd="0" destOrd="0" presId="urn:microsoft.com/office/officeart/2005/8/layout/bProcess3"/>
    <dgm:cxn modelId="{5F983144-2944-4EF9-AC70-FE8EB1C0C51A}" type="presParOf" srcId="{F4842174-6C14-453E-B975-9BC2916595EB}" destId="{32E97D90-C57F-4661-90F6-93176190594B}" srcOrd="14" destOrd="0" presId="urn:microsoft.com/office/officeart/2005/8/layout/bProcess3"/>
    <dgm:cxn modelId="{E71C330B-41CD-485F-B198-9156E11B8058}" type="presParOf" srcId="{F4842174-6C14-453E-B975-9BC2916595EB}" destId="{92248EB0-28CA-416E-A5E5-A37B70D6AD5B}" srcOrd="15" destOrd="0" presId="urn:microsoft.com/office/officeart/2005/8/layout/bProcess3"/>
    <dgm:cxn modelId="{6DDD12EA-790E-4EDF-87ED-AF601962BCC2}" type="presParOf" srcId="{92248EB0-28CA-416E-A5E5-A37B70D6AD5B}" destId="{12FF9F4D-A2D6-4AB6-B310-291A38657D5D}" srcOrd="0" destOrd="0" presId="urn:microsoft.com/office/officeart/2005/8/layout/bProcess3"/>
    <dgm:cxn modelId="{5F05AFFA-D534-446C-8672-F6454E7F03DD}" type="presParOf" srcId="{F4842174-6C14-453E-B975-9BC2916595EB}" destId="{7AF8B8E3-2413-44BA-91F1-183FF62DCD5D}" srcOrd="1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BAA38EA-6C17-44EB-94CD-2A521A4CC057}" type="doc">
      <dgm:prSet loTypeId="urn:microsoft.com/office/officeart/2005/8/layout/hList6" loCatId="list" qsTypeId="urn:microsoft.com/office/officeart/2005/8/quickstyle/simple1" qsCatId="simple" csTypeId="urn:microsoft.com/office/officeart/2005/8/colors/accent4_3" csCatId="accent4" phldr="1"/>
      <dgm:spPr/>
      <dgm:t>
        <a:bodyPr/>
        <a:lstStyle/>
        <a:p>
          <a:endParaRPr lang="en-US"/>
        </a:p>
      </dgm:t>
    </dgm:pt>
    <dgm:pt modelId="{1E9D37D5-2CEA-4463-BE33-A44786EBADB4}">
      <dgm:prSet phldrT="[Text]" custT="1"/>
      <dgm:spPr>
        <a:solidFill>
          <a:schemeClr val="accent6">
            <a:lumMod val="60000"/>
            <a:lumOff val="40000"/>
          </a:schemeClr>
        </a:solidFill>
      </dgm:spPr>
      <dgm:t>
        <a:bodyPr/>
        <a:lstStyle/>
        <a:p>
          <a:r>
            <a:rPr lang="en-US" sz="2400" b="1" dirty="0">
              <a:latin typeface="Book Antiqua" pitchFamily="18" charset="0"/>
            </a:rPr>
            <a:t>Sub-Regional Plan</a:t>
          </a:r>
        </a:p>
        <a:p>
          <a:r>
            <a:rPr lang="en-US" sz="2400" b="1" dirty="0">
              <a:latin typeface="Book Antiqua" pitchFamily="18" charset="0"/>
            </a:rPr>
            <a:t>(20 years)</a:t>
          </a:r>
        </a:p>
      </dgm:t>
    </dgm:pt>
    <dgm:pt modelId="{3F0394A3-F3E2-4A49-8EAB-0F8CFD92AFFB}" type="parTrans" cxnId="{84FDC4DA-F524-4D71-BA9C-13E1E7BE8118}">
      <dgm:prSet/>
      <dgm:spPr/>
      <dgm:t>
        <a:bodyPr/>
        <a:lstStyle/>
        <a:p>
          <a:endParaRPr lang="en-US"/>
        </a:p>
      </dgm:t>
    </dgm:pt>
    <dgm:pt modelId="{8B221120-24FA-40AB-8701-6EECC7996130}" type="sibTrans" cxnId="{84FDC4DA-F524-4D71-BA9C-13E1E7BE8118}">
      <dgm:prSet/>
      <dgm:spPr/>
      <dgm:t>
        <a:bodyPr/>
        <a:lstStyle/>
        <a:p>
          <a:endParaRPr lang="en-US"/>
        </a:p>
      </dgm:t>
    </dgm:pt>
    <dgm:pt modelId="{CB4AACB8-2176-44D2-B266-D95274D1F7B9}">
      <dgm:prSet phldrT="[Text]" custT="1"/>
      <dgm:spPr/>
      <dgm:t>
        <a:bodyPr/>
        <a:lstStyle/>
        <a:p>
          <a:r>
            <a:rPr lang="en-US" sz="2400" b="1" dirty="0">
              <a:latin typeface="Book Antiqua" pitchFamily="18" charset="0"/>
            </a:rPr>
            <a:t>Structure Plan</a:t>
          </a:r>
        </a:p>
        <a:p>
          <a:r>
            <a:rPr lang="en-US" sz="2400" b="1" dirty="0">
              <a:latin typeface="Book Antiqua" pitchFamily="18" charset="0"/>
            </a:rPr>
            <a:t>(20 Years)</a:t>
          </a:r>
        </a:p>
      </dgm:t>
    </dgm:pt>
    <dgm:pt modelId="{150CBCEB-7FD0-4BCA-8466-CE5D6A316D98}" type="parTrans" cxnId="{279D4B4F-9201-4262-B861-A85E0819F513}">
      <dgm:prSet/>
      <dgm:spPr/>
      <dgm:t>
        <a:bodyPr/>
        <a:lstStyle/>
        <a:p>
          <a:endParaRPr lang="en-US"/>
        </a:p>
      </dgm:t>
    </dgm:pt>
    <dgm:pt modelId="{212D472C-3683-4C2C-95E3-FA2D21AF2F78}" type="sibTrans" cxnId="{279D4B4F-9201-4262-B861-A85E0819F513}">
      <dgm:prSet/>
      <dgm:spPr/>
      <dgm:t>
        <a:bodyPr/>
        <a:lstStyle/>
        <a:p>
          <a:endParaRPr lang="en-US"/>
        </a:p>
      </dgm:t>
    </dgm:pt>
    <dgm:pt modelId="{A43C13BB-8E47-41BA-8D72-6214480951DC}">
      <dgm:prSet phldrT="[Text]" custT="1"/>
      <dgm:spPr/>
      <dgm:t>
        <a:bodyPr/>
        <a:lstStyle/>
        <a:p>
          <a:r>
            <a:rPr lang="en-US" sz="2400" b="1" dirty="0">
              <a:latin typeface="Book Antiqua" pitchFamily="18" charset="0"/>
            </a:rPr>
            <a:t>Urban Area Plan</a:t>
          </a:r>
        </a:p>
        <a:p>
          <a:r>
            <a:rPr lang="en-US" sz="2400" b="1" dirty="0">
              <a:latin typeface="Book Antiqua" pitchFamily="18" charset="0"/>
            </a:rPr>
            <a:t>(10 Years)</a:t>
          </a:r>
        </a:p>
      </dgm:t>
    </dgm:pt>
    <dgm:pt modelId="{D971A3B8-867E-49B6-8A6C-AA9F43456B67}" type="parTrans" cxnId="{4A4EAFCE-3C32-4860-9C9D-F57A63DA706F}">
      <dgm:prSet/>
      <dgm:spPr/>
      <dgm:t>
        <a:bodyPr/>
        <a:lstStyle/>
        <a:p>
          <a:endParaRPr lang="en-US"/>
        </a:p>
      </dgm:t>
    </dgm:pt>
    <dgm:pt modelId="{2D4E9923-9832-47A7-A074-F0CAB5F49B86}" type="sibTrans" cxnId="{4A4EAFCE-3C32-4860-9C9D-F57A63DA706F}">
      <dgm:prSet/>
      <dgm:spPr/>
      <dgm:t>
        <a:bodyPr/>
        <a:lstStyle/>
        <a:p>
          <a:endParaRPr lang="en-US"/>
        </a:p>
      </dgm:t>
    </dgm:pt>
    <dgm:pt modelId="{412B46C8-608C-44EA-B87B-3DB5B6061EB1}">
      <dgm:prSet phldrT="[Text]" custT="1"/>
      <dgm:spPr/>
      <dgm:t>
        <a:bodyPr/>
        <a:lstStyle/>
        <a:p>
          <a:r>
            <a:rPr lang="en-US" sz="2400" b="1" dirty="0">
              <a:latin typeface="Book Antiqua" pitchFamily="18" charset="0"/>
            </a:rPr>
            <a:t>Rural Area Plan</a:t>
          </a:r>
        </a:p>
        <a:p>
          <a:r>
            <a:rPr lang="en-US" sz="2400" b="1" dirty="0">
              <a:latin typeface="Book Antiqua" pitchFamily="18" charset="0"/>
            </a:rPr>
            <a:t>(10 Years)</a:t>
          </a:r>
        </a:p>
      </dgm:t>
    </dgm:pt>
    <dgm:pt modelId="{AD2BB79C-A2AD-4BD6-9C98-C3255C316DAA}" type="parTrans" cxnId="{FD1C64EB-6E6D-401A-A5BA-AA2D8467FBD3}">
      <dgm:prSet/>
      <dgm:spPr/>
      <dgm:t>
        <a:bodyPr/>
        <a:lstStyle/>
        <a:p>
          <a:endParaRPr lang="en-US"/>
        </a:p>
      </dgm:t>
    </dgm:pt>
    <dgm:pt modelId="{86257A9F-CCFD-4C49-B208-6C44DB32DE9D}" type="sibTrans" cxnId="{FD1C64EB-6E6D-401A-A5BA-AA2D8467FBD3}">
      <dgm:prSet/>
      <dgm:spPr/>
      <dgm:t>
        <a:bodyPr/>
        <a:lstStyle/>
        <a:p>
          <a:endParaRPr lang="en-US"/>
        </a:p>
      </dgm:t>
    </dgm:pt>
    <dgm:pt modelId="{F334DEE6-AB2F-44D0-A6BB-6E2469EE4780}">
      <dgm:prSet phldrT="[Text]" custT="1"/>
      <dgm:spPr/>
      <dgm:t>
        <a:bodyPr/>
        <a:lstStyle/>
        <a:p>
          <a:r>
            <a:rPr lang="en-US" sz="2400" b="1" dirty="0">
              <a:latin typeface="Book Antiqua" pitchFamily="18" charset="0"/>
            </a:rPr>
            <a:t>Action Area Plan</a:t>
          </a:r>
        </a:p>
        <a:p>
          <a:r>
            <a:rPr lang="en-US" sz="2400" b="1" dirty="0">
              <a:latin typeface="Book Antiqua" pitchFamily="18" charset="0"/>
            </a:rPr>
            <a:t>(5 Years)</a:t>
          </a:r>
        </a:p>
      </dgm:t>
    </dgm:pt>
    <dgm:pt modelId="{439F90B8-9529-4718-BDEC-EED15F9EA377}" type="parTrans" cxnId="{15526815-9EF4-4C38-A671-C1275057671A}">
      <dgm:prSet/>
      <dgm:spPr/>
      <dgm:t>
        <a:bodyPr/>
        <a:lstStyle/>
        <a:p>
          <a:endParaRPr lang="en-US"/>
        </a:p>
      </dgm:t>
    </dgm:pt>
    <dgm:pt modelId="{32C7E0CB-4D5C-4DDB-9A5B-DA3DF32874FB}" type="sibTrans" cxnId="{15526815-9EF4-4C38-A671-C1275057671A}">
      <dgm:prSet/>
      <dgm:spPr/>
      <dgm:t>
        <a:bodyPr/>
        <a:lstStyle/>
        <a:p>
          <a:endParaRPr lang="en-US"/>
        </a:p>
      </dgm:t>
    </dgm:pt>
    <dgm:pt modelId="{E6A8E54E-206C-417E-869C-23CEF0924B9A}" type="pres">
      <dgm:prSet presAssocID="{5BAA38EA-6C17-44EB-94CD-2A521A4CC057}" presName="Name0" presStyleCnt="0">
        <dgm:presLayoutVars>
          <dgm:dir/>
          <dgm:resizeHandles val="exact"/>
        </dgm:presLayoutVars>
      </dgm:prSet>
      <dgm:spPr/>
      <dgm:t>
        <a:bodyPr/>
        <a:lstStyle/>
        <a:p>
          <a:endParaRPr lang="en-GB"/>
        </a:p>
      </dgm:t>
    </dgm:pt>
    <dgm:pt modelId="{0694DC30-4C80-487D-A250-6C5AC8D3955F}" type="pres">
      <dgm:prSet presAssocID="{1E9D37D5-2CEA-4463-BE33-A44786EBADB4}" presName="node" presStyleLbl="node1" presStyleIdx="0" presStyleCnt="5">
        <dgm:presLayoutVars>
          <dgm:bulletEnabled val="1"/>
        </dgm:presLayoutVars>
      </dgm:prSet>
      <dgm:spPr/>
      <dgm:t>
        <a:bodyPr/>
        <a:lstStyle/>
        <a:p>
          <a:endParaRPr lang="en-GB"/>
        </a:p>
      </dgm:t>
    </dgm:pt>
    <dgm:pt modelId="{ADA15923-A9D7-4CC8-AB0A-457224128FFF}" type="pres">
      <dgm:prSet presAssocID="{8B221120-24FA-40AB-8701-6EECC7996130}" presName="sibTrans" presStyleCnt="0"/>
      <dgm:spPr/>
    </dgm:pt>
    <dgm:pt modelId="{BE80A6AE-C7BE-4C3E-B4DB-F868EB4F5E99}" type="pres">
      <dgm:prSet presAssocID="{CB4AACB8-2176-44D2-B266-D95274D1F7B9}" presName="node" presStyleLbl="node1" presStyleIdx="1" presStyleCnt="5">
        <dgm:presLayoutVars>
          <dgm:bulletEnabled val="1"/>
        </dgm:presLayoutVars>
      </dgm:prSet>
      <dgm:spPr/>
      <dgm:t>
        <a:bodyPr/>
        <a:lstStyle/>
        <a:p>
          <a:endParaRPr lang="en-GB"/>
        </a:p>
      </dgm:t>
    </dgm:pt>
    <dgm:pt modelId="{FA02629A-7CDE-4B61-A40B-7C4BBA0587A1}" type="pres">
      <dgm:prSet presAssocID="{212D472C-3683-4C2C-95E3-FA2D21AF2F78}" presName="sibTrans" presStyleCnt="0"/>
      <dgm:spPr/>
    </dgm:pt>
    <dgm:pt modelId="{34D8778F-B5FF-4AE0-B497-DCF3BC534518}" type="pres">
      <dgm:prSet presAssocID="{A43C13BB-8E47-41BA-8D72-6214480951DC}" presName="node" presStyleLbl="node1" presStyleIdx="2" presStyleCnt="5">
        <dgm:presLayoutVars>
          <dgm:bulletEnabled val="1"/>
        </dgm:presLayoutVars>
      </dgm:prSet>
      <dgm:spPr/>
      <dgm:t>
        <a:bodyPr/>
        <a:lstStyle/>
        <a:p>
          <a:endParaRPr lang="en-GB"/>
        </a:p>
      </dgm:t>
    </dgm:pt>
    <dgm:pt modelId="{B1FEB1A8-E4EA-4374-9813-E6E26C159B35}" type="pres">
      <dgm:prSet presAssocID="{2D4E9923-9832-47A7-A074-F0CAB5F49B86}" presName="sibTrans" presStyleCnt="0"/>
      <dgm:spPr/>
    </dgm:pt>
    <dgm:pt modelId="{EF20F544-1477-4369-8F3C-7B13B40532C2}" type="pres">
      <dgm:prSet presAssocID="{412B46C8-608C-44EA-B87B-3DB5B6061EB1}" presName="node" presStyleLbl="node1" presStyleIdx="3" presStyleCnt="5">
        <dgm:presLayoutVars>
          <dgm:bulletEnabled val="1"/>
        </dgm:presLayoutVars>
      </dgm:prSet>
      <dgm:spPr/>
      <dgm:t>
        <a:bodyPr/>
        <a:lstStyle/>
        <a:p>
          <a:endParaRPr lang="en-GB"/>
        </a:p>
      </dgm:t>
    </dgm:pt>
    <dgm:pt modelId="{707B6D09-99BA-4E46-A544-EE1B58F828C3}" type="pres">
      <dgm:prSet presAssocID="{86257A9F-CCFD-4C49-B208-6C44DB32DE9D}" presName="sibTrans" presStyleCnt="0"/>
      <dgm:spPr/>
    </dgm:pt>
    <dgm:pt modelId="{0AF6332F-C4C4-4622-BDD2-BA9D5DF372E0}" type="pres">
      <dgm:prSet presAssocID="{F334DEE6-AB2F-44D0-A6BB-6E2469EE4780}" presName="node" presStyleLbl="node1" presStyleIdx="4" presStyleCnt="5">
        <dgm:presLayoutVars>
          <dgm:bulletEnabled val="1"/>
        </dgm:presLayoutVars>
      </dgm:prSet>
      <dgm:spPr/>
      <dgm:t>
        <a:bodyPr/>
        <a:lstStyle/>
        <a:p>
          <a:endParaRPr lang="en-GB"/>
        </a:p>
      </dgm:t>
    </dgm:pt>
  </dgm:ptLst>
  <dgm:cxnLst>
    <dgm:cxn modelId="{D154AAAD-7F38-426A-BD7C-BEC2109B784B}" type="presOf" srcId="{412B46C8-608C-44EA-B87B-3DB5B6061EB1}" destId="{EF20F544-1477-4369-8F3C-7B13B40532C2}" srcOrd="0" destOrd="0" presId="urn:microsoft.com/office/officeart/2005/8/layout/hList6"/>
    <dgm:cxn modelId="{E61C6988-5DAC-4349-A018-504DC8BCEF4D}" type="presOf" srcId="{F334DEE6-AB2F-44D0-A6BB-6E2469EE4780}" destId="{0AF6332F-C4C4-4622-BDD2-BA9D5DF372E0}" srcOrd="0" destOrd="0" presId="urn:microsoft.com/office/officeart/2005/8/layout/hList6"/>
    <dgm:cxn modelId="{4A4EAFCE-3C32-4860-9C9D-F57A63DA706F}" srcId="{5BAA38EA-6C17-44EB-94CD-2A521A4CC057}" destId="{A43C13BB-8E47-41BA-8D72-6214480951DC}" srcOrd="2" destOrd="0" parTransId="{D971A3B8-867E-49B6-8A6C-AA9F43456B67}" sibTransId="{2D4E9923-9832-47A7-A074-F0CAB5F49B86}"/>
    <dgm:cxn modelId="{D8806C19-2311-478B-905F-CF937D187831}" type="presOf" srcId="{A43C13BB-8E47-41BA-8D72-6214480951DC}" destId="{34D8778F-B5FF-4AE0-B497-DCF3BC534518}" srcOrd="0" destOrd="0" presId="urn:microsoft.com/office/officeart/2005/8/layout/hList6"/>
    <dgm:cxn modelId="{FD1C64EB-6E6D-401A-A5BA-AA2D8467FBD3}" srcId="{5BAA38EA-6C17-44EB-94CD-2A521A4CC057}" destId="{412B46C8-608C-44EA-B87B-3DB5B6061EB1}" srcOrd="3" destOrd="0" parTransId="{AD2BB79C-A2AD-4BD6-9C98-C3255C316DAA}" sibTransId="{86257A9F-CCFD-4C49-B208-6C44DB32DE9D}"/>
    <dgm:cxn modelId="{15526815-9EF4-4C38-A671-C1275057671A}" srcId="{5BAA38EA-6C17-44EB-94CD-2A521A4CC057}" destId="{F334DEE6-AB2F-44D0-A6BB-6E2469EE4780}" srcOrd="4" destOrd="0" parTransId="{439F90B8-9529-4718-BDEC-EED15F9EA377}" sibTransId="{32C7E0CB-4D5C-4DDB-9A5B-DA3DF32874FB}"/>
    <dgm:cxn modelId="{D142682E-B69B-48E4-B97B-9F1D35B8D402}" type="presOf" srcId="{5BAA38EA-6C17-44EB-94CD-2A521A4CC057}" destId="{E6A8E54E-206C-417E-869C-23CEF0924B9A}" srcOrd="0" destOrd="0" presId="urn:microsoft.com/office/officeart/2005/8/layout/hList6"/>
    <dgm:cxn modelId="{254B0A82-9AF4-4C7F-88A6-A462155F4BBA}" type="presOf" srcId="{CB4AACB8-2176-44D2-B266-D95274D1F7B9}" destId="{BE80A6AE-C7BE-4C3E-B4DB-F868EB4F5E99}" srcOrd="0" destOrd="0" presId="urn:microsoft.com/office/officeart/2005/8/layout/hList6"/>
    <dgm:cxn modelId="{279D4B4F-9201-4262-B861-A85E0819F513}" srcId="{5BAA38EA-6C17-44EB-94CD-2A521A4CC057}" destId="{CB4AACB8-2176-44D2-B266-D95274D1F7B9}" srcOrd="1" destOrd="0" parTransId="{150CBCEB-7FD0-4BCA-8466-CE5D6A316D98}" sibTransId="{212D472C-3683-4C2C-95E3-FA2D21AF2F78}"/>
    <dgm:cxn modelId="{E129C785-81BC-435A-9676-A8D359B20A72}" type="presOf" srcId="{1E9D37D5-2CEA-4463-BE33-A44786EBADB4}" destId="{0694DC30-4C80-487D-A250-6C5AC8D3955F}" srcOrd="0" destOrd="0" presId="urn:microsoft.com/office/officeart/2005/8/layout/hList6"/>
    <dgm:cxn modelId="{84FDC4DA-F524-4D71-BA9C-13E1E7BE8118}" srcId="{5BAA38EA-6C17-44EB-94CD-2A521A4CC057}" destId="{1E9D37D5-2CEA-4463-BE33-A44786EBADB4}" srcOrd="0" destOrd="0" parTransId="{3F0394A3-F3E2-4A49-8EAB-0F8CFD92AFFB}" sibTransId="{8B221120-24FA-40AB-8701-6EECC7996130}"/>
    <dgm:cxn modelId="{1764BFB0-1FC2-4EE9-BDE3-532E66C2A30C}" type="presParOf" srcId="{E6A8E54E-206C-417E-869C-23CEF0924B9A}" destId="{0694DC30-4C80-487D-A250-6C5AC8D3955F}" srcOrd="0" destOrd="0" presId="urn:microsoft.com/office/officeart/2005/8/layout/hList6"/>
    <dgm:cxn modelId="{4D6D0800-BB2C-4CBE-9D13-D423457FCD7E}" type="presParOf" srcId="{E6A8E54E-206C-417E-869C-23CEF0924B9A}" destId="{ADA15923-A9D7-4CC8-AB0A-457224128FFF}" srcOrd="1" destOrd="0" presId="urn:microsoft.com/office/officeart/2005/8/layout/hList6"/>
    <dgm:cxn modelId="{6A530DC6-88F5-4291-93BA-FF2B96785FBB}" type="presParOf" srcId="{E6A8E54E-206C-417E-869C-23CEF0924B9A}" destId="{BE80A6AE-C7BE-4C3E-B4DB-F868EB4F5E99}" srcOrd="2" destOrd="0" presId="urn:microsoft.com/office/officeart/2005/8/layout/hList6"/>
    <dgm:cxn modelId="{56D17062-B0DB-4E51-8DE5-F79A6A0AB0FE}" type="presParOf" srcId="{E6A8E54E-206C-417E-869C-23CEF0924B9A}" destId="{FA02629A-7CDE-4B61-A40B-7C4BBA0587A1}" srcOrd="3" destOrd="0" presId="urn:microsoft.com/office/officeart/2005/8/layout/hList6"/>
    <dgm:cxn modelId="{F4E26A35-76A3-4982-AAEF-4AFC68E7C17B}" type="presParOf" srcId="{E6A8E54E-206C-417E-869C-23CEF0924B9A}" destId="{34D8778F-B5FF-4AE0-B497-DCF3BC534518}" srcOrd="4" destOrd="0" presId="urn:microsoft.com/office/officeart/2005/8/layout/hList6"/>
    <dgm:cxn modelId="{5F2475B0-C8B5-487B-B179-7B2C3BBE047D}" type="presParOf" srcId="{E6A8E54E-206C-417E-869C-23CEF0924B9A}" destId="{B1FEB1A8-E4EA-4374-9813-E6E26C159B35}" srcOrd="5" destOrd="0" presId="urn:microsoft.com/office/officeart/2005/8/layout/hList6"/>
    <dgm:cxn modelId="{D9C1DD52-21EE-4E8F-96DA-50B0DDC36560}" type="presParOf" srcId="{E6A8E54E-206C-417E-869C-23CEF0924B9A}" destId="{EF20F544-1477-4369-8F3C-7B13B40532C2}" srcOrd="6" destOrd="0" presId="urn:microsoft.com/office/officeart/2005/8/layout/hList6"/>
    <dgm:cxn modelId="{F89137B4-A0DB-4DE9-BCD5-D202BA991E6C}" type="presParOf" srcId="{E6A8E54E-206C-417E-869C-23CEF0924B9A}" destId="{707B6D09-99BA-4E46-A544-EE1B58F828C3}" srcOrd="7" destOrd="0" presId="urn:microsoft.com/office/officeart/2005/8/layout/hList6"/>
    <dgm:cxn modelId="{827D63F1-D0A0-4E61-A9FE-9F2D7AD6E26D}" type="presParOf" srcId="{E6A8E54E-206C-417E-869C-23CEF0924B9A}" destId="{0AF6332F-C4C4-4622-BDD2-BA9D5DF372E0}" srcOrd="8"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BAA38EA-6C17-44EB-94CD-2A521A4CC057}" type="doc">
      <dgm:prSet loTypeId="urn:microsoft.com/office/officeart/2005/8/layout/hList6" loCatId="list" qsTypeId="urn:microsoft.com/office/officeart/2005/8/quickstyle/simple1" qsCatId="simple" csTypeId="urn:microsoft.com/office/officeart/2005/8/colors/accent4_3" csCatId="accent4" phldr="1"/>
      <dgm:spPr/>
      <dgm:t>
        <a:bodyPr/>
        <a:lstStyle/>
        <a:p>
          <a:endParaRPr lang="en-US"/>
        </a:p>
      </dgm:t>
    </dgm:pt>
    <dgm:pt modelId="{1E9D37D5-2CEA-4463-BE33-A44786EBADB4}">
      <dgm:prSet phldrT="[Text]" custT="1"/>
      <dgm:spPr>
        <a:solidFill>
          <a:schemeClr val="accent4"/>
        </a:solidFill>
      </dgm:spPr>
      <dgm:t>
        <a:bodyPr/>
        <a:lstStyle/>
        <a:p>
          <a:r>
            <a:rPr lang="en-US" sz="2400" b="1" dirty="0">
              <a:latin typeface="Book Antiqua" pitchFamily="18" charset="0"/>
            </a:rPr>
            <a:t>Sub-Regional Plan</a:t>
          </a:r>
        </a:p>
        <a:p>
          <a:r>
            <a:rPr lang="en-US" sz="2400" b="1" dirty="0">
              <a:latin typeface="Book Antiqua" pitchFamily="18" charset="0"/>
            </a:rPr>
            <a:t>(20 years)</a:t>
          </a:r>
        </a:p>
      </dgm:t>
    </dgm:pt>
    <dgm:pt modelId="{3F0394A3-F3E2-4A49-8EAB-0F8CFD92AFFB}" type="parTrans" cxnId="{84FDC4DA-F524-4D71-BA9C-13E1E7BE8118}">
      <dgm:prSet/>
      <dgm:spPr/>
      <dgm:t>
        <a:bodyPr/>
        <a:lstStyle/>
        <a:p>
          <a:endParaRPr lang="en-US"/>
        </a:p>
      </dgm:t>
    </dgm:pt>
    <dgm:pt modelId="{8B221120-24FA-40AB-8701-6EECC7996130}" type="sibTrans" cxnId="{84FDC4DA-F524-4D71-BA9C-13E1E7BE8118}">
      <dgm:prSet/>
      <dgm:spPr/>
      <dgm:t>
        <a:bodyPr/>
        <a:lstStyle/>
        <a:p>
          <a:endParaRPr lang="en-US"/>
        </a:p>
      </dgm:t>
    </dgm:pt>
    <dgm:pt modelId="{CB4AACB8-2176-44D2-B266-D95274D1F7B9}">
      <dgm:prSet phldrT="[Text]" custT="1"/>
      <dgm:spPr>
        <a:solidFill>
          <a:schemeClr val="accent6">
            <a:lumMod val="60000"/>
            <a:lumOff val="40000"/>
          </a:schemeClr>
        </a:solidFill>
      </dgm:spPr>
      <dgm:t>
        <a:bodyPr/>
        <a:lstStyle/>
        <a:p>
          <a:r>
            <a:rPr lang="en-US" sz="2400" b="1" dirty="0">
              <a:latin typeface="Book Antiqua" pitchFamily="18" charset="0"/>
            </a:rPr>
            <a:t>Structure Plan</a:t>
          </a:r>
        </a:p>
        <a:p>
          <a:r>
            <a:rPr lang="en-US" sz="2400" b="1" dirty="0">
              <a:latin typeface="Book Antiqua" pitchFamily="18" charset="0"/>
            </a:rPr>
            <a:t>(20 Years)</a:t>
          </a:r>
        </a:p>
      </dgm:t>
    </dgm:pt>
    <dgm:pt modelId="{150CBCEB-7FD0-4BCA-8466-CE5D6A316D98}" type="parTrans" cxnId="{279D4B4F-9201-4262-B861-A85E0819F513}">
      <dgm:prSet/>
      <dgm:spPr/>
      <dgm:t>
        <a:bodyPr/>
        <a:lstStyle/>
        <a:p>
          <a:endParaRPr lang="en-US"/>
        </a:p>
      </dgm:t>
    </dgm:pt>
    <dgm:pt modelId="{212D472C-3683-4C2C-95E3-FA2D21AF2F78}" type="sibTrans" cxnId="{279D4B4F-9201-4262-B861-A85E0819F513}">
      <dgm:prSet/>
      <dgm:spPr/>
      <dgm:t>
        <a:bodyPr/>
        <a:lstStyle/>
        <a:p>
          <a:endParaRPr lang="en-US"/>
        </a:p>
      </dgm:t>
    </dgm:pt>
    <dgm:pt modelId="{A43C13BB-8E47-41BA-8D72-6214480951DC}">
      <dgm:prSet phldrT="[Text]" custT="1"/>
      <dgm:spPr/>
      <dgm:t>
        <a:bodyPr/>
        <a:lstStyle/>
        <a:p>
          <a:r>
            <a:rPr lang="en-US" sz="2400" b="1" dirty="0">
              <a:latin typeface="Book Antiqua" pitchFamily="18" charset="0"/>
            </a:rPr>
            <a:t>Urban Area Plan</a:t>
          </a:r>
        </a:p>
        <a:p>
          <a:r>
            <a:rPr lang="en-US" sz="2400" b="1" dirty="0">
              <a:latin typeface="Book Antiqua" pitchFamily="18" charset="0"/>
            </a:rPr>
            <a:t>(10 Years)</a:t>
          </a:r>
        </a:p>
      </dgm:t>
    </dgm:pt>
    <dgm:pt modelId="{D971A3B8-867E-49B6-8A6C-AA9F43456B67}" type="parTrans" cxnId="{4A4EAFCE-3C32-4860-9C9D-F57A63DA706F}">
      <dgm:prSet/>
      <dgm:spPr/>
      <dgm:t>
        <a:bodyPr/>
        <a:lstStyle/>
        <a:p>
          <a:endParaRPr lang="en-US"/>
        </a:p>
      </dgm:t>
    </dgm:pt>
    <dgm:pt modelId="{2D4E9923-9832-47A7-A074-F0CAB5F49B86}" type="sibTrans" cxnId="{4A4EAFCE-3C32-4860-9C9D-F57A63DA706F}">
      <dgm:prSet/>
      <dgm:spPr/>
      <dgm:t>
        <a:bodyPr/>
        <a:lstStyle/>
        <a:p>
          <a:endParaRPr lang="en-US"/>
        </a:p>
      </dgm:t>
    </dgm:pt>
    <dgm:pt modelId="{412B46C8-608C-44EA-B87B-3DB5B6061EB1}">
      <dgm:prSet phldrT="[Text]" custT="1"/>
      <dgm:spPr/>
      <dgm:t>
        <a:bodyPr/>
        <a:lstStyle/>
        <a:p>
          <a:r>
            <a:rPr lang="en-US" sz="2400" b="1" dirty="0">
              <a:latin typeface="Book Antiqua" pitchFamily="18" charset="0"/>
            </a:rPr>
            <a:t>Rural Area Plan</a:t>
          </a:r>
        </a:p>
        <a:p>
          <a:r>
            <a:rPr lang="en-US" sz="2400" b="1" dirty="0">
              <a:latin typeface="Book Antiqua" pitchFamily="18" charset="0"/>
            </a:rPr>
            <a:t>(10 Years)</a:t>
          </a:r>
        </a:p>
      </dgm:t>
    </dgm:pt>
    <dgm:pt modelId="{AD2BB79C-A2AD-4BD6-9C98-C3255C316DAA}" type="parTrans" cxnId="{FD1C64EB-6E6D-401A-A5BA-AA2D8467FBD3}">
      <dgm:prSet/>
      <dgm:spPr/>
      <dgm:t>
        <a:bodyPr/>
        <a:lstStyle/>
        <a:p>
          <a:endParaRPr lang="en-US"/>
        </a:p>
      </dgm:t>
    </dgm:pt>
    <dgm:pt modelId="{86257A9F-CCFD-4C49-B208-6C44DB32DE9D}" type="sibTrans" cxnId="{FD1C64EB-6E6D-401A-A5BA-AA2D8467FBD3}">
      <dgm:prSet/>
      <dgm:spPr/>
      <dgm:t>
        <a:bodyPr/>
        <a:lstStyle/>
        <a:p>
          <a:endParaRPr lang="en-US"/>
        </a:p>
      </dgm:t>
    </dgm:pt>
    <dgm:pt modelId="{F334DEE6-AB2F-44D0-A6BB-6E2469EE4780}">
      <dgm:prSet phldrT="[Text]" custT="1"/>
      <dgm:spPr/>
      <dgm:t>
        <a:bodyPr/>
        <a:lstStyle/>
        <a:p>
          <a:r>
            <a:rPr lang="en-US" sz="2400" b="1" dirty="0">
              <a:latin typeface="Book Antiqua" pitchFamily="18" charset="0"/>
            </a:rPr>
            <a:t>Action Area Plan</a:t>
          </a:r>
        </a:p>
        <a:p>
          <a:r>
            <a:rPr lang="en-US" sz="2400" b="1" dirty="0">
              <a:latin typeface="Book Antiqua" pitchFamily="18" charset="0"/>
            </a:rPr>
            <a:t>(5 Years)</a:t>
          </a:r>
        </a:p>
      </dgm:t>
    </dgm:pt>
    <dgm:pt modelId="{439F90B8-9529-4718-BDEC-EED15F9EA377}" type="parTrans" cxnId="{15526815-9EF4-4C38-A671-C1275057671A}">
      <dgm:prSet/>
      <dgm:spPr/>
      <dgm:t>
        <a:bodyPr/>
        <a:lstStyle/>
        <a:p>
          <a:endParaRPr lang="en-US"/>
        </a:p>
      </dgm:t>
    </dgm:pt>
    <dgm:pt modelId="{32C7E0CB-4D5C-4DDB-9A5B-DA3DF32874FB}" type="sibTrans" cxnId="{15526815-9EF4-4C38-A671-C1275057671A}">
      <dgm:prSet/>
      <dgm:spPr/>
      <dgm:t>
        <a:bodyPr/>
        <a:lstStyle/>
        <a:p>
          <a:endParaRPr lang="en-US"/>
        </a:p>
      </dgm:t>
    </dgm:pt>
    <dgm:pt modelId="{E6A8E54E-206C-417E-869C-23CEF0924B9A}" type="pres">
      <dgm:prSet presAssocID="{5BAA38EA-6C17-44EB-94CD-2A521A4CC057}" presName="Name0" presStyleCnt="0">
        <dgm:presLayoutVars>
          <dgm:dir/>
          <dgm:resizeHandles val="exact"/>
        </dgm:presLayoutVars>
      </dgm:prSet>
      <dgm:spPr/>
      <dgm:t>
        <a:bodyPr/>
        <a:lstStyle/>
        <a:p>
          <a:endParaRPr lang="en-GB"/>
        </a:p>
      </dgm:t>
    </dgm:pt>
    <dgm:pt modelId="{0694DC30-4C80-487D-A250-6C5AC8D3955F}" type="pres">
      <dgm:prSet presAssocID="{1E9D37D5-2CEA-4463-BE33-A44786EBADB4}" presName="node" presStyleLbl="node1" presStyleIdx="0" presStyleCnt="5">
        <dgm:presLayoutVars>
          <dgm:bulletEnabled val="1"/>
        </dgm:presLayoutVars>
      </dgm:prSet>
      <dgm:spPr/>
      <dgm:t>
        <a:bodyPr/>
        <a:lstStyle/>
        <a:p>
          <a:endParaRPr lang="en-GB"/>
        </a:p>
      </dgm:t>
    </dgm:pt>
    <dgm:pt modelId="{ADA15923-A9D7-4CC8-AB0A-457224128FFF}" type="pres">
      <dgm:prSet presAssocID="{8B221120-24FA-40AB-8701-6EECC7996130}" presName="sibTrans" presStyleCnt="0"/>
      <dgm:spPr/>
    </dgm:pt>
    <dgm:pt modelId="{BE80A6AE-C7BE-4C3E-B4DB-F868EB4F5E99}" type="pres">
      <dgm:prSet presAssocID="{CB4AACB8-2176-44D2-B266-D95274D1F7B9}" presName="node" presStyleLbl="node1" presStyleIdx="1" presStyleCnt="5">
        <dgm:presLayoutVars>
          <dgm:bulletEnabled val="1"/>
        </dgm:presLayoutVars>
      </dgm:prSet>
      <dgm:spPr/>
      <dgm:t>
        <a:bodyPr/>
        <a:lstStyle/>
        <a:p>
          <a:endParaRPr lang="en-GB"/>
        </a:p>
      </dgm:t>
    </dgm:pt>
    <dgm:pt modelId="{FA02629A-7CDE-4B61-A40B-7C4BBA0587A1}" type="pres">
      <dgm:prSet presAssocID="{212D472C-3683-4C2C-95E3-FA2D21AF2F78}" presName="sibTrans" presStyleCnt="0"/>
      <dgm:spPr/>
    </dgm:pt>
    <dgm:pt modelId="{34D8778F-B5FF-4AE0-B497-DCF3BC534518}" type="pres">
      <dgm:prSet presAssocID="{A43C13BB-8E47-41BA-8D72-6214480951DC}" presName="node" presStyleLbl="node1" presStyleIdx="2" presStyleCnt="5">
        <dgm:presLayoutVars>
          <dgm:bulletEnabled val="1"/>
        </dgm:presLayoutVars>
      </dgm:prSet>
      <dgm:spPr/>
      <dgm:t>
        <a:bodyPr/>
        <a:lstStyle/>
        <a:p>
          <a:endParaRPr lang="en-GB"/>
        </a:p>
      </dgm:t>
    </dgm:pt>
    <dgm:pt modelId="{B1FEB1A8-E4EA-4374-9813-E6E26C159B35}" type="pres">
      <dgm:prSet presAssocID="{2D4E9923-9832-47A7-A074-F0CAB5F49B86}" presName="sibTrans" presStyleCnt="0"/>
      <dgm:spPr/>
    </dgm:pt>
    <dgm:pt modelId="{EF20F544-1477-4369-8F3C-7B13B40532C2}" type="pres">
      <dgm:prSet presAssocID="{412B46C8-608C-44EA-B87B-3DB5B6061EB1}" presName="node" presStyleLbl="node1" presStyleIdx="3" presStyleCnt="5">
        <dgm:presLayoutVars>
          <dgm:bulletEnabled val="1"/>
        </dgm:presLayoutVars>
      </dgm:prSet>
      <dgm:spPr/>
      <dgm:t>
        <a:bodyPr/>
        <a:lstStyle/>
        <a:p>
          <a:endParaRPr lang="en-GB"/>
        </a:p>
      </dgm:t>
    </dgm:pt>
    <dgm:pt modelId="{707B6D09-99BA-4E46-A544-EE1B58F828C3}" type="pres">
      <dgm:prSet presAssocID="{86257A9F-CCFD-4C49-B208-6C44DB32DE9D}" presName="sibTrans" presStyleCnt="0"/>
      <dgm:spPr/>
    </dgm:pt>
    <dgm:pt modelId="{0AF6332F-C4C4-4622-BDD2-BA9D5DF372E0}" type="pres">
      <dgm:prSet presAssocID="{F334DEE6-AB2F-44D0-A6BB-6E2469EE4780}" presName="node" presStyleLbl="node1" presStyleIdx="4" presStyleCnt="5">
        <dgm:presLayoutVars>
          <dgm:bulletEnabled val="1"/>
        </dgm:presLayoutVars>
      </dgm:prSet>
      <dgm:spPr/>
      <dgm:t>
        <a:bodyPr/>
        <a:lstStyle/>
        <a:p>
          <a:endParaRPr lang="en-GB"/>
        </a:p>
      </dgm:t>
    </dgm:pt>
  </dgm:ptLst>
  <dgm:cxnLst>
    <dgm:cxn modelId="{90E02548-050C-43B0-AAE7-C705269EECE8}" type="presOf" srcId="{CB4AACB8-2176-44D2-B266-D95274D1F7B9}" destId="{BE80A6AE-C7BE-4C3E-B4DB-F868EB4F5E99}" srcOrd="0" destOrd="0" presId="urn:microsoft.com/office/officeart/2005/8/layout/hList6"/>
    <dgm:cxn modelId="{4A4EAFCE-3C32-4860-9C9D-F57A63DA706F}" srcId="{5BAA38EA-6C17-44EB-94CD-2A521A4CC057}" destId="{A43C13BB-8E47-41BA-8D72-6214480951DC}" srcOrd="2" destOrd="0" parTransId="{D971A3B8-867E-49B6-8A6C-AA9F43456B67}" sibTransId="{2D4E9923-9832-47A7-A074-F0CAB5F49B86}"/>
    <dgm:cxn modelId="{1F971B32-A62D-4524-B67E-52B5A804004B}" type="presOf" srcId="{412B46C8-608C-44EA-B87B-3DB5B6061EB1}" destId="{EF20F544-1477-4369-8F3C-7B13B40532C2}" srcOrd="0" destOrd="0" presId="urn:microsoft.com/office/officeart/2005/8/layout/hList6"/>
    <dgm:cxn modelId="{A8DDE94B-AA87-4F5D-B69B-9F9A6D1C65B5}" type="presOf" srcId="{A43C13BB-8E47-41BA-8D72-6214480951DC}" destId="{34D8778F-B5FF-4AE0-B497-DCF3BC534518}" srcOrd="0" destOrd="0" presId="urn:microsoft.com/office/officeart/2005/8/layout/hList6"/>
    <dgm:cxn modelId="{4C20B753-83FB-45AE-AABD-05752173D3BD}" type="presOf" srcId="{F334DEE6-AB2F-44D0-A6BB-6E2469EE4780}" destId="{0AF6332F-C4C4-4622-BDD2-BA9D5DF372E0}" srcOrd="0" destOrd="0" presId="urn:microsoft.com/office/officeart/2005/8/layout/hList6"/>
    <dgm:cxn modelId="{FD1C64EB-6E6D-401A-A5BA-AA2D8467FBD3}" srcId="{5BAA38EA-6C17-44EB-94CD-2A521A4CC057}" destId="{412B46C8-608C-44EA-B87B-3DB5B6061EB1}" srcOrd="3" destOrd="0" parTransId="{AD2BB79C-A2AD-4BD6-9C98-C3255C316DAA}" sibTransId="{86257A9F-CCFD-4C49-B208-6C44DB32DE9D}"/>
    <dgm:cxn modelId="{15526815-9EF4-4C38-A671-C1275057671A}" srcId="{5BAA38EA-6C17-44EB-94CD-2A521A4CC057}" destId="{F334DEE6-AB2F-44D0-A6BB-6E2469EE4780}" srcOrd="4" destOrd="0" parTransId="{439F90B8-9529-4718-BDEC-EED15F9EA377}" sibTransId="{32C7E0CB-4D5C-4DDB-9A5B-DA3DF32874FB}"/>
    <dgm:cxn modelId="{2DA4D16C-E382-49D7-AD5A-B386D716D00A}" type="presOf" srcId="{1E9D37D5-2CEA-4463-BE33-A44786EBADB4}" destId="{0694DC30-4C80-487D-A250-6C5AC8D3955F}" srcOrd="0" destOrd="0" presId="urn:microsoft.com/office/officeart/2005/8/layout/hList6"/>
    <dgm:cxn modelId="{279D4B4F-9201-4262-B861-A85E0819F513}" srcId="{5BAA38EA-6C17-44EB-94CD-2A521A4CC057}" destId="{CB4AACB8-2176-44D2-B266-D95274D1F7B9}" srcOrd="1" destOrd="0" parTransId="{150CBCEB-7FD0-4BCA-8466-CE5D6A316D98}" sibTransId="{212D472C-3683-4C2C-95E3-FA2D21AF2F78}"/>
    <dgm:cxn modelId="{290E1352-D3D7-4522-B724-C85FB372E379}" type="presOf" srcId="{5BAA38EA-6C17-44EB-94CD-2A521A4CC057}" destId="{E6A8E54E-206C-417E-869C-23CEF0924B9A}" srcOrd="0" destOrd="0" presId="urn:microsoft.com/office/officeart/2005/8/layout/hList6"/>
    <dgm:cxn modelId="{84FDC4DA-F524-4D71-BA9C-13E1E7BE8118}" srcId="{5BAA38EA-6C17-44EB-94CD-2A521A4CC057}" destId="{1E9D37D5-2CEA-4463-BE33-A44786EBADB4}" srcOrd="0" destOrd="0" parTransId="{3F0394A3-F3E2-4A49-8EAB-0F8CFD92AFFB}" sibTransId="{8B221120-24FA-40AB-8701-6EECC7996130}"/>
    <dgm:cxn modelId="{3CB4AD01-727A-4E03-A4A8-67A7554A9E81}" type="presParOf" srcId="{E6A8E54E-206C-417E-869C-23CEF0924B9A}" destId="{0694DC30-4C80-487D-A250-6C5AC8D3955F}" srcOrd="0" destOrd="0" presId="urn:microsoft.com/office/officeart/2005/8/layout/hList6"/>
    <dgm:cxn modelId="{E5FB924D-0B79-4A44-9F75-4A6E0F827942}" type="presParOf" srcId="{E6A8E54E-206C-417E-869C-23CEF0924B9A}" destId="{ADA15923-A9D7-4CC8-AB0A-457224128FFF}" srcOrd="1" destOrd="0" presId="urn:microsoft.com/office/officeart/2005/8/layout/hList6"/>
    <dgm:cxn modelId="{DEBBB440-6075-4215-AD48-772EF6286E70}" type="presParOf" srcId="{E6A8E54E-206C-417E-869C-23CEF0924B9A}" destId="{BE80A6AE-C7BE-4C3E-B4DB-F868EB4F5E99}" srcOrd="2" destOrd="0" presId="urn:microsoft.com/office/officeart/2005/8/layout/hList6"/>
    <dgm:cxn modelId="{651C4878-6024-4355-A7E7-40A5A4EE7C23}" type="presParOf" srcId="{E6A8E54E-206C-417E-869C-23CEF0924B9A}" destId="{FA02629A-7CDE-4B61-A40B-7C4BBA0587A1}" srcOrd="3" destOrd="0" presId="urn:microsoft.com/office/officeart/2005/8/layout/hList6"/>
    <dgm:cxn modelId="{EC276E9D-E969-4EC6-8FF5-A1D8ACEA1813}" type="presParOf" srcId="{E6A8E54E-206C-417E-869C-23CEF0924B9A}" destId="{34D8778F-B5FF-4AE0-B497-DCF3BC534518}" srcOrd="4" destOrd="0" presId="urn:microsoft.com/office/officeart/2005/8/layout/hList6"/>
    <dgm:cxn modelId="{92CAAC74-E074-4998-B61A-2DC206514D14}" type="presParOf" srcId="{E6A8E54E-206C-417E-869C-23CEF0924B9A}" destId="{B1FEB1A8-E4EA-4374-9813-E6E26C159B35}" srcOrd="5" destOrd="0" presId="urn:microsoft.com/office/officeart/2005/8/layout/hList6"/>
    <dgm:cxn modelId="{27280018-102E-4EED-A17F-BC90B77B21F2}" type="presParOf" srcId="{E6A8E54E-206C-417E-869C-23CEF0924B9A}" destId="{EF20F544-1477-4369-8F3C-7B13B40532C2}" srcOrd="6" destOrd="0" presId="urn:microsoft.com/office/officeart/2005/8/layout/hList6"/>
    <dgm:cxn modelId="{296571C9-4935-47B3-981B-D6B439E53C15}" type="presParOf" srcId="{E6A8E54E-206C-417E-869C-23CEF0924B9A}" destId="{707B6D09-99BA-4E46-A544-EE1B58F828C3}" srcOrd="7" destOrd="0" presId="urn:microsoft.com/office/officeart/2005/8/layout/hList6"/>
    <dgm:cxn modelId="{ABF20267-5BE4-4246-A121-DF51A0F3C1DA}" type="presParOf" srcId="{E6A8E54E-206C-417E-869C-23CEF0924B9A}" destId="{0AF6332F-C4C4-4622-BDD2-BA9D5DF372E0}" srcOrd="8"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BAA38EA-6C17-44EB-94CD-2A521A4CC057}" type="doc">
      <dgm:prSet loTypeId="urn:microsoft.com/office/officeart/2005/8/layout/hList6" loCatId="list" qsTypeId="urn:microsoft.com/office/officeart/2005/8/quickstyle/simple1" qsCatId="simple" csTypeId="urn:microsoft.com/office/officeart/2005/8/colors/accent4_3" csCatId="accent4" phldr="1"/>
      <dgm:spPr/>
      <dgm:t>
        <a:bodyPr/>
        <a:lstStyle/>
        <a:p>
          <a:endParaRPr lang="en-US"/>
        </a:p>
      </dgm:t>
    </dgm:pt>
    <dgm:pt modelId="{1E9D37D5-2CEA-4463-BE33-A44786EBADB4}">
      <dgm:prSet phldrT="[Text]" custT="1"/>
      <dgm:spPr>
        <a:solidFill>
          <a:schemeClr val="accent4"/>
        </a:solidFill>
      </dgm:spPr>
      <dgm:t>
        <a:bodyPr/>
        <a:lstStyle/>
        <a:p>
          <a:r>
            <a:rPr lang="en-US" sz="2400" b="1" dirty="0">
              <a:latin typeface="Book Antiqua" pitchFamily="18" charset="0"/>
            </a:rPr>
            <a:t>Sub-Regional Plan</a:t>
          </a:r>
        </a:p>
        <a:p>
          <a:r>
            <a:rPr lang="en-US" sz="2400" b="1" dirty="0">
              <a:latin typeface="Book Antiqua" pitchFamily="18" charset="0"/>
            </a:rPr>
            <a:t>(20 years)</a:t>
          </a:r>
        </a:p>
      </dgm:t>
    </dgm:pt>
    <dgm:pt modelId="{3F0394A3-F3E2-4A49-8EAB-0F8CFD92AFFB}" type="parTrans" cxnId="{84FDC4DA-F524-4D71-BA9C-13E1E7BE8118}">
      <dgm:prSet/>
      <dgm:spPr/>
      <dgm:t>
        <a:bodyPr/>
        <a:lstStyle/>
        <a:p>
          <a:endParaRPr lang="en-US"/>
        </a:p>
      </dgm:t>
    </dgm:pt>
    <dgm:pt modelId="{8B221120-24FA-40AB-8701-6EECC7996130}" type="sibTrans" cxnId="{84FDC4DA-F524-4D71-BA9C-13E1E7BE8118}">
      <dgm:prSet/>
      <dgm:spPr/>
      <dgm:t>
        <a:bodyPr/>
        <a:lstStyle/>
        <a:p>
          <a:endParaRPr lang="en-US"/>
        </a:p>
      </dgm:t>
    </dgm:pt>
    <dgm:pt modelId="{CB4AACB8-2176-44D2-B266-D95274D1F7B9}">
      <dgm:prSet phldrT="[Text]" custT="1"/>
      <dgm:spPr>
        <a:solidFill>
          <a:schemeClr val="accent4">
            <a:lumMod val="60000"/>
            <a:lumOff val="40000"/>
          </a:schemeClr>
        </a:solidFill>
      </dgm:spPr>
      <dgm:t>
        <a:bodyPr/>
        <a:lstStyle/>
        <a:p>
          <a:r>
            <a:rPr lang="en-US" sz="2400" b="1" dirty="0">
              <a:latin typeface="Book Antiqua" pitchFamily="18" charset="0"/>
            </a:rPr>
            <a:t>Structure Plan</a:t>
          </a:r>
        </a:p>
        <a:p>
          <a:r>
            <a:rPr lang="en-US" sz="2400" b="1" dirty="0">
              <a:latin typeface="Book Antiqua" pitchFamily="18" charset="0"/>
            </a:rPr>
            <a:t>(20 Years)</a:t>
          </a:r>
        </a:p>
      </dgm:t>
    </dgm:pt>
    <dgm:pt modelId="{150CBCEB-7FD0-4BCA-8466-CE5D6A316D98}" type="parTrans" cxnId="{279D4B4F-9201-4262-B861-A85E0819F513}">
      <dgm:prSet/>
      <dgm:spPr/>
      <dgm:t>
        <a:bodyPr/>
        <a:lstStyle/>
        <a:p>
          <a:endParaRPr lang="en-US"/>
        </a:p>
      </dgm:t>
    </dgm:pt>
    <dgm:pt modelId="{212D472C-3683-4C2C-95E3-FA2D21AF2F78}" type="sibTrans" cxnId="{279D4B4F-9201-4262-B861-A85E0819F513}">
      <dgm:prSet/>
      <dgm:spPr/>
      <dgm:t>
        <a:bodyPr/>
        <a:lstStyle/>
        <a:p>
          <a:endParaRPr lang="en-US"/>
        </a:p>
      </dgm:t>
    </dgm:pt>
    <dgm:pt modelId="{A43C13BB-8E47-41BA-8D72-6214480951DC}">
      <dgm:prSet phldrT="[Text]" custT="1"/>
      <dgm:spPr>
        <a:solidFill>
          <a:schemeClr val="accent6">
            <a:lumMod val="60000"/>
            <a:lumOff val="40000"/>
          </a:schemeClr>
        </a:solidFill>
      </dgm:spPr>
      <dgm:t>
        <a:bodyPr/>
        <a:lstStyle/>
        <a:p>
          <a:r>
            <a:rPr lang="en-US" sz="2400" b="1" dirty="0">
              <a:latin typeface="Book Antiqua" pitchFamily="18" charset="0"/>
            </a:rPr>
            <a:t>Urban Area Plan</a:t>
          </a:r>
        </a:p>
        <a:p>
          <a:r>
            <a:rPr lang="en-US" sz="2400" b="1" dirty="0">
              <a:latin typeface="Book Antiqua" pitchFamily="18" charset="0"/>
            </a:rPr>
            <a:t>(10 Years)</a:t>
          </a:r>
        </a:p>
      </dgm:t>
    </dgm:pt>
    <dgm:pt modelId="{D971A3B8-867E-49B6-8A6C-AA9F43456B67}" type="parTrans" cxnId="{4A4EAFCE-3C32-4860-9C9D-F57A63DA706F}">
      <dgm:prSet/>
      <dgm:spPr/>
      <dgm:t>
        <a:bodyPr/>
        <a:lstStyle/>
        <a:p>
          <a:endParaRPr lang="en-US"/>
        </a:p>
      </dgm:t>
    </dgm:pt>
    <dgm:pt modelId="{2D4E9923-9832-47A7-A074-F0CAB5F49B86}" type="sibTrans" cxnId="{4A4EAFCE-3C32-4860-9C9D-F57A63DA706F}">
      <dgm:prSet/>
      <dgm:spPr/>
      <dgm:t>
        <a:bodyPr/>
        <a:lstStyle/>
        <a:p>
          <a:endParaRPr lang="en-US"/>
        </a:p>
      </dgm:t>
    </dgm:pt>
    <dgm:pt modelId="{412B46C8-608C-44EA-B87B-3DB5B6061EB1}">
      <dgm:prSet phldrT="[Text]" custT="1"/>
      <dgm:spPr/>
      <dgm:t>
        <a:bodyPr/>
        <a:lstStyle/>
        <a:p>
          <a:r>
            <a:rPr lang="en-US" sz="2400" b="1" dirty="0">
              <a:latin typeface="Book Antiqua" pitchFamily="18" charset="0"/>
            </a:rPr>
            <a:t>Rural Area Plan</a:t>
          </a:r>
        </a:p>
        <a:p>
          <a:r>
            <a:rPr lang="en-US" sz="2400" b="1" dirty="0">
              <a:latin typeface="Book Antiqua" pitchFamily="18" charset="0"/>
            </a:rPr>
            <a:t>(10 Years)</a:t>
          </a:r>
        </a:p>
      </dgm:t>
    </dgm:pt>
    <dgm:pt modelId="{AD2BB79C-A2AD-4BD6-9C98-C3255C316DAA}" type="parTrans" cxnId="{FD1C64EB-6E6D-401A-A5BA-AA2D8467FBD3}">
      <dgm:prSet/>
      <dgm:spPr/>
      <dgm:t>
        <a:bodyPr/>
        <a:lstStyle/>
        <a:p>
          <a:endParaRPr lang="en-US"/>
        </a:p>
      </dgm:t>
    </dgm:pt>
    <dgm:pt modelId="{86257A9F-CCFD-4C49-B208-6C44DB32DE9D}" type="sibTrans" cxnId="{FD1C64EB-6E6D-401A-A5BA-AA2D8467FBD3}">
      <dgm:prSet/>
      <dgm:spPr/>
      <dgm:t>
        <a:bodyPr/>
        <a:lstStyle/>
        <a:p>
          <a:endParaRPr lang="en-US"/>
        </a:p>
      </dgm:t>
    </dgm:pt>
    <dgm:pt modelId="{F334DEE6-AB2F-44D0-A6BB-6E2469EE4780}">
      <dgm:prSet phldrT="[Text]" custT="1"/>
      <dgm:spPr/>
      <dgm:t>
        <a:bodyPr/>
        <a:lstStyle/>
        <a:p>
          <a:r>
            <a:rPr lang="en-US" sz="2400" b="1" dirty="0">
              <a:latin typeface="Book Antiqua" pitchFamily="18" charset="0"/>
            </a:rPr>
            <a:t>Action Area Plan</a:t>
          </a:r>
        </a:p>
        <a:p>
          <a:r>
            <a:rPr lang="en-US" sz="2400" b="1" dirty="0">
              <a:latin typeface="Book Antiqua" pitchFamily="18" charset="0"/>
            </a:rPr>
            <a:t>(5 Years)</a:t>
          </a:r>
        </a:p>
      </dgm:t>
    </dgm:pt>
    <dgm:pt modelId="{439F90B8-9529-4718-BDEC-EED15F9EA377}" type="parTrans" cxnId="{15526815-9EF4-4C38-A671-C1275057671A}">
      <dgm:prSet/>
      <dgm:spPr/>
      <dgm:t>
        <a:bodyPr/>
        <a:lstStyle/>
        <a:p>
          <a:endParaRPr lang="en-US"/>
        </a:p>
      </dgm:t>
    </dgm:pt>
    <dgm:pt modelId="{32C7E0CB-4D5C-4DDB-9A5B-DA3DF32874FB}" type="sibTrans" cxnId="{15526815-9EF4-4C38-A671-C1275057671A}">
      <dgm:prSet/>
      <dgm:spPr/>
      <dgm:t>
        <a:bodyPr/>
        <a:lstStyle/>
        <a:p>
          <a:endParaRPr lang="en-US"/>
        </a:p>
      </dgm:t>
    </dgm:pt>
    <dgm:pt modelId="{E6A8E54E-206C-417E-869C-23CEF0924B9A}" type="pres">
      <dgm:prSet presAssocID="{5BAA38EA-6C17-44EB-94CD-2A521A4CC057}" presName="Name0" presStyleCnt="0">
        <dgm:presLayoutVars>
          <dgm:dir/>
          <dgm:resizeHandles val="exact"/>
        </dgm:presLayoutVars>
      </dgm:prSet>
      <dgm:spPr/>
      <dgm:t>
        <a:bodyPr/>
        <a:lstStyle/>
        <a:p>
          <a:endParaRPr lang="en-GB"/>
        </a:p>
      </dgm:t>
    </dgm:pt>
    <dgm:pt modelId="{0694DC30-4C80-487D-A250-6C5AC8D3955F}" type="pres">
      <dgm:prSet presAssocID="{1E9D37D5-2CEA-4463-BE33-A44786EBADB4}" presName="node" presStyleLbl="node1" presStyleIdx="0" presStyleCnt="5">
        <dgm:presLayoutVars>
          <dgm:bulletEnabled val="1"/>
        </dgm:presLayoutVars>
      </dgm:prSet>
      <dgm:spPr/>
      <dgm:t>
        <a:bodyPr/>
        <a:lstStyle/>
        <a:p>
          <a:endParaRPr lang="en-GB"/>
        </a:p>
      </dgm:t>
    </dgm:pt>
    <dgm:pt modelId="{ADA15923-A9D7-4CC8-AB0A-457224128FFF}" type="pres">
      <dgm:prSet presAssocID="{8B221120-24FA-40AB-8701-6EECC7996130}" presName="sibTrans" presStyleCnt="0"/>
      <dgm:spPr/>
    </dgm:pt>
    <dgm:pt modelId="{BE80A6AE-C7BE-4C3E-B4DB-F868EB4F5E99}" type="pres">
      <dgm:prSet presAssocID="{CB4AACB8-2176-44D2-B266-D95274D1F7B9}" presName="node" presStyleLbl="node1" presStyleIdx="1" presStyleCnt="5">
        <dgm:presLayoutVars>
          <dgm:bulletEnabled val="1"/>
        </dgm:presLayoutVars>
      </dgm:prSet>
      <dgm:spPr/>
      <dgm:t>
        <a:bodyPr/>
        <a:lstStyle/>
        <a:p>
          <a:endParaRPr lang="en-GB"/>
        </a:p>
      </dgm:t>
    </dgm:pt>
    <dgm:pt modelId="{FA02629A-7CDE-4B61-A40B-7C4BBA0587A1}" type="pres">
      <dgm:prSet presAssocID="{212D472C-3683-4C2C-95E3-FA2D21AF2F78}" presName="sibTrans" presStyleCnt="0"/>
      <dgm:spPr/>
    </dgm:pt>
    <dgm:pt modelId="{34D8778F-B5FF-4AE0-B497-DCF3BC534518}" type="pres">
      <dgm:prSet presAssocID="{A43C13BB-8E47-41BA-8D72-6214480951DC}" presName="node" presStyleLbl="node1" presStyleIdx="2" presStyleCnt="5">
        <dgm:presLayoutVars>
          <dgm:bulletEnabled val="1"/>
        </dgm:presLayoutVars>
      </dgm:prSet>
      <dgm:spPr/>
      <dgm:t>
        <a:bodyPr/>
        <a:lstStyle/>
        <a:p>
          <a:endParaRPr lang="en-GB"/>
        </a:p>
      </dgm:t>
    </dgm:pt>
    <dgm:pt modelId="{B1FEB1A8-E4EA-4374-9813-E6E26C159B35}" type="pres">
      <dgm:prSet presAssocID="{2D4E9923-9832-47A7-A074-F0CAB5F49B86}" presName="sibTrans" presStyleCnt="0"/>
      <dgm:spPr/>
    </dgm:pt>
    <dgm:pt modelId="{EF20F544-1477-4369-8F3C-7B13B40532C2}" type="pres">
      <dgm:prSet presAssocID="{412B46C8-608C-44EA-B87B-3DB5B6061EB1}" presName="node" presStyleLbl="node1" presStyleIdx="3" presStyleCnt="5">
        <dgm:presLayoutVars>
          <dgm:bulletEnabled val="1"/>
        </dgm:presLayoutVars>
      </dgm:prSet>
      <dgm:spPr/>
      <dgm:t>
        <a:bodyPr/>
        <a:lstStyle/>
        <a:p>
          <a:endParaRPr lang="en-GB"/>
        </a:p>
      </dgm:t>
    </dgm:pt>
    <dgm:pt modelId="{707B6D09-99BA-4E46-A544-EE1B58F828C3}" type="pres">
      <dgm:prSet presAssocID="{86257A9F-CCFD-4C49-B208-6C44DB32DE9D}" presName="sibTrans" presStyleCnt="0"/>
      <dgm:spPr/>
    </dgm:pt>
    <dgm:pt modelId="{0AF6332F-C4C4-4622-BDD2-BA9D5DF372E0}" type="pres">
      <dgm:prSet presAssocID="{F334DEE6-AB2F-44D0-A6BB-6E2469EE4780}" presName="node" presStyleLbl="node1" presStyleIdx="4" presStyleCnt="5">
        <dgm:presLayoutVars>
          <dgm:bulletEnabled val="1"/>
        </dgm:presLayoutVars>
      </dgm:prSet>
      <dgm:spPr/>
      <dgm:t>
        <a:bodyPr/>
        <a:lstStyle/>
        <a:p>
          <a:endParaRPr lang="en-GB"/>
        </a:p>
      </dgm:t>
    </dgm:pt>
  </dgm:ptLst>
  <dgm:cxnLst>
    <dgm:cxn modelId="{1F90423F-5A17-4491-B910-0456324FECDB}" type="presOf" srcId="{A43C13BB-8E47-41BA-8D72-6214480951DC}" destId="{34D8778F-B5FF-4AE0-B497-DCF3BC534518}" srcOrd="0" destOrd="0" presId="urn:microsoft.com/office/officeart/2005/8/layout/hList6"/>
    <dgm:cxn modelId="{4A4EAFCE-3C32-4860-9C9D-F57A63DA706F}" srcId="{5BAA38EA-6C17-44EB-94CD-2A521A4CC057}" destId="{A43C13BB-8E47-41BA-8D72-6214480951DC}" srcOrd="2" destOrd="0" parTransId="{D971A3B8-867E-49B6-8A6C-AA9F43456B67}" sibTransId="{2D4E9923-9832-47A7-A074-F0CAB5F49B86}"/>
    <dgm:cxn modelId="{8DE75807-9BC0-438D-ABBC-E47A95C3DF67}" type="presOf" srcId="{412B46C8-608C-44EA-B87B-3DB5B6061EB1}" destId="{EF20F544-1477-4369-8F3C-7B13B40532C2}" srcOrd="0" destOrd="0" presId="urn:microsoft.com/office/officeart/2005/8/layout/hList6"/>
    <dgm:cxn modelId="{FD1C64EB-6E6D-401A-A5BA-AA2D8467FBD3}" srcId="{5BAA38EA-6C17-44EB-94CD-2A521A4CC057}" destId="{412B46C8-608C-44EA-B87B-3DB5B6061EB1}" srcOrd="3" destOrd="0" parTransId="{AD2BB79C-A2AD-4BD6-9C98-C3255C316DAA}" sibTransId="{86257A9F-CCFD-4C49-B208-6C44DB32DE9D}"/>
    <dgm:cxn modelId="{CCA28A72-E030-42B9-B23D-79610CB54E67}" type="presOf" srcId="{CB4AACB8-2176-44D2-B266-D95274D1F7B9}" destId="{BE80A6AE-C7BE-4C3E-B4DB-F868EB4F5E99}" srcOrd="0" destOrd="0" presId="urn:microsoft.com/office/officeart/2005/8/layout/hList6"/>
    <dgm:cxn modelId="{15526815-9EF4-4C38-A671-C1275057671A}" srcId="{5BAA38EA-6C17-44EB-94CD-2A521A4CC057}" destId="{F334DEE6-AB2F-44D0-A6BB-6E2469EE4780}" srcOrd="4" destOrd="0" parTransId="{439F90B8-9529-4718-BDEC-EED15F9EA377}" sibTransId="{32C7E0CB-4D5C-4DDB-9A5B-DA3DF32874FB}"/>
    <dgm:cxn modelId="{33917F63-13C5-4EB1-8AA0-6C99186F2B06}" type="presOf" srcId="{F334DEE6-AB2F-44D0-A6BB-6E2469EE4780}" destId="{0AF6332F-C4C4-4622-BDD2-BA9D5DF372E0}" srcOrd="0" destOrd="0" presId="urn:microsoft.com/office/officeart/2005/8/layout/hList6"/>
    <dgm:cxn modelId="{279D4B4F-9201-4262-B861-A85E0819F513}" srcId="{5BAA38EA-6C17-44EB-94CD-2A521A4CC057}" destId="{CB4AACB8-2176-44D2-B266-D95274D1F7B9}" srcOrd="1" destOrd="0" parTransId="{150CBCEB-7FD0-4BCA-8466-CE5D6A316D98}" sibTransId="{212D472C-3683-4C2C-95E3-FA2D21AF2F78}"/>
    <dgm:cxn modelId="{38BC5C27-4661-447E-B05C-1F8206E97DF0}" type="presOf" srcId="{1E9D37D5-2CEA-4463-BE33-A44786EBADB4}" destId="{0694DC30-4C80-487D-A250-6C5AC8D3955F}" srcOrd="0" destOrd="0" presId="urn:microsoft.com/office/officeart/2005/8/layout/hList6"/>
    <dgm:cxn modelId="{5E3F3E38-E209-4EE4-9572-A4A68E82E96B}" type="presOf" srcId="{5BAA38EA-6C17-44EB-94CD-2A521A4CC057}" destId="{E6A8E54E-206C-417E-869C-23CEF0924B9A}" srcOrd="0" destOrd="0" presId="urn:microsoft.com/office/officeart/2005/8/layout/hList6"/>
    <dgm:cxn modelId="{84FDC4DA-F524-4D71-BA9C-13E1E7BE8118}" srcId="{5BAA38EA-6C17-44EB-94CD-2A521A4CC057}" destId="{1E9D37D5-2CEA-4463-BE33-A44786EBADB4}" srcOrd="0" destOrd="0" parTransId="{3F0394A3-F3E2-4A49-8EAB-0F8CFD92AFFB}" sibTransId="{8B221120-24FA-40AB-8701-6EECC7996130}"/>
    <dgm:cxn modelId="{9C92A922-C9ED-429E-A4B7-4AC100838B12}" type="presParOf" srcId="{E6A8E54E-206C-417E-869C-23CEF0924B9A}" destId="{0694DC30-4C80-487D-A250-6C5AC8D3955F}" srcOrd="0" destOrd="0" presId="urn:microsoft.com/office/officeart/2005/8/layout/hList6"/>
    <dgm:cxn modelId="{6B57148E-64C8-4165-B23E-A1D684CE911B}" type="presParOf" srcId="{E6A8E54E-206C-417E-869C-23CEF0924B9A}" destId="{ADA15923-A9D7-4CC8-AB0A-457224128FFF}" srcOrd="1" destOrd="0" presId="urn:microsoft.com/office/officeart/2005/8/layout/hList6"/>
    <dgm:cxn modelId="{39CE0738-E352-4B89-B0A0-015A5BF91B5A}" type="presParOf" srcId="{E6A8E54E-206C-417E-869C-23CEF0924B9A}" destId="{BE80A6AE-C7BE-4C3E-B4DB-F868EB4F5E99}" srcOrd="2" destOrd="0" presId="urn:microsoft.com/office/officeart/2005/8/layout/hList6"/>
    <dgm:cxn modelId="{BF9211CC-B62A-479F-8FE0-FEEE22C01960}" type="presParOf" srcId="{E6A8E54E-206C-417E-869C-23CEF0924B9A}" destId="{FA02629A-7CDE-4B61-A40B-7C4BBA0587A1}" srcOrd="3" destOrd="0" presId="urn:microsoft.com/office/officeart/2005/8/layout/hList6"/>
    <dgm:cxn modelId="{967F8914-D316-4865-9E7C-6734C7A16CAE}" type="presParOf" srcId="{E6A8E54E-206C-417E-869C-23CEF0924B9A}" destId="{34D8778F-B5FF-4AE0-B497-DCF3BC534518}" srcOrd="4" destOrd="0" presId="urn:microsoft.com/office/officeart/2005/8/layout/hList6"/>
    <dgm:cxn modelId="{E3761959-62EE-43B0-A803-34CC12850701}" type="presParOf" srcId="{E6A8E54E-206C-417E-869C-23CEF0924B9A}" destId="{B1FEB1A8-E4EA-4374-9813-E6E26C159B35}" srcOrd="5" destOrd="0" presId="urn:microsoft.com/office/officeart/2005/8/layout/hList6"/>
    <dgm:cxn modelId="{EAEDEC6E-DA2F-411F-A948-282ABAA1726E}" type="presParOf" srcId="{E6A8E54E-206C-417E-869C-23CEF0924B9A}" destId="{EF20F544-1477-4369-8F3C-7B13B40532C2}" srcOrd="6" destOrd="0" presId="urn:microsoft.com/office/officeart/2005/8/layout/hList6"/>
    <dgm:cxn modelId="{EA3F08A6-FC08-4BF9-AC03-4B7DF5960777}" type="presParOf" srcId="{E6A8E54E-206C-417E-869C-23CEF0924B9A}" destId="{707B6D09-99BA-4E46-A544-EE1B58F828C3}" srcOrd="7" destOrd="0" presId="urn:microsoft.com/office/officeart/2005/8/layout/hList6"/>
    <dgm:cxn modelId="{260D8DC9-2724-443C-A701-95581C44A5BF}" type="presParOf" srcId="{E6A8E54E-206C-417E-869C-23CEF0924B9A}" destId="{0AF6332F-C4C4-4622-BDD2-BA9D5DF372E0}" srcOrd="8"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BAA38EA-6C17-44EB-94CD-2A521A4CC057}" type="doc">
      <dgm:prSet loTypeId="urn:microsoft.com/office/officeart/2005/8/layout/hList6" loCatId="list" qsTypeId="urn:microsoft.com/office/officeart/2005/8/quickstyle/simple1" qsCatId="simple" csTypeId="urn:microsoft.com/office/officeart/2005/8/colors/accent4_3" csCatId="accent4" phldr="1"/>
      <dgm:spPr/>
      <dgm:t>
        <a:bodyPr/>
        <a:lstStyle/>
        <a:p>
          <a:endParaRPr lang="en-US"/>
        </a:p>
      </dgm:t>
    </dgm:pt>
    <dgm:pt modelId="{1E9D37D5-2CEA-4463-BE33-A44786EBADB4}">
      <dgm:prSet phldrT="[Text]" custT="1"/>
      <dgm:spPr>
        <a:solidFill>
          <a:schemeClr val="accent4">
            <a:lumMod val="60000"/>
            <a:lumOff val="40000"/>
          </a:schemeClr>
        </a:solidFill>
      </dgm:spPr>
      <dgm:t>
        <a:bodyPr/>
        <a:lstStyle/>
        <a:p>
          <a:r>
            <a:rPr lang="en-US" sz="2400" b="1" dirty="0">
              <a:latin typeface="Book Antiqua" pitchFamily="18" charset="0"/>
            </a:rPr>
            <a:t>Sub-Regional Plan</a:t>
          </a:r>
        </a:p>
        <a:p>
          <a:r>
            <a:rPr lang="en-US" sz="2400" b="1" dirty="0">
              <a:latin typeface="Book Antiqua" pitchFamily="18" charset="0"/>
            </a:rPr>
            <a:t>(20 years)</a:t>
          </a:r>
        </a:p>
      </dgm:t>
    </dgm:pt>
    <dgm:pt modelId="{3F0394A3-F3E2-4A49-8EAB-0F8CFD92AFFB}" type="parTrans" cxnId="{84FDC4DA-F524-4D71-BA9C-13E1E7BE8118}">
      <dgm:prSet/>
      <dgm:spPr/>
      <dgm:t>
        <a:bodyPr/>
        <a:lstStyle/>
        <a:p>
          <a:endParaRPr lang="en-US"/>
        </a:p>
      </dgm:t>
    </dgm:pt>
    <dgm:pt modelId="{8B221120-24FA-40AB-8701-6EECC7996130}" type="sibTrans" cxnId="{84FDC4DA-F524-4D71-BA9C-13E1E7BE8118}">
      <dgm:prSet/>
      <dgm:spPr/>
      <dgm:t>
        <a:bodyPr/>
        <a:lstStyle/>
        <a:p>
          <a:endParaRPr lang="en-US"/>
        </a:p>
      </dgm:t>
    </dgm:pt>
    <dgm:pt modelId="{CB4AACB8-2176-44D2-B266-D95274D1F7B9}">
      <dgm:prSet phldrT="[Text]" custT="1"/>
      <dgm:spPr>
        <a:solidFill>
          <a:schemeClr val="accent4">
            <a:lumMod val="60000"/>
            <a:lumOff val="40000"/>
          </a:schemeClr>
        </a:solidFill>
      </dgm:spPr>
      <dgm:t>
        <a:bodyPr/>
        <a:lstStyle/>
        <a:p>
          <a:r>
            <a:rPr lang="en-US" sz="2400" b="1" dirty="0">
              <a:latin typeface="Book Antiqua" pitchFamily="18" charset="0"/>
            </a:rPr>
            <a:t>Structure Plan</a:t>
          </a:r>
        </a:p>
        <a:p>
          <a:r>
            <a:rPr lang="en-US" sz="2400" b="1" dirty="0">
              <a:latin typeface="Book Antiqua" pitchFamily="18" charset="0"/>
            </a:rPr>
            <a:t>(20 Years)</a:t>
          </a:r>
        </a:p>
      </dgm:t>
    </dgm:pt>
    <dgm:pt modelId="{150CBCEB-7FD0-4BCA-8466-CE5D6A316D98}" type="parTrans" cxnId="{279D4B4F-9201-4262-B861-A85E0819F513}">
      <dgm:prSet/>
      <dgm:spPr/>
      <dgm:t>
        <a:bodyPr/>
        <a:lstStyle/>
        <a:p>
          <a:endParaRPr lang="en-US"/>
        </a:p>
      </dgm:t>
    </dgm:pt>
    <dgm:pt modelId="{212D472C-3683-4C2C-95E3-FA2D21AF2F78}" type="sibTrans" cxnId="{279D4B4F-9201-4262-B861-A85E0819F513}">
      <dgm:prSet/>
      <dgm:spPr/>
      <dgm:t>
        <a:bodyPr/>
        <a:lstStyle/>
        <a:p>
          <a:endParaRPr lang="en-US"/>
        </a:p>
      </dgm:t>
    </dgm:pt>
    <dgm:pt modelId="{A43C13BB-8E47-41BA-8D72-6214480951DC}">
      <dgm:prSet phldrT="[Text]" custT="1"/>
      <dgm:spPr>
        <a:solidFill>
          <a:schemeClr val="accent4">
            <a:lumMod val="60000"/>
            <a:lumOff val="40000"/>
          </a:schemeClr>
        </a:solidFill>
      </dgm:spPr>
      <dgm:t>
        <a:bodyPr/>
        <a:lstStyle/>
        <a:p>
          <a:r>
            <a:rPr lang="en-US" sz="2400" b="1" dirty="0">
              <a:latin typeface="Book Antiqua" pitchFamily="18" charset="0"/>
            </a:rPr>
            <a:t>Urban Area Plan</a:t>
          </a:r>
        </a:p>
        <a:p>
          <a:r>
            <a:rPr lang="en-US" sz="2400" b="1" dirty="0">
              <a:latin typeface="Book Antiqua" pitchFamily="18" charset="0"/>
            </a:rPr>
            <a:t>(10 Years)</a:t>
          </a:r>
        </a:p>
      </dgm:t>
    </dgm:pt>
    <dgm:pt modelId="{D971A3B8-867E-49B6-8A6C-AA9F43456B67}" type="parTrans" cxnId="{4A4EAFCE-3C32-4860-9C9D-F57A63DA706F}">
      <dgm:prSet/>
      <dgm:spPr/>
      <dgm:t>
        <a:bodyPr/>
        <a:lstStyle/>
        <a:p>
          <a:endParaRPr lang="en-US"/>
        </a:p>
      </dgm:t>
    </dgm:pt>
    <dgm:pt modelId="{2D4E9923-9832-47A7-A074-F0CAB5F49B86}" type="sibTrans" cxnId="{4A4EAFCE-3C32-4860-9C9D-F57A63DA706F}">
      <dgm:prSet/>
      <dgm:spPr/>
      <dgm:t>
        <a:bodyPr/>
        <a:lstStyle/>
        <a:p>
          <a:endParaRPr lang="en-US"/>
        </a:p>
      </dgm:t>
    </dgm:pt>
    <dgm:pt modelId="{412B46C8-608C-44EA-B87B-3DB5B6061EB1}">
      <dgm:prSet phldrT="[Text]" custT="1"/>
      <dgm:spPr>
        <a:solidFill>
          <a:schemeClr val="accent6">
            <a:lumMod val="60000"/>
            <a:lumOff val="40000"/>
          </a:schemeClr>
        </a:solidFill>
      </dgm:spPr>
      <dgm:t>
        <a:bodyPr/>
        <a:lstStyle/>
        <a:p>
          <a:r>
            <a:rPr lang="en-US" sz="2400" b="1" dirty="0">
              <a:latin typeface="Book Antiqua" pitchFamily="18" charset="0"/>
            </a:rPr>
            <a:t>Rural Area Plan</a:t>
          </a:r>
        </a:p>
        <a:p>
          <a:r>
            <a:rPr lang="en-US" sz="2400" b="1" dirty="0">
              <a:latin typeface="Book Antiqua" pitchFamily="18" charset="0"/>
            </a:rPr>
            <a:t>(10 Years)</a:t>
          </a:r>
        </a:p>
      </dgm:t>
    </dgm:pt>
    <dgm:pt modelId="{AD2BB79C-A2AD-4BD6-9C98-C3255C316DAA}" type="parTrans" cxnId="{FD1C64EB-6E6D-401A-A5BA-AA2D8467FBD3}">
      <dgm:prSet/>
      <dgm:spPr/>
      <dgm:t>
        <a:bodyPr/>
        <a:lstStyle/>
        <a:p>
          <a:endParaRPr lang="en-US"/>
        </a:p>
      </dgm:t>
    </dgm:pt>
    <dgm:pt modelId="{86257A9F-CCFD-4C49-B208-6C44DB32DE9D}" type="sibTrans" cxnId="{FD1C64EB-6E6D-401A-A5BA-AA2D8467FBD3}">
      <dgm:prSet/>
      <dgm:spPr/>
      <dgm:t>
        <a:bodyPr/>
        <a:lstStyle/>
        <a:p>
          <a:endParaRPr lang="en-US"/>
        </a:p>
      </dgm:t>
    </dgm:pt>
    <dgm:pt modelId="{F334DEE6-AB2F-44D0-A6BB-6E2469EE4780}">
      <dgm:prSet phldrT="[Text]" custT="1"/>
      <dgm:spPr/>
      <dgm:t>
        <a:bodyPr/>
        <a:lstStyle/>
        <a:p>
          <a:r>
            <a:rPr lang="en-US" sz="2400" b="1" dirty="0">
              <a:latin typeface="Book Antiqua" pitchFamily="18" charset="0"/>
            </a:rPr>
            <a:t>Action Area Plan</a:t>
          </a:r>
        </a:p>
        <a:p>
          <a:r>
            <a:rPr lang="en-US" sz="2400" b="1" dirty="0">
              <a:latin typeface="Book Antiqua" pitchFamily="18" charset="0"/>
            </a:rPr>
            <a:t>(5 Years)</a:t>
          </a:r>
        </a:p>
      </dgm:t>
    </dgm:pt>
    <dgm:pt modelId="{439F90B8-9529-4718-BDEC-EED15F9EA377}" type="parTrans" cxnId="{15526815-9EF4-4C38-A671-C1275057671A}">
      <dgm:prSet/>
      <dgm:spPr/>
      <dgm:t>
        <a:bodyPr/>
        <a:lstStyle/>
        <a:p>
          <a:endParaRPr lang="en-US"/>
        </a:p>
      </dgm:t>
    </dgm:pt>
    <dgm:pt modelId="{32C7E0CB-4D5C-4DDB-9A5B-DA3DF32874FB}" type="sibTrans" cxnId="{15526815-9EF4-4C38-A671-C1275057671A}">
      <dgm:prSet/>
      <dgm:spPr/>
      <dgm:t>
        <a:bodyPr/>
        <a:lstStyle/>
        <a:p>
          <a:endParaRPr lang="en-US"/>
        </a:p>
      </dgm:t>
    </dgm:pt>
    <dgm:pt modelId="{E6A8E54E-206C-417E-869C-23CEF0924B9A}" type="pres">
      <dgm:prSet presAssocID="{5BAA38EA-6C17-44EB-94CD-2A521A4CC057}" presName="Name0" presStyleCnt="0">
        <dgm:presLayoutVars>
          <dgm:dir/>
          <dgm:resizeHandles val="exact"/>
        </dgm:presLayoutVars>
      </dgm:prSet>
      <dgm:spPr/>
      <dgm:t>
        <a:bodyPr/>
        <a:lstStyle/>
        <a:p>
          <a:endParaRPr lang="en-GB"/>
        </a:p>
      </dgm:t>
    </dgm:pt>
    <dgm:pt modelId="{0694DC30-4C80-487D-A250-6C5AC8D3955F}" type="pres">
      <dgm:prSet presAssocID="{1E9D37D5-2CEA-4463-BE33-A44786EBADB4}" presName="node" presStyleLbl="node1" presStyleIdx="0" presStyleCnt="5">
        <dgm:presLayoutVars>
          <dgm:bulletEnabled val="1"/>
        </dgm:presLayoutVars>
      </dgm:prSet>
      <dgm:spPr/>
      <dgm:t>
        <a:bodyPr/>
        <a:lstStyle/>
        <a:p>
          <a:endParaRPr lang="en-GB"/>
        </a:p>
      </dgm:t>
    </dgm:pt>
    <dgm:pt modelId="{ADA15923-A9D7-4CC8-AB0A-457224128FFF}" type="pres">
      <dgm:prSet presAssocID="{8B221120-24FA-40AB-8701-6EECC7996130}" presName="sibTrans" presStyleCnt="0"/>
      <dgm:spPr/>
    </dgm:pt>
    <dgm:pt modelId="{BE80A6AE-C7BE-4C3E-B4DB-F868EB4F5E99}" type="pres">
      <dgm:prSet presAssocID="{CB4AACB8-2176-44D2-B266-D95274D1F7B9}" presName="node" presStyleLbl="node1" presStyleIdx="1" presStyleCnt="5">
        <dgm:presLayoutVars>
          <dgm:bulletEnabled val="1"/>
        </dgm:presLayoutVars>
      </dgm:prSet>
      <dgm:spPr/>
      <dgm:t>
        <a:bodyPr/>
        <a:lstStyle/>
        <a:p>
          <a:endParaRPr lang="en-GB"/>
        </a:p>
      </dgm:t>
    </dgm:pt>
    <dgm:pt modelId="{FA02629A-7CDE-4B61-A40B-7C4BBA0587A1}" type="pres">
      <dgm:prSet presAssocID="{212D472C-3683-4C2C-95E3-FA2D21AF2F78}" presName="sibTrans" presStyleCnt="0"/>
      <dgm:spPr/>
    </dgm:pt>
    <dgm:pt modelId="{34D8778F-B5FF-4AE0-B497-DCF3BC534518}" type="pres">
      <dgm:prSet presAssocID="{A43C13BB-8E47-41BA-8D72-6214480951DC}" presName="node" presStyleLbl="node1" presStyleIdx="2" presStyleCnt="5">
        <dgm:presLayoutVars>
          <dgm:bulletEnabled val="1"/>
        </dgm:presLayoutVars>
      </dgm:prSet>
      <dgm:spPr/>
      <dgm:t>
        <a:bodyPr/>
        <a:lstStyle/>
        <a:p>
          <a:endParaRPr lang="en-GB"/>
        </a:p>
      </dgm:t>
    </dgm:pt>
    <dgm:pt modelId="{B1FEB1A8-E4EA-4374-9813-E6E26C159B35}" type="pres">
      <dgm:prSet presAssocID="{2D4E9923-9832-47A7-A074-F0CAB5F49B86}" presName="sibTrans" presStyleCnt="0"/>
      <dgm:spPr/>
    </dgm:pt>
    <dgm:pt modelId="{EF20F544-1477-4369-8F3C-7B13B40532C2}" type="pres">
      <dgm:prSet presAssocID="{412B46C8-608C-44EA-B87B-3DB5B6061EB1}" presName="node" presStyleLbl="node1" presStyleIdx="3" presStyleCnt="5">
        <dgm:presLayoutVars>
          <dgm:bulletEnabled val="1"/>
        </dgm:presLayoutVars>
      </dgm:prSet>
      <dgm:spPr/>
      <dgm:t>
        <a:bodyPr/>
        <a:lstStyle/>
        <a:p>
          <a:endParaRPr lang="en-GB"/>
        </a:p>
      </dgm:t>
    </dgm:pt>
    <dgm:pt modelId="{707B6D09-99BA-4E46-A544-EE1B58F828C3}" type="pres">
      <dgm:prSet presAssocID="{86257A9F-CCFD-4C49-B208-6C44DB32DE9D}" presName="sibTrans" presStyleCnt="0"/>
      <dgm:spPr/>
    </dgm:pt>
    <dgm:pt modelId="{0AF6332F-C4C4-4622-BDD2-BA9D5DF372E0}" type="pres">
      <dgm:prSet presAssocID="{F334DEE6-AB2F-44D0-A6BB-6E2469EE4780}" presName="node" presStyleLbl="node1" presStyleIdx="4" presStyleCnt="5">
        <dgm:presLayoutVars>
          <dgm:bulletEnabled val="1"/>
        </dgm:presLayoutVars>
      </dgm:prSet>
      <dgm:spPr/>
      <dgm:t>
        <a:bodyPr/>
        <a:lstStyle/>
        <a:p>
          <a:endParaRPr lang="en-GB"/>
        </a:p>
      </dgm:t>
    </dgm:pt>
  </dgm:ptLst>
  <dgm:cxnLst>
    <dgm:cxn modelId="{10C30E1A-71AE-4032-B1F6-797DB93A12D7}" type="presOf" srcId="{412B46C8-608C-44EA-B87B-3DB5B6061EB1}" destId="{EF20F544-1477-4369-8F3C-7B13B40532C2}" srcOrd="0" destOrd="0" presId="urn:microsoft.com/office/officeart/2005/8/layout/hList6"/>
    <dgm:cxn modelId="{4A4EAFCE-3C32-4860-9C9D-F57A63DA706F}" srcId="{5BAA38EA-6C17-44EB-94CD-2A521A4CC057}" destId="{A43C13BB-8E47-41BA-8D72-6214480951DC}" srcOrd="2" destOrd="0" parTransId="{D971A3B8-867E-49B6-8A6C-AA9F43456B67}" sibTransId="{2D4E9923-9832-47A7-A074-F0CAB5F49B86}"/>
    <dgm:cxn modelId="{FD1C64EB-6E6D-401A-A5BA-AA2D8467FBD3}" srcId="{5BAA38EA-6C17-44EB-94CD-2A521A4CC057}" destId="{412B46C8-608C-44EA-B87B-3DB5B6061EB1}" srcOrd="3" destOrd="0" parTransId="{AD2BB79C-A2AD-4BD6-9C98-C3255C316DAA}" sibTransId="{86257A9F-CCFD-4C49-B208-6C44DB32DE9D}"/>
    <dgm:cxn modelId="{15526815-9EF4-4C38-A671-C1275057671A}" srcId="{5BAA38EA-6C17-44EB-94CD-2A521A4CC057}" destId="{F334DEE6-AB2F-44D0-A6BB-6E2469EE4780}" srcOrd="4" destOrd="0" parTransId="{439F90B8-9529-4718-BDEC-EED15F9EA377}" sibTransId="{32C7E0CB-4D5C-4DDB-9A5B-DA3DF32874FB}"/>
    <dgm:cxn modelId="{2D824220-652B-443F-8F59-1FDA75267735}" type="presOf" srcId="{5BAA38EA-6C17-44EB-94CD-2A521A4CC057}" destId="{E6A8E54E-206C-417E-869C-23CEF0924B9A}" srcOrd="0" destOrd="0" presId="urn:microsoft.com/office/officeart/2005/8/layout/hList6"/>
    <dgm:cxn modelId="{09BDF6D7-9782-42D7-9E86-FA08024FDABC}" type="presOf" srcId="{CB4AACB8-2176-44D2-B266-D95274D1F7B9}" destId="{BE80A6AE-C7BE-4C3E-B4DB-F868EB4F5E99}" srcOrd="0" destOrd="0" presId="urn:microsoft.com/office/officeart/2005/8/layout/hList6"/>
    <dgm:cxn modelId="{6EF5C130-B1C0-4F54-BD0A-C4B5132E5FC8}" type="presOf" srcId="{A43C13BB-8E47-41BA-8D72-6214480951DC}" destId="{34D8778F-B5FF-4AE0-B497-DCF3BC534518}" srcOrd="0" destOrd="0" presId="urn:microsoft.com/office/officeart/2005/8/layout/hList6"/>
    <dgm:cxn modelId="{AF409DEA-5454-439D-9986-51E411A698A8}" type="presOf" srcId="{1E9D37D5-2CEA-4463-BE33-A44786EBADB4}" destId="{0694DC30-4C80-487D-A250-6C5AC8D3955F}" srcOrd="0" destOrd="0" presId="urn:microsoft.com/office/officeart/2005/8/layout/hList6"/>
    <dgm:cxn modelId="{279D4B4F-9201-4262-B861-A85E0819F513}" srcId="{5BAA38EA-6C17-44EB-94CD-2A521A4CC057}" destId="{CB4AACB8-2176-44D2-B266-D95274D1F7B9}" srcOrd="1" destOrd="0" parTransId="{150CBCEB-7FD0-4BCA-8466-CE5D6A316D98}" sibTransId="{212D472C-3683-4C2C-95E3-FA2D21AF2F78}"/>
    <dgm:cxn modelId="{93A24208-E5F7-43B7-9572-2539BB20245D}" type="presOf" srcId="{F334DEE6-AB2F-44D0-A6BB-6E2469EE4780}" destId="{0AF6332F-C4C4-4622-BDD2-BA9D5DF372E0}" srcOrd="0" destOrd="0" presId="urn:microsoft.com/office/officeart/2005/8/layout/hList6"/>
    <dgm:cxn modelId="{84FDC4DA-F524-4D71-BA9C-13E1E7BE8118}" srcId="{5BAA38EA-6C17-44EB-94CD-2A521A4CC057}" destId="{1E9D37D5-2CEA-4463-BE33-A44786EBADB4}" srcOrd="0" destOrd="0" parTransId="{3F0394A3-F3E2-4A49-8EAB-0F8CFD92AFFB}" sibTransId="{8B221120-24FA-40AB-8701-6EECC7996130}"/>
    <dgm:cxn modelId="{125ED44E-9F5D-4890-9B8E-508762F4F2C7}" type="presParOf" srcId="{E6A8E54E-206C-417E-869C-23CEF0924B9A}" destId="{0694DC30-4C80-487D-A250-6C5AC8D3955F}" srcOrd="0" destOrd="0" presId="urn:microsoft.com/office/officeart/2005/8/layout/hList6"/>
    <dgm:cxn modelId="{1042A11E-88AF-41E9-BEDA-282812C267B8}" type="presParOf" srcId="{E6A8E54E-206C-417E-869C-23CEF0924B9A}" destId="{ADA15923-A9D7-4CC8-AB0A-457224128FFF}" srcOrd="1" destOrd="0" presId="urn:microsoft.com/office/officeart/2005/8/layout/hList6"/>
    <dgm:cxn modelId="{0B82F71D-19CC-4874-8800-FC8F3084EC7F}" type="presParOf" srcId="{E6A8E54E-206C-417E-869C-23CEF0924B9A}" destId="{BE80A6AE-C7BE-4C3E-B4DB-F868EB4F5E99}" srcOrd="2" destOrd="0" presId="urn:microsoft.com/office/officeart/2005/8/layout/hList6"/>
    <dgm:cxn modelId="{2C810428-4AD9-4403-B331-6FAE53F290E8}" type="presParOf" srcId="{E6A8E54E-206C-417E-869C-23CEF0924B9A}" destId="{FA02629A-7CDE-4B61-A40B-7C4BBA0587A1}" srcOrd="3" destOrd="0" presId="urn:microsoft.com/office/officeart/2005/8/layout/hList6"/>
    <dgm:cxn modelId="{3FA6543F-9200-4F4D-88EB-03D6174F258B}" type="presParOf" srcId="{E6A8E54E-206C-417E-869C-23CEF0924B9A}" destId="{34D8778F-B5FF-4AE0-B497-DCF3BC534518}" srcOrd="4" destOrd="0" presId="urn:microsoft.com/office/officeart/2005/8/layout/hList6"/>
    <dgm:cxn modelId="{6454E592-C721-49B1-84E5-3899E5F656BC}" type="presParOf" srcId="{E6A8E54E-206C-417E-869C-23CEF0924B9A}" destId="{B1FEB1A8-E4EA-4374-9813-E6E26C159B35}" srcOrd="5" destOrd="0" presId="urn:microsoft.com/office/officeart/2005/8/layout/hList6"/>
    <dgm:cxn modelId="{EFF970B3-9935-431A-BB30-FB9CBA81F3A9}" type="presParOf" srcId="{E6A8E54E-206C-417E-869C-23CEF0924B9A}" destId="{EF20F544-1477-4369-8F3C-7B13B40532C2}" srcOrd="6" destOrd="0" presId="urn:microsoft.com/office/officeart/2005/8/layout/hList6"/>
    <dgm:cxn modelId="{D7AE0F38-E158-412B-A80A-857FAC538385}" type="presParOf" srcId="{E6A8E54E-206C-417E-869C-23CEF0924B9A}" destId="{707B6D09-99BA-4E46-A544-EE1B58F828C3}" srcOrd="7" destOrd="0" presId="urn:microsoft.com/office/officeart/2005/8/layout/hList6"/>
    <dgm:cxn modelId="{D1FF2750-27E0-4209-9F43-A8772CEE1CCE}" type="presParOf" srcId="{E6A8E54E-206C-417E-869C-23CEF0924B9A}" destId="{0AF6332F-C4C4-4622-BDD2-BA9D5DF372E0}" srcOrd="8"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BAA38EA-6C17-44EB-94CD-2A521A4CC057}" type="doc">
      <dgm:prSet loTypeId="urn:microsoft.com/office/officeart/2005/8/layout/hList6" loCatId="list" qsTypeId="urn:microsoft.com/office/officeart/2005/8/quickstyle/simple1" qsCatId="simple" csTypeId="urn:microsoft.com/office/officeart/2005/8/colors/accent4_3" csCatId="accent4" phldr="1"/>
      <dgm:spPr/>
      <dgm:t>
        <a:bodyPr/>
        <a:lstStyle/>
        <a:p>
          <a:endParaRPr lang="en-US"/>
        </a:p>
      </dgm:t>
    </dgm:pt>
    <dgm:pt modelId="{1E9D37D5-2CEA-4463-BE33-A44786EBADB4}">
      <dgm:prSet phldrT="[Text]" custT="1"/>
      <dgm:spPr>
        <a:solidFill>
          <a:schemeClr val="accent4">
            <a:lumMod val="60000"/>
            <a:lumOff val="40000"/>
          </a:schemeClr>
        </a:solidFill>
      </dgm:spPr>
      <dgm:t>
        <a:bodyPr/>
        <a:lstStyle/>
        <a:p>
          <a:r>
            <a:rPr lang="en-US" sz="2400" b="1" dirty="0">
              <a:latin typeface="Book Antiqua" pitchFamily="18" charset="0"/>
            </a:rPr>
            <a:t>Sub-Regional Plan</a:t>
          </a:r>
        </a:p>
        <a:p>
          <a:r>
            <a:rPr lang="en-US" sz="2400" b="1" dirty="0">
              <a:latin typeface="Book Antiqua" pitchFamily="18" charset="0"/>
            </a:rPr>
            <a:t>(20 years)</a:t>
          </a:r>
        </a:p>
      </dgm:t>
    </dgm:pt>
    <dgm:pt modelId="{3F0394A3-F3E2-4A49-8EAB-0F8CFD92AFFB}" type="parTrans" cxnId="{84FDC4DA-F524-4D71-BA9C-13E1E7BE8118}">
      <dgm:prSet/>
      <dgm:spPr/>
      <dgm:t>
        <a:bodyPr/>
        <a:lstStyle/>
        <a:p>
          <a:endParaRPr lang="en-US"/>
        </a:p>
      </dgm:t>
    </dgm:pt>
    <dgm:pt modelId="{8B221120-24FA-40AB-8701-6EECC7996130}" type="sibTrans" cxnId="{84FDC4DA-F524-4D71-BA9C-13E1E7BE8118}">
      <dgm:prSet/>
      <dgm:spPr/>
      <dgm:t>
        <a:bodyPr/>
        <a:lstStyle/>
        <a:p>
          <a:endParaRPr lang="en-US"/>
        </a:p>
      </dgm:t>
    </dgm:pt>
    <dgm:pt modelId="{CB4AACB8-2176-44D2-B266-D95274D1F7B9}">
      <dgm:prSet phldrT="[Text]" custT="1"/>
      <dgm:spPr>
        <a:solidFill>
          <a:schemeClr val="accent4">
            <a:lumMod val="60000"/>
            <a:lumOff val="40000"/>
          </a:schemeClr>
        </a:solidFill>
      </dgm:spPr>
      <dgm:t>
        <a:bodyPr/>
        <a:lstStyle/>
        <a:p>
          <a:r>
            <a:rPr lang="en-US" sz="2400" b="1" dirty="0">
              <a:latin typeface="Book Antiqua" pitchFamily="18" charset="0"/>
            </a:rPr>
            <a:t>Structure Plan</a:t>
          </a:r>
        </a:p>
        <a:p>
          <a:r>
            <a:rPr lang="en-US" sz="2400" b="1" dirty="0">
              <a:latin typeface="Book Antiqua" pitchFamily="18" charset="0"/>
            </a:rPr>
            <a:t>(20 Years)</a:t>
          </a:r>
        </a:p>
      </dgm:t>
    </dgm:pt>
    <dgm:pt modelId="{150CBCEB-7FD0-4BCA-8466-CE5D6A316D98}" type="parTrans" cxnId="{279D4B4F-9201-4262-B861-A85E0819F513}">
      <dgm:prSet/>
      <dgm:spPr/>
      <dgm:t>
        <a:bodyPr/>
        <a:lstStyle/>
        <a:p>
          <a:endParaRPr lang="en-US"/>
        </a:p>
      </dgm:t>
    </dgm:pt>
    <dgm:pt modelId="{212D472C-3683-4C2C-95E3-FA2D21AF2F78}" type="sibTrans" cxnId="{279D4B4F-9201-4262-B861-A85E0819F513}">
      <dgm:prSet/>
      <dgm:spPr/>
      <dgm:t>
        <a:bodyPr/>
        <a:lstStyle/>
        <a:p>
          <a:endParaRPr lang="en-US"/>
        </a:p>
      </dgm:t>
    </dgm:pt>
    <dgm:pt modelId="{A43C13BB-8E47-41BA-8D72-6214480951DC}">
      <dgm:prSet phldrT="[Text]" custT="1"/>
      <dgm:spPr>
        <a:solidFill>
          <a:schemeClr val="accent4">
            <a:lumMod val="60000"/>
            <a:lumOff val="40000"/>
          </a:schemeClr>
        </a:solidFill>
      </dgm:spPr>
      <dgm:t>
        <a:bodyPr/>
        <a:lstStyle/>
        <a:p>
          <a:r>
            <a:rPr lang="en-US" sz="2400" b="1" dirty="0">
              <a:latin typeface="Book Antiqua" pitchFamily="18" charset="0"/>
            </a:rPr>
            <a:t>Urban Area Plan</a:t>
          </a:r>
        </a:p>
        <a:p>
          <a:r>
            <a:rPr lang="en-US" sz="2400" b="1" dirty="0">
              <a:latin typeface="Book Antiqua" pitchFamily="18" charset="0"/>
            </a:rPr>
            <a:t>(10 Years)</a:t>
          </a:r>
        </a:p>
      </dgm:t>
    </dgm:pt>
    <dgm:pt modelId="{D971A3B8-867E-49B6-8A6C-AA9F43456B67}" type="parTrans" cxnId="{4A4EAFCE-3C32-4860-9C9D-F57A63DA706F}">
      <dgm:prSet/>
      <dgm:spPr/>
      <dgm:t>
        <a:bodyPr/>
        <a:lstStyle/>
        <a:p>
          <a:endParaRPr lang="en-US"/>
        </a:p>
      </dgm:t>
    </dgm:pt>
    <dgm:pt modelId="{2D4E9923-9832-47A7-A074-F0CAB5F49B86}" type="sibTrans" cxnId="{4A4EAFCE-3C32-4860-9C9D-F57A63DA706F}">
      <dgm:prSet/>
      <dgm:spPr/>
      <dgm:t>
        <a:bodyPr/>
        <a:lstStyle/>
        <a:p>
          <a:endParaRPr lang="en-US"/>
        </a:p>
      </dgm:t>
    </dgm:pt>
    <dgm:pt modelId="{412B46C8-608C-44EA-B87B-3DB5B6061EB1}">
      <dgm:prSet phldrT="[Text]" custT="1"/>
      <dgm:spPr>
        <a:solidFill>
          <a:schemeClr val="accent4">
            <a:lumMod val="60000"/>
            <a:lumOff val="40000"/>
          </a:schemeClr>
        </a:solidFill>
      </dgm:spPr>
      <dgm:t>
        <a:bodyPr/>
        <a:lstStyle/>
        <a:p>
          <a:r>
            <a:rPr lang="en-US" sz="2400" b="1" dirty="0">
              <a:latin typeface="Book Antiqua" pitchFamily="18" charset="0"/>
            </a:rPr>
            <a:t>Rural Area Plan</a:t>
          </a:r>
        </a:p>
        <a:p>
          <a:r>
            <a:rPr lang="en-US" sz="2400" b="1" dirty="0">
              <a:latin typeface="Book Antiqua" pitchFamily="18" charset="0"/>
            </a:rPr>
            <a:t>(10 Years)</a:t>
          </a:r>
        </a:p>
      </dgm:t>
    </dgm:pt>
    <dgm:pt modelId="{AD2BB79C-A2AD-4BD6-9C98-C3255C316DAA}" type="parTrans" cxnId="{FD1C64EB-6E6D-401A-A5BA-AA2D8467FBD3}">
      <dgm:prSet/>
      <dgm:spPr/>
      <dgm:t>
        <a:bodyPr/>
        <a:lstStyle/>
        <a:p>
          <a:endParaRPr lang="en-US"/>
        </a:p>
      </dgm:t>
    </dgm:pt>
    <dgm:pt modelId="{86257A9F-CCFD-4C49-B208-6C44DB32DE9D}" type="sibTrans" cxnId="{FD1C64EB-6E6D-401A-A5BA-AA2D8467FBD3}">
      <dgm:prSet/>
      <dgm:spPr/>
      <dgm:t>
        <a:bodyPr/>
        <a:lstStyle/>
        <a:p>
          <a:endParaRPr lang="en-US"/>
        </a:p>
      </dgm:t>
    </dgm:pt>
    <dgm:pt modelId="{F334DEE6-AB2F-44D0-A6BB-6E2469EE4780}">
      <dgm:prSet phldrT="[Text]" custT="1"/>
      <dgm:spPr>
        <a:solidFill>
          <a:schemeClr val="accent6">
            <a:lumMod val="60000"/>
            <a:lumOff val="40000"/>
          </a:schemeClr>
        </a:solidFill>
      </dgm:spPr>
      <dgm:t>
        <a:bodyPr/>
        <a:lstStyle/>
        <a:p>
          <a:r>
            <a:rPr lang="en-US" sz="2400" b="1" dirty="0">
              <a:latin typeface="Book Antiqua" pitchFamily="18" charset="0"/>
            </a:rPr>
            <a:t>Action Area Plan</a:t>
          </a:r>
        </a:p>
        <a:p>
          <a:r>
            <a:rPr lang="en-US" sz="2400" b="1" dirty="0">
              <a:latin typeface="Book Antiqua" pitchFamily="18" charset="0"/>
            </a:rPr>
            <a:t>(5 Years)</a:t>
          </a:r>
        </a:p>
      </dgm:t>
    </dgm:pt>
    <dgm:pt modelId="{439F90B8-9529-4718-BDEC-EED15F9EA377}" type="parTrans" cxnId="{15526815-9EF4-4C38-A671-C1275057671A}">
      <dgm:prSet/>
      <dgm:spPr/>
      <dgm:t>
        <a:bodyPr/>
        <a:lstStyle/>
        <a:p>
          <a:endParaRPr lang="en-US"/>
        </a:p>
      </dgm:t>
    </dgm:pt>
    <dgm:pt modelId="{32C7E0CB-4D5C-4DDB-9A5B-DA3DF32874FB}" type="sibTrans" cxnId="{15526815-9EF4-4C38-A671-C1275057671A}">
      <dgm:prSet/>
      <dgm:spPr/>
      <dgm:t>
        <a:bodyPr/>
        <a:lstStyle/>
        <a:p>
          <a:endParaRPr lang="en-US"/>
        </a:p>
      </dgm:t>
    </dgm:pt>
    <dgm:pt modelId="{E6A8E54E-206C-417E-869C-23CEF0924B9A}" type="pres">
      <dgm:prSet presAssocID="{5BAA38EA-6C17-44EB-94CD-2A521A4CC057}" presName="Name0" presStyleCnt="0">
        <dgm:presLayoutVars>
          <dgm:dir/>
          <dgm:resizeHandles val="exact"/>
        </dgm:presLayoutVars>
      </dgm:prSet>
      <dgm:spPr/>
      <dgm:t>
        <a:bodyPr/>
        <a:lstStyle/>
        <a:p>
          <a:endParaRPr lang="en-GB"/>
        </a:p>
      </dgm:t>
    </dgm:pt>
    <dgm:pt modelId="{0694DC30-4C80-487D-A250-6C5AC8D3955F}" type="pres">
      <dgm:prSet presAssocID="{1E9D37D5-2CEA-4463-BE33-A44786EBADB4}" presName="node" presStyleLbl="node1" presStyleIdx="0" presStyleCnt="5">
        <dgm:presLayoutVars>
          <dgm:bulletEnabled val="1"/>
        </dgm:presLayoutVars>
      </dgm:prSet>
      <dgm:spPr/>
      <dgm:t>
        <a:bodyPr/>
        <a:lstStyle/>
        <a:p>
          <a:endParaRPr lang="en-GB"/>
        </a:p>
      </dgm:t>
    </dgm:pt>
    <dgm:pt modelId="{ADA15923-A9D7-4CC8-AB0A-457224128FFF}" type="pres">
      <dgm:prSet presAssocID="{8B221120-24FA-40AB-8701-6EECC7996130}" presName="sibTrans" presStyleCnt="0"/>
      <dgm:spPr/>
    </dgm:pt>
    <dgm:pt modelId="{BE80A6AE-C7BE-4C3E-B4DB-F868EB4F5E99}" type="pres">
      <dgm:prSet presAssocID="{CB4AACB8-2176-44D2-B266-D95274D1F7B9}" presName="node" presStyleLbl="node1" presStyleIdx="1" presStyleCnt="5">
        <dgm:presLayoutVars>
          <dgm:bulletEnabled val="1"/>
        </dgm:presLayoutVars>
      </dgm:prSet>
      <dgm:spPr/>
      <dgm:t>
        <a:bodyPr/>
        <a:lstStyle/>
        <a:p>
          <a:endParaRPr lang="en-GB"/>
        </a:p>
      </dgm:t>
    </dgm:pt>
    <dgm:pt modelId="{FA02629A-7CDE-4B61-A40B-7C4BBA0587A1}" type="pres">
      <dgm:prSet presAssocID="{212D472C-3683-4C2C-95E3-FA2D21AF2F78}" presName="sibTrans" presStyleCnt="0"/>
      <dgm:spPr/>
    </dgm:pt>
    <dgm:pt modelId="{34D8778F-B5FF-4AE0-B497-DCF3BC534518}" type="pres">
      <dgm:prSet presAssocID="{A43C13BB-8E47-41BA-8D72-6214480951DC}" presName="node" presStyleLbl="node1" presStyleIdx="2" presStyleCnt="5">
        <dgm:presLayoutVars>
          <dgm:bulletEnabled val="1"/>
        </dgm:presLayoutVars>
      </dgm:prSet>
      <dgm:spPr/>
      <dgm:t>
        <a:bodyPr/>
        <a:lstStyle/>
        <a:p>
          <a:endParaRPr lang="en-GB"/>
        </a:p>
      </dgm:t>
    </dgm:pt>
    <dgm:pt modelId="{B1FEB1A8-E4EA-4374-9813-E6E26C159B35}" type="pres">
      <dgm:prSet presAssocID="{2D4E9923-9832-47A7-A074-F0CAB5F49B86}" presName="sibTrans" presStyleCnt="0"/>
      <dgm:spPr/>
    </dgm:pt>
    <dgm:pt modelId="{EF20F544-1477-4369-8F3C-7B13B40532C2}" type="pres">
      <dgm:prSet presAssocID="{412B46C8-608C-44EA-B87B-3DB5B6061EB1}" presName="node" presStyleLbl="node1" presStyleIdx="3" presStyleCnt="5">
        <dgm:presLayoutVars>
          <dgm:bulletEnabled val="1"/>
        </dgm:presLayoutVars>
      </dgm:prSet>
      <dgm:spPr/>
      <dgm:t>
        <a:bodyPr/>
        <a:lstStyle/>
        <a:p>
          <a:endParaRPr lang="en-GB"/>
        </a:p>
      </dgm:t>
    </dgm:pt>
    <dgm:pt modelId="{707B6D09-99BA-4E46-A544-EE1B58F828C3}" type="pres">
      <dgm:prSet presAssocID="{86257A9F-CCFD-4C49-B208-6C44DB32DE9D}" presName="sibTrans" presStyleCnt="0"/>
      <dgm:spPr/>
    </dgm:pt>
    <dgm:pt modelId="{0AF6332F-C4C4-4622-BDD2-BA9D5DF372E0}" type="pres">
      <dgm:prSet presAssocID="{F334DEE6-AB2F-44D0-A6BB-6E2469EE4780}" presName="node" presStyleLbl="node1" presStyleIdx="4" presStyleCnt="5">
        <dgm:presLayoutVars>
          <dgm:bulletEnabled val="1"/>
        </dgm:presLayoutVars>
      </dgm:prSet>
      <dgm:spPr/>
      <dgm:t>
        <a:bodyPr/>
        <a:lstStyle/>
        <a:p>
          <a:endParaRPr lang="en-GB"/>
        </a:p>
      </dgm:t>
    </dgm:pt>
  </dgm:ptLst>
  <dgm:cxnLst>
    <dgm:cxn modelId="{3403C297-5833-42C2-85DD-2D8AB72514FF}" type="presOf" srcId="{A43C13BB-8E47-41BA-8D72-6214480951DC}" destId="{34D8778F-B5FF-4AE0-B497-DCF3BC534518}" srcOrd="0" destOrd="0" presId="urn:microsoft.com/office/officeart/2005/8/layout/hList6"/>
    <dgm:cxn modelId="{509ADF57-FB3D-45B7-B4E8-26953FFD722A}" type="presOf" srcId="{F334DEE6-AB2F-44D0-A6BB-6E2469EE4780}" destId="{0AF6332F-C4C4-4622-BDD2-BA9D5DF372E0}" srcOrd="0" destOrd="0" presId="urn:microsoft.com/office/officeart/2005/8/layout/hList6"/>
    <dgm:cxn modelId="{4A4EAFCE-3C32-4860-9C9D-F57A63DA706F}" srcId="{5BAA38EA-6C17-44EB-94CD-2A521A4CC057}" destId="{A43C13BB-8E47-41BA-8D72-6214480951DC}" srcOrd="2" destOrd="0" parTransId="{D971A3B8-867E-49B6-8A6C-AA9F43456B67}" sibTransId="{2D4E9923-9832-47A7-A074-F0CAB5F49B86}"/>
    <dgm:cxn modelId="{F98772E2-BAF3-4A9D-BEC7-41E7BC9F55DE}" type="presOf" srcId="{412B46C8-608C-44EA-B87B-3DB5B6061EB1}" destId="{EF20F544-1477-4369-8F3C-7B13B40532C2}" srcOrd="0" destOrd="0" presId="urn:microsoft.com/office/officeart/2005/8/layout/hList6"/>
    <dgm:cxn modelId="{21DA4409-E555-4100-8812-5FADAC43F7E1}" type="presOf" srcId="{CB4AACB8-2176-44D2-B266-D95274D1F7B9}" destId="{BE80A6AE-C7BE-4C3E-B4DB-F868EB4F5E99}" srcOrd="0" destOrd="0" presId="urn:microsoft.com/office/officeart/2005/8/layout/hList6"/>
    <dgm:cxn modelId="{FD1C64EB-6E6D-401A-A5BA-AA2D8467FBD3}" srcId="{5BAA38EA-6C17-44EB-94CD-2A521A4CC057}" destId="{412B46C8-608C-44EA-B87B-3DB5B6061EB1}" srcOrd="3" destOrd="0" parTransId="{AD2BB79C-A2AD-4BD6-9C98-C3255C316DAA}" sibTransId="{86257A9F-CCFD-4C49-B208-6C44DB32DE9D}"/>
    <dgm:cxn modelId="{15526815-9EF4-4C38-A671-C1275057671A}" srcId="{5BAA38EA-6C17-44EB-94CD-2A521A4CC057}" destId="{F334DEE6-AB2F-44D0-A6BB-6E2469EE4780}" srcOrd="4" destOrd="0" parTransId="{439F90B8-9529-4718-BDEC-EED15F9EA377}" sibTransId="{32C7E0CB-4D5C-4DDB-9A5B-DA3DF32874FB}"/>
    <dgm:cxn modelId="{28B3E4D9-A4D2-4F38-BBEA-11FA00B0E3C0}" type="presOf" srcId="{5BAA38EA-6C17-44EB-94CD-2A521A4CC057}" destId="{E6A8E54E-206C-417E-869C-23CEF0924B9A}" srcOrd="0" destOrd="0" presId="urn:microsoft.com/office/officeart/2005/8/layout/hList6"/>
    <dgm:cxn modelId="{279D4B4F-9201-4262-B861-A85E0819F513}" srcId="{5BAA38EA-6C17-44EB-94CD-2A521A4CC057}" destId="{CB4AACB8-2176-44D2-B266-D95274D1F7B9}" srcOrd="1" destOrd="0" parTransId="{150CBCEB-7FD0-4BCA-8466-CE5D6A316D98}" sibTransId="{212D472C-3683-4C2C-95E3-FA2D21AF2F78}"/>
    <dgm:cxn modelId="{84FDC4DA-F524-4D71-BA9C-13E1E7BE8118}" srcId="{5BAA38EA-6C17-44EB-94CD-2A521A4CC057}" destId="{1E9D37D5-2CEA-4463-BE33-A44786EBADB4}" srcOrd="0" destOrd="0" parTransId="{3F0394A3-F3E2-4A49-8EAB-0F8CFD92AFFB}" sibTransId="{8B221120-24FA-40AB-8701-6EECC7996130}"/>
    <dgm:cxn modelId="{EF4EF4ED-C5A5-4F3C-9873-ED90C82A0D6A}" type="presOf" srcId="{1E9D37D5-2CEA-4463-BE33-A44786EBADB4}" destId="{0694DC30-4C80-487D-A250-6C5AC8D3955F}" srcOrd="0" destOrd="0" presId="urn:microsoft.com/office/officeart/2005/8/layout/hList6"/>
    <dgm:cxn modelId="{2363A76D-23C3-498A-B2DC-BB7F6E463EFC}" type="presParOf" srcId="{E6A8E54E-206C-417E-869C-23CEF0924B9A}" destId="{0694DC30-4C80-487D-A250-6C5AC8D3955F}" srcOrd="0" destOrd="0" presId="urn:microsoft.com/office/officeart/2005/8/layout/hList6"/>
    <dgm:cxn modelId="{27FF8465-BD8E-492A-A197-751967F1C684}" type="presParOf" srcId="{E6A8E54E-206C-417E-869C-23CEF0924B9A}" destId="{ADA15923-A9D7-4CC8-AB0A-457224128FFF}" srcOrd="1" destOrd="0" presId="urn:microsoft.com/office/officeart/2005/8/layout/hList6"/>
    <dgm:cxn modelId="{28F801E2-05BE-45BB-85AD-0242593F5379}" type="presParOf" srcId="{E6A8E54E-206C-417E-869C-23CEF0924B9A}" destId="{BE80A6AE-C7BE-4C3E-B4DB-F868EB4F5E99}" srcOrd="2" destOrd="0" presId="urn:microsoft.com/office/officeart/2005/8/layout/hList6"/>
    <dgm:cxn modelId="{C22FB8D4-4723-4DA3-BFE8-FDFDADF61427}" type="presParOf" srcId="{E6A8E54E-206C-417E-869C-23CEF0924B9A}" destId="{FA02629A-7CDE-4B61-A40B-7C4BBA0587A1}" srcOrd="3" destOrd="0" presId="urn:microsoft.com/office/officeart/2005/8/layout/hList6"/>
    <dgm:cxn modelId="{4F58ACE0-D4DB-490A-BB87-917D32E3A770}" type="presParOf" srcId="{E6A8E54E-206C-417E-869C-23CEF0924B9A}" destId="{34D8778F-B5FF-4AE0-B497-DCF3BC534518}" srcOrd="4" destOrd="0" presId="urn:microsoft.com/office/officeart/2005/8/layout/hList6"/>
    <dgm:cxn modelId="{A886D2BC-0CA9-421A-B195-AEBF5CA542B2}" type="presParOf" srcId="{E6A8E54E-206C-417E-869C-23CEF0924B9A}" destId="{B1FEB1A8-E4EA-4374-9813-E6E26C159B35}" srcOrd="5" destOrd="0" presId="urn:microsoft.com/office/officeart/2005/8/layout/hList6"/>
    <dgm:cxn modelId="{F52E61A2-093C-426C-9AEA-A21F480BF149}" type="presParOf" srcId="{E6A8E54E-206C-417E-869C-23CEF0924B9A}" destId="{EF20F544-1477-4369-8F3C-7B13B40532C2}" srcOrd="6" destOrd="0" presId="urn:microsoft.com/office/officeart/2005/8/layout/hList6"/>
    <dgm:cxn modelId="{21A6AE34-EEDE-445B-9F12-7F090B00EC6F}" type="presParOf" srcId="{E6A8E54E-206C-417E-869C-23CEF0924B9A}" destId="{707B6D09-99BA-4E46-A544-EE1B58F828C3}" srcOrd="7" destOrd="0" presId="urn:microsoft.com/office/officeart/2005/8/layout/hList6"/>
    <dgm:cxn modelId="{2B16ACCC-997F-487E-918E-5E494ADBED4A}" type="presParOf" srcId="{E6A8E54E-206C-417E-869C-23CEF0924B9A}" destId="{0AF6332F-C4C4-4622-BDD2-BA9D5DF372E0}" srcOrd="8"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3CA059E-B59D-4D1C-AED4-CA732E40D80C}"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E67F1424-047D-4C64-B8C7-264AAA24D94F}">
      <dgm:prSet phldrT="[Text]"/>
      <dgm:spPr>
        <a:solidFill>
          <a:schemeClr val="accent2">
            <a:lumMod val="75000"/>
          </a:schemeClr>
        </a:solidFill>
      </dgm:spPr>
      <dgm:t>
        <a:bodyPr/>
        <a:lstStyle/>
        <a:p>
          <a:r>
            <a:rPr lang="en-GB" b="1" dirty="0" smtClean="0">
              <a:solidFill>
                <a:schemeClr val="tx1">
                  <a:lumMod val="95000"/>
                  <a:lumOff val="5000"/>
                </a:schemeClr>
              </a:solidFill>
            </a:rPr>
            <a:t>Final Plan</a:t>
          </a:r>
          <a:endParaRPr lang="en-GB" b="1" dirty="0">
            <a:solidFill>
              <a:schemeClr val="tx1">
                <a:lumMod val="95000"/>
                <a:lumOff val="5000"/>
              </a:schemeClr>
            </a:solidFill>
          </a:endParaRPr>
        </a:p>
      </dgm:t>
    </dgm:pt>
    <dgm:pt modelId="{7D68ADCE-BB7D-4103-A5BA-7337C08860C8}" type="parTrans" cxnId="{D2904AFE-658B-4761-8A62-C02A36DD97A2}">
      <dgm:prSet/>
      <dgm:spPr/>
      <dgm:t>
        <a:bodyPr/>
        <a:lstStyle/>
        <a:p>
          <a:endParaRPr lang="en-GB" b="1">
            <a:solidFill>
              <a:schemeClr val="tx1">
                <a:lumMod val="95000"/>
                <a:lumOff val="5000"/>
              </a:schemeClr>
            </a:solidFill>
          </a:endParaRPr>
        </a:p>
      </dgm:t>
    </dgm:pt>
    <dgm:pt modelId="{14745F5C-7420-4EF1-A49A-401EBA0B4E58}" type="sibTrans" cxnId="{D2904AFE-658B-4761-8A62-C02A36DD97A2}">
      <dgm:prSet/>
      <dgm:spPr/>
      <dgm:t>
        <a:bodyPr/>
        <a:lstStyle/>
        <a:p>
          <a:endParaRPr lang="en-GB" b="1">
            <a:solidFill>
              <a:schemeClr val="tx1">
                <a:lumMod val="95000"/>
                <a:lumOff val="5000"/>
              </a:schemeClr>
            </a:solidFill>
          </a:endParaRPr>
        </a:p>
      </dgm:t>
    </dgm:pt>
    <dgm:pt modelId="{766752A0-7BC7-4471-BE3E-C95268BCBF52}">
      <dgm:prSet phldrT="[Text]"/>
      <dgm:spPr>
        <a:solidFill>
          <a:schemeClr val="accent6">
            <a:lumMod val="60000"/>
            <a:lumOff val="40000"/>
          </a:schemeClr>
        </a:solidFill>
      </dgm:spPr>
      <dgm:t>
        <a:bodyPr/>
        <a:lstStyle/>
        <a:p>
          <a:r>
            <a:rPr lang="en-GB" b="1" dirty="0" smtClean="0">
              <a:solidFill>
                <a:schemeClr val="tx1">
                  <a:lumMod val="95000"/>
                  <a:lumOff val="5000"/>
                </a:schemeClr>
              </a:solidFill>
            </a:rPr>
            <a:t>Draft TMC Meeting</a:t>
          </a:r>
          <a:endParaRPr lang="en-GB" b="1" dirty="0">
            <a:solidFill>
              <a:schemeClr val="tx1">
                <a:lumMod val="95000"/>
                <a:lumOff val="5000"/>
              </a:schemeClr>
            </a:solidFill>
          </a:endParaRPr>
        </a:p>
      </dgm:t>
    </dgm:pt>
    <dgm:pt modelId="{6226B600-052F-4A88-9EEA-5A235DCDC5A5}" type="parTrans" cxnId="{1B1C3DEA-1201-46DC-A8D5-633934748762}">
      <dgm:prSet/>
      <dgm:spPr/>
      <dgm:t>
        <a:bodyPr/>
        <a:lstStyle/>
        <a:p>
          <a:endParaRPr lang="en-GB" b="1">
            <a:solidFill>
              <a:schemeClr val="tx1">
                <a:lumMod val="95000"/>
                <a:lumOff val="5000"/>
              </a:schemeClr>
            </a:solidFill>
          </a:endParaRPr>
        </a:p>
      </dgm:t>
    </dgm:pt>
    <dgm:pt modelId="{D779A8C8-DEE4-4B38-A259-527FF46609C9}" type="sibTrans" cxnId="{1B1C3DEA-1201-46DC-A8D5-633934748762}">
      <dgm:prSet/>
      <dgm:spPr/>
      <dgm:t>
        <a:bodyPr/>
        <a:lstStyle/>
        <a:p>
          <a:endParaRPr lang="en-GB" b="1">
            <a:solidFill>
              <a:schemeClr val="tx1">
                <a:lumMod val="95000"/>
                <a:lumOff val="5000"/>
              </a:schemeClr>
            </a:solidFill>
          </a:endParaRPr>
        </a:p>
      </dgm:t>
    </dgm:pt>
    <dgm:pt modelId="{F4ED17ED-913D-46B8-97FE-09587029D8A6}">
      <dgm:prSet phldrT="[Text]"/>
      <dgm:spPr>
        <a:gradFill rotWithShape="0">
          <a:gsLst>
            <a:gs pos="0">
              <a:srgbClr val="8488C4"/>
            </a:gs>
            <a:gs pos="53000">
              <a:srgbClr val="D4DEFF"/>
            </a:gs>
            <a:gs pos="83000">
              <a:srgbClr val="D4DEFF"/>
            </a:gs>
            <a:gs pos="100000">
              <a:srgbClr val="96AB94"/>
            </a:gs>
          </a:gsLst>
          <a:lin ang="16200000" scaled="0"/>
        </a:gradFill>
      </dgm:spPr>
      <dgm:t>
        <a:bodyPr/>
        <a:lstStyle/>
        <a:p>
          <a:r>
            <a:rPr lang="en-GB" b="1" dirty="0" smtClean="0">
              <a:solidFill>
                <a:schemeClr val="tx1">
                  <a:lumMod val="95000"/>
                  <a:lumOff val="5000"/>
                </a:schemeClr>
              </a:solidFill>
            </a:rPr>
            <a:t>Public Hearing</a:t>
          </a:r>
          <a:endParaRPr lang="en-GB" b="1" dirty="0">
            <a:solidFill>
              <a:schemeClr val="tx1">
                <a:lumMod val="95000"/>
                <a:lumOff val="5000"/>
              </a:schemeClr>
            </a:solidFill>
          </a:endParaRPr>
        </a:p>
      </dgm:t>
    </dgm:pt>
    <dgm:pt modelId="{BDBCFED6-8741-4ABB-85CF-D3A3596110B7}" type="parTrans" cxnId="{9630C795-C765-4BD6-BD48-36B401535251}">
      <dgm:prSet/>
      <dgm:spPr/>
      <dgm:t>
        <a:bodyPr/>
        <a:lstStyle/>
        <a:p>
          <a:endParaRPr lang="en-GB" b="1">
            <a:solidFill>
              <a:schemeClr val="tx1">
                <a:lumMod val="95000"/>
                <a:lumOff val="5000"/>
              </a:schemeClr>
            </a:solidFill>
          </a:endParaRPr>
        </a:p>
      </dgm:t>
    </dgm:pt>
    <dgm:pt modelId="{A4A2613C-0ED9-40D3-B9B7-FD0EA457ACCA}" type="sibTrans" cxnId="{9630C795-C765-4BD6-BD48-36B401535251}">
      <dgm:prSet/>
      <dgm:spPr/>
      <dgm:t>
        <a:bodyPr/>
        <a:lstStyle/>
        <a:p>
          <a:endParaRPr lang="en-GB" b="1">
            <a:solidFill>
              <a:schemeClr val="tx1">
                <a:lumMod val="95000"/>
                <a:lumOff val="5000"/>
              </a:schemeClr>
            </a:solidFill>
          </a:endParaRPr>
        </a:p>
      </dgm:t>
    </dgm:pt>
    <dgm:pt modelId="{6E99F0B4-2ED4-404A-A498-20C1D81D5174}">
      <dgm:prSet phldrT="[Text]"/>
      <dgm:spPr>
        <a:gradFill rotWithShape="0">
          <a:gsLst>
            <a:gs pos="0">
              <a:srgbClr val="8488C4"/>
            </a:gs>
            <a:gs pos="53000">
              <a:srgbClr val="D4DEFF"/>
            </a:gs>
            <a:gs pos="83000">
              <a:srgbClr val="D4DEFF"/>
            </a:gs>
            <a:gs pos="100000">
              <a:srgbClr val="96AB94"/>
            </a:gs>
          </a:gsLst>
          <a:lin ang="16200000" scaled="0"/>
        </a:gradFill>
      </dgm:spPr>
      <dgm:t>
        <a:bodyPr/>
        <a:lstStyle/>
        <a:p>
          <a:r>
            <a:rPr lang="en-GB" b="1" dirty="0" smtClean="0">
              <a:solidFill>
                <a:schemeClr val="tx1">
                  <a:lumMod val="95000"/>
                  <a:lumOff val="5000"/>
                </a:schemeClr>
              </a:solidFill>
            </a:rPr>
            <a:t>Consultation</a:t>
          </a:r>
        </a:p>
        <a:p>
          <a:r>
            <a:rPr lang="en-GB" b="1" dirty="0" smtClean="0">
              <a:solidFill>
                <a:schemeClr val="tx1">
                  <a:lumMod val="95000"/>
                  <a:lumOff val="5000"/>
                </a:schemeClr>
              </a:solidFill>
            </a:rPr>
            <a:t>(MP, Local Authority)</a:t>
          </a:r>
          <a:endParaRPr lang="en-GB" b="1" dirty="0">
            <a:solidFill>
              <a:schemeClr val="tx1">
                <a:lumMod val="95000"/>
                <a:lumOff val="5000"/>
              </a:schemeClr>
            </a:solidFill>
          </a:endParaRPr>
        </a:p>
      </dgm:t>
    </dgm:pt>
    <dgm:pt modelId="{ABC0ADF2-E728-49B2-8063-B525053BE55A}" type="parTrans" cxnId="{072CDEBE-2487-4DD4-8731-CA87198D19DD}">
      <dgm:prSet/>
      <dgm:spPr/>
      <dgm:t>
        <a:bodyPr/>
        <a:lstStyle/>
        <a:p>
          <a:endParaRPr lang="en-GB" b="1">
            <a:solidFill>
              <a:schemeClr val="tx1">
                <a:lumMod val="95000"/>
                <a:lumOff val="5000"/>
              </a:schemeClr>
            </a:solidFill>
          </a:endParaRPr>
        </a:p>
      </dgm:t>
    </dgm:pt>
    <dgm:pt modelId="{A4D02454-2E46-4F84-B989-E41E82E8B779}" type="sibTrans" cxnId="{072CDEBE-2487-4DD4-8731-CA87198D19DD}">
      <dgm:prSet/>
      <dgm:spPr/>
      <dgm:t>
        <a:bodyPr/>
        <a:lstStyle/>
        <a:p>
          <a:endParaRPr lang="en-GB" b="1">
            <a:solidFill>
              <a:schemeClr val="tx1">
                <a:lumMod val="95000"/>
                <a:lumOff val="5000"/>
              </a:schemeClr>
            </a:solidFill>
          </a:endParaRPr>
        </a:p>
      </dgm:t>
    </dgm:pt>
    <dgm:pt modelId="{CA5A3017-4745-404F-9B4C-3530AF8758DD}">
      <dgm:prSet phldrT="[Text]"/>
      <dgm:spPr>
        <a:gradFill rotWithShape="0">
          <a:gsLst>
            <a:gs pos="0">
              <a:srgbClr val="8488C4"/>
            </a:gs>
            <a:gs pos="53000">
              <a:srgbClr val="D4DEFF"/>
            </a:gs>
            <a:gs pos="83000">
              <a:srgbClr val="D4DEFF"/>
            </a:gs>
            <a:gs pos="100000">
              <a:srgbClr val="96AB94"/>
            </a:gs>
          </a:gsLst>
          <a:lin ang="16200000" scaled="0"/>
        </a:gradFill>
      </dgm:spPr>
      <dgm:t>
        <a:bodyPr/>
        <a:lstStyle/>
        <a:p>
          <a:r>
            <a:rPr lang="en-GB" b="1" dirty="0" smtClean="0">
              <a:solidFill>
                <a:schemeClr val="tx1">
                  <a:lumMod val="95000"/>
                  <a:lumOff val="5000"/>
                </a:schemeClr>
              </a:solidFill>
            </a:rPr>
            <a:t>Workshop at </a:t>
          </a:r>
          <a:r>
            <a:rPr lang="en-GB" b="1" dirty="0" err="1" smtClean="0">
              <a:solidFill>
                <a:schemeClr val="tx1">
                  <a:lumMod val="95000"/>
                  <a:lumOff val="5000"/>
                </a:schemeClr>
              </a:solidFill>
            </a:rPr>
            <a:t>Upazila</a:t>
          </a:r>
          <a:endParaRPr lang="en-GB" b="1" dirty="0">
            <a:solidFill>
              <a:schemeClr val="tx1">
                <a:lumMod val="95000"/>
                <a:lumOff val="5000"/>
              </a:schemeClr>
            </a:solidFill>
          </a:endParaRPr>
        </a:p>
      </dgm:t>
    </dgm:pt>
    <dgm:pt modelId="{2F83A94D-FD0C-427B-9E4D-7499B7C19760}" type="parTrans" cxnId="{C1FA3DFC-CC28-4E68-8F8D-646977974CD1}">
      <dgm:prSet/>
      <dgm:spPr/>
      <dgm:t>
        <a:bodyPr/>
        <a:lstStyle/>
        <a:p>
          <a:endParaRPr lang="en-GB" b="1">
            <a:solidFill>
              <a:schemeClr val="tx1">
                <a:lumMod val="95000"/>
                <a:lumOff val="5000"/>
              </a:schemeClr>
            </a:solidFill>
          </a:endParaRPr>
        </a:p>
      </dgm:t>
    </dgm:pt>
    <dgm:pt modelId="{942A4C3D-A455-4057-AFF7-BFA350A8FF98}" type="sibTrans" cxnId="{C1FA3DFC-CC28-4E68-8F8D-646977974CD1}">
      <dgm:prSet/>
      <dgm:spPr/>
      <dgm:t>
        <a:bodyPr/>
        <a:lstStyle/>
        <a:p>
          <a:endParaRPr lang="en-GB" b="1">
            <a:solidFill>
              <a:schemeClr val="tx1">
                <a:lumMod val="95000"/>
                <a:lumOff val="5000"/>
              </a:schemeClr>
            </a:solidFill>
          </a:endParaRPr>
        </a:p>
      </dgm:t>
    </dgm:pt>
    <dgm:pt modelId="{46EB62E1-CD91-44B8-8845-684F5E3C4A23}" type="pres">
      <dgm:prSet presAssocID="{93CA059E-B59D-4D1C-AED4-CA732E40D80C}" presName="diagram" presStyleCnt="0">
        <dgm:presLayoutVars>
          <dgm:chMax val="1"/>
          <dgm:dir/>
          <dgm:animLvl val="ctr"/>
          <dgm:resizeHandles val="exact"/>
        </dgm:presLayoutVars>
      </dgm:prSet>
      <dgm:spPr/>
      <dgm:t>
        <a:bodyPr/>
        <a:lstStyle/>
        <a:p>
          <a:endParaRPr lang="en-US"/>
        </a:p>
      </dgm:t>
    </dgm:pt>
    <dgm:pt modelId="{77B22D38-8901-4BFA-B5FC-A4DDA7CE1073}" type="pres">
      <dgm:prSet presAssocID="{93CA059E-B59D-4D1C-AED4-CA732E40D80C}" presName="matrix" presStyleCnt="0"/>
      <dgm:spPr/>
    </dgm:pt>
    <dgm:pt modelId="{55BE975A-2021-4A5A-A437-1264680FFF6F}" type="pres">
      <dgm:prSet presAssocID="{93CA059E-B59D-4D1C-AED4-CA732E40D80C}" presName="tile1" presStyleLbl="node1" presStyleIdx="0" presStyleCnt="4"/>
      <dgm:spPr/>
      <dgm:t>
        <a:bodyPr/>
        <a:lstStyle/>
        <a:p>
          <a:endParaRPr lang="en-US"/>
        </a:p>
      </dgm:t>
    </dgm:pt>
    <dgm:pt modelId="{D26429AF-D992-47FE-9EFE-ACA219A94C82}" type="pres">
      <dgm:prSet presAssocID="{93CA059E-B59D-4D1C-AED4-CA732E40D80C}" presName="tile1text" presStyleLbl="node1" presStyleIdx="0" presStyleCnt="4">
        <dgm:presLayoutVars>
          <dgm:chMax val="0"/>
          <dgm:chPref val="0"/>
          <dgm:bulletEnabled val="1"/>
        </dgm:presLayoutVars>
      </dgm:prSet>
      <dgm:spPr/>
      <dgm:t>
        <a:bodyPr/>
        <a:lstStyle/>
        <a:p>
          <a:endParaRPr lang="en-US"/>
        </a:p>
      </dgm:t>
    </dgm:pt>
    <dgm:pt modelId="{80B14FFC-8C91-4671-B25C-E2603D9DDA18}" type="pres">
      <dgm:prSet presAssocID="{93CA059E-B59D-4D1C-AED4-CA732E40D80C}" presName="tile2" presStyleLbl="node1" presStyleIdx="1" presStyleCnt="4"/>
      <dgm:spPr/>
      <dgm:t>
        <a:bodyPr/>
        <a:lstStyle/>
        <a:p>
          <a:endParaRPr lang="en-US"/>
        </a:p>
      </dgm:t>
    </dgm:pt>
    <dgm:pt modelId="{95917465-EE85-4A76-9285-F80B14578441}" type="pres">
      <dgm:prSet presAssocID="{93CA059E-B59D-4D1C-AED4-CA732E40D80C}" presName="tile2text" presStyleLbl="node1" presStyleIdx="1" presStyleCnt="4">
        <dgm:presLayoutVars>
          <dgm:chMax val="0"/>
          <dgm:chPref val="0"/>
          <dgm:bulletEnabled val="1"/>
        </dgm:presLayoutVars>
      </dgm:prSet>
      <dgm:spPr/>
      <dgm:t>
        <a:bodyPr/>
        <a:lstStyle/>
        <a:p>
          <a:endParaRPr lang="en-US"/>
        </a:p>
      </dgm:t>
    </dgm:pt>
    <dgm:pt modelId="{3A4C10CF-4687-4874-84A1-0C1A3727BBDD}" type="pres">
      <dgm:prSet presAssocID="{93CA059E-B59D-4D1C-AED4-CA732E40D80C}" presName="tile3" presStyleLbl="node1" presStyleIdx="2" presStyleCnt="4"/>
      <dgm:spPr/>
      <dgm:t>
        <a:bodyPr/>
        <a:lstStyle/>
        <a:p>
          <a:endParaRPr lang="en-US"/>
        </a:p>
      </dgm:t>
    </dgm:pt>
    <dgm:pt modelId="{BB3F2359-5C45-4653-A054-EBC72AE14A5B}" type="pres">
      <dgm:prSet presAssocID="{93CA059E-B59D-4D1C-AED4-CA732E40D80C}" presName="tile3text" presStyleLbl="node1" presStyleIdx="2" presStyleCnt="4">
        <dgm:presLayoutVars>
          <dgm:chMax val="0"/>
          <dgm:chPref val="0"/>
          <dgm:bulletEnabled val="1"/>
        </dgm:presLayoutVars>
      </dgm:prSet>
      <dgm:spPr/>
      <dgm:t>
        <a:bodyPr/>
        <a:lstStyle/>
        <a:p>
          <a:endParaRPr lang="en-US"/>
        </a:p>
      </dgm:t>
    </dgm:pt>
    <dgm:pt modelId="{655484E7-916D-4FB8-A806-639C0295955F}" type="pres">
      <dgm:prSet presAssocID="{93CA059E-B59D-4D1C-AED4-CA732E40D80C}" presName="tile4" presStyleLbl="node1" presStyleIdx="3" presStyleCnt="4"/>
      <dgm:spPr/>
      <dgm:t>
        <a:bodyPr/>
        <a:lstStyle/>
        <a:p>
          <a:endParaRPr lang="en-US"/>
        </a:p>
      </dgm:t>
    </dgm:pt>
    <dgm:pt modelId="{70D59B0A-CAFE-4BA6-9B2B-28CC02643596}" type="pres">
      <dgm:prSet presAssocID="{93CA059E-B59D-4D1C-AED4-CA732E40D80C}" presName="tile4text" presStyleLbl="node1" presStyleIdx="3" presStyleCnt="4">
        <dgm:presLayoutVars>
          <dgm:chMax val="0"/>
          <dgm:chPref val="0"/>
          <dgm:bulletEnabled val="1"/>
        </dgm:presLayoutVars>
      </dgm:prSet>
      <dgm:spPr/>
      <dgm:t>
        <a:bodyPr/>
        <a:lstStyle/>
        <a:p>
          <a:endParaRPr lang="en-US"/>
        </a:p>
      </dgm:t>
    </dgm:pt>
    <dgm:pt modelId="{7F41A947-C12B-4FEB-9A3D-3260E1180B5F}" type="pres">
      <dgm:prSet presAssocID="{93CA059E-B59D-4D1C-AED4-CA732E40D80C}" presName="centerTile" presStyleLbl="fgShp" presStyleIdx="0" presStyleCnt="1" custScaleX="159816" custScaleY="114289">
        <dgm:presLayoutVars>
          <dgm:chMax val="0"/>
          <dgm:chPref val="0"/>
        </dgm:presLayoutVars>
      </dgm:prSet>
      <dgm:spPr/>
      <dgm:t>
        <a:bodyPr/>
        <a:lstStyle/>
        <a:p>
          <a:endParaRPr lang="en-US"/>
        </a:p>
      </dgm:t>
    </dgm:pt>
  </dgm:ptLst>
  <dgm:cxnLst>
    <dgm:cxn modelId="{C55EFE4B-7698-413F-94B3-01779C7C3792}" type="presOf" srcId="{766752A0-7BC7-4471-BE3E-C95268BCBF52}" destId="{55BE975A-2021-4A5A-A437-1264680FFF6F}" srcOrd="0" destOrd="0" presId="urn:microsoft.com/office/officeart/2005/8/layout/matrix1"/>
    <dgm:cxn modelId="{1B1C3DEA-1201-46DC-A8D5-633934748762}" srcId="{E67F1424-047D-4C64-B8C7-264AAA24D94F}" destId="{766752A0-7BC7-4471-BE3E-C95268BCBF52}" srcOrd="0" destOrd="0" parTransId="{6226B600-052F-4A88-9EEA-5A235DCDC5A5}" sibTransId="{D779A8C8-DEE4-4B38-A259-527FF46609C9}"/>
    <dgm:cxn modelId="{C1FA3DFC-CC28-4E68-8F8D-646977974CD1}" srcId="{E67F1424-047D-4C64-B8C7-264AAA24D94F}" destId="{CA5A3017-4745-404F-9B4C-3530AF8758DD}" srcOrd="3" destOrd="0" parTransId="{2F83A94D-FD0C-427B-9E4D-7499B7C19760}" sibTransId="{942A4C3D-A455-4057-AFF7-BFA350A8FF98}"/>
    <dgm:cxn modelId="{481DAFBA-E313-410E-B970-7FF24DA67293}" type="presOf" srcId="{CA5A3017-4745-404F-9B4C-3530AF8758DD}" destId="{70D59B0A-CAFE-4BA6-9B2B-28CC02643596}" srcOrd="1" destOrd="0" presId="urn:microsoft.com/office/officeart/2005/8/layout/matrix1"/>
    <dgm:cxn modelId="{84797710-FB90-4281-982F-5B4B28B0AF05}" type="presOf" srcId="{F4ED17ED-913D-46B8-97FE-09587029D8A6}" destId="{95917465-EE85-4A76-9285-F80B14578441}" srcOrd="1" destOrd="0" presId="urn:microsoft.com/office/officeart/2005/8/layout/matrix1"/>
    <dgm:cxn modelId="{DC8FD9BA-7721-4B99-BAD3-51E393446509}" type="presOf" srcId="{6E99F0B4-2ED4-404A-A498-20C1D81D5174}" destId="{BB3F2359-5C45-4653-A054-EBC72AE14A5B}" srcOrd="1" destOrd="0" presId="urn:microsoft.com/office/officeart/2005/8/layout/matrix1"/>
    <dgm:cxn modelId="{FB56AFEE-05B3-4B96-8E03-357220D24F9C}" type="presOf" srcId="{93CA059E-B59D-4D1C-AED4-CA732E40D80C}" destId="{46EB62E1-CD91-44B8-8845-684F5E3C4A23}" srcOrd="0" destOrd="0" presId="urn:microsoft.com/office/officeart/2005/8/layout/matrix1"/>
    <dgm:cxn modelId="{2302ED84-50AC-4F11-BDF9-97FB2F7809E4}" type="presOf" srcId="{766752A0-7BC7-4471-BE3E-C95268BCBF52}" destId="{D26429AF-D992-47FE-9EFE-ACA219A94C82}" srcOrd="1" destOrd="0" presId="urn:microsoft.com/office/officeart/2005/8/layout/matrix1"/>
    <dgm:cxn modelId="{39253D4C-B7EA-4C6B-9CF4-279BF0F659B6}" type="presOf" srcId="{E67F1424-047D-4C64-B8C7-264AAA24D94F}" destId="{7F41A947-C12B-4FEB-9A3D-3260E1180B5F}" srcOrd="0" destOrd="0" presId="urn:microsoft.com/office/officeart/2005/8/layout/matrix1"/>
    <dgm:cxn modelId="{9630C795-C765-4BD6-BD48-36B401535251}" srcId="{E67F1424-047D-4C64-B8C7-264AAA24D94F}" destId="{F4ED17ED-913D-46B8-97FE-09587029D8A6}" srcOrd="1" destOrd="0" parTransId="{BDBCFED6-8741-4ABB-85CF-D3A3596110B7}" sibTransId="{A4A2613C-0ED9-40D3-B9B7-FD0EA457ACCA}"/>
    <dgm:cxn modelId="{18C2DB10-1EC8-497F-A432-A16C130A5CBB}" type="presOf" srcId="{CA5A3017-4745-404F-9B4C-3530AF8758DD}" destId="{655484E7-916D-4FB8-A806-639C0295955F}" srcOrd="0" destOrd="0" presId="urn:microsoft.com/office/officeart/2005/8/layout/matrix1"/>
    <dgm:cxn modelId="{D2904AFE-658B-4761-8A62-C02A36DD97A2}" srcId="{93CA059E-B59D-4D1C-AED4-CA732E40D80C}" destId="{E67F1424-047D-4C64-B8C7-264AAA24D94F}" srcOrd="0" destOrd="0" parTransId="{7D68ADCE-BB7D-4103-A5BA-7337C08860C8}" sibTransId="{14745F5C-7420-4EF1-A49A-401EBA0B4E58}"/>
    <dgm:cxn modelId="{398055C1-3A5A-40CD-AB41-5103FFA7D725}" type="presOf" srcId="{6E99F0B4-2ED4-404A-A498-20C1D81D5174}" destId="{3A4C10CF-4687-4874-84A1-0C1A3727BBDD}" srcOrd="0" destOrd="0" presId="urn:microsoft.com/office/officeart/2005/8/layout/matrix1"/>
    <dgm:cxn modelId="{127805E3-CDE1-4248-936A-2AA0D875FE2D}" type="presOf" srcId="{F4ED17ED-913D-46B8-97FE-09587029D8A6}" destId="{80B14FFC-8C91-4671-B25C-E2603D9DDA18}" srcOrd="0" destOrd="0" presId="urn:microsoft.com/office/officeart/2005/8/layout/matrix1"/>
    <dgm:cxn modelId="{072CDEBE-2487-4DD4-8731-CA87198D19DD}" srcId="{E67F1424-047D-4C64-B8C7-264AAA24D94F}" destId="{6E99F0B4-2ED4-404A-A498-20C1D81D5174}" srcOrd="2" destOrd="0" parTransId="{ABC0ADF2-E728-49B2-8063-B525053BE55A}" sibTransId="{A4D02454-2E46-4F84-B989-E41E82E8B779}"/>
    <dgm:cxn modelId="{05337194-C65D-43BB-89CA-C878D823C9A9}" type="presParOf" srcId="{46EB62E1-CD91-44B8-8845-684F5E3C4A23}" destId="{77B22D38-8901-4BFA-B5FC-A4DDA7CE1073}" srcOrd="0" destOrd="0" presId="urn:microsoft.com/office/officeart/2005/8/layout/matrix1"/>
    <dgm:cxn modelId="{71031DBB-CA81-4295-AB81-69F684713639}" type="presParOf" srcId="{77B22D38-8901-4BFA-B5FC-A4DDA7CE1073}" destId="{55BE975A-2021-4A5A-A437-1264680FFF6F}" srcOrd="0" destOrd="0" presId="urn:microsoft.com/office/officeart/2005/8/layout/matrix1"/>
    <dgm:cxn modelId="{73C92AC1-8D25-4F26-ABA1-8A0B2167FF44}" type="presParOf" srcId="{77B22D38-8901-4BFA-B5FC-A4DDA7CE1073}" destId="{D26429AF-D992-47FE-9EFE-ACA219A94C82}" srcOrd="1" destOrd="0" presId="urn:microsoft.com/office/officeart/2005/8/layout/matrix1"/>
    <dgm:cxn modelId="{2BAC6B7E-32C6-46A3-9891-236DB15F3952}" type="presParOf" srcId="{77B22D38-8901-4BFA-B5FC-A4DDA7CE1073}" destId="{80B14FFC-8C91-4671-B25C-E2603D9DDA18}" srcOrd="2" destOrd="0" presId="urn:microsoft.com/office/officeart/2005/8/layout/matrix1"/>
    <dgm:cxn modelId="{5434C5D9-D35F-4C38-B7E7-08AC89773359}" type="presParOf" srcId="{77B22D38-8901-4BFA-B5FC-A4DDA7CE1073}" destId="{95917465-EE85-4A76-9285-F80B14578441}" srcOrd="3" destOrd="0" presId="urn:microsoft.com/office/officeart/2005/8/layout/matrix1"/>
    <dgm:cxn modelId="{4DD6798B-B13E-422B-A210-B3C3BBF4682E}" type="presParOf" srcId="{77B22D38-8901-4BFA-B5FC-A4DDA7CE1073}" destId="{3A4C10CF-4687-4874-84A1-0C1A3727BBDD}" srcOrd="4" destOrd="0" presId="urn:microsoft.com/office/officeart/2005/8/layout/matrix1"/>
    <dgm:cxn modelId="{43D3ADC0-5BF2-4F22-A52A-D8340DD49246}" type="presParOf" srcId="{77B22D38-8901-4BFA-B5FC-A4DDA7CE1073}" destId="{BB3F2359-5C45-4653-A054-EBC72AE14A5B}" srcOrd="5" destOrd="0" presId="urn:microsoft.com/office/officeart/2005/8/layout/matrix1"/>
    <dgm:cxn modelId="{C6632CCF-5EB1-4680-BCD6-39E27C2756D2}" type="presParOf" srcId="{77B22D38-8901-4BFA-B5FC-A4DDA7CE1073}" destId="{655484E7-916D-4FB8-A806-639C0295955F}" srcOrd="6" destOrd="0" presId="urn:microsoft.com/office/officeart/2005/8/layout/matrix1"/>
    <dgm:cxn modelId="{11AC9D6F-A95E-4C21-B069-EE92DEB37F73}" type="presParOf" srcId="{77B22D38-8901-4BFA-B5FC-A4DDA7CE1073}" destId="{70D59B0A-CAFE-4BA6-9B2B-28CC02643596}" srcOrd="7" destOrd="0" presId="urn:microsoft.com/office/officeart/2005/8/layout/matrix1"/>
    <dgm:cxn modelId="{43C3BD8A-F78F-444A-A671-4BA8F1AE9A94}" type="presParOf" srcId="{46EB62E1-CD91-44B8-8845-684F5E3C4A23}" destId="{7F41A947-C12B-4FEB-9A3D-3260E1180B5F}"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3CA059E-B59D-4D1C-AED4-CA732E40D80C}"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E67F1424-047D-4C64-B8C7-264AAA24D94F}">
      <dgm:prSet phldrT="[Text]"/>
      <dgm:spPr>
        <a:solidFill>
          <a:schemeClr val="accent2">
            <a:lumMod val="75000"/>
          </a:schemeClr>
        </a:solidFill>
      </dgm:spPr>
      <dgm:t>
        <a:bodyPr/>
        <a:lstStyle/>
        <a:p>
          <a:r>
            <a:rPr lang="en-GB" b="1" dirty="0" smtClean="0">
              <a:solidFill>
                <a:schemeClr val="tx1">
                  <a:lumMod val="95000"/>
                  <a:lumOff val="5000"/>
                </a:schemeClr>
              </a:solidFill>
            </a:rPr>
            <a:t>Final Plan</a:t>
          </a:r>
          <a:endParaRPr lang="en-GB" b="1" dirty="0">
            <a:solidFill>
              <a:schemeClr val="tx1">
                <a:lumMod val="95000"/>
                <a:lumOff val="5000"/>
              </a:schemeClr>
            </a:solidFill>
          </a:endParaRPr>
        </a:p>
      </dgm:t>
    </dgm:pt>
    <dgm:pt modelId="{7D68ADCE-BB7D-4103-A5BA-7337C08860C8}" type="parTrans" cxnId="{D2904AFE-658B-4761-8A62-C02A36DD97A2}">
      <dgm:prSet/>
      <dgm:spPr/>
      <dgm:t>
        <a:bodyPr/>
        <a:lstStyle/>
        <a:p>
          <a:endParaRPr lang="en-GB" b="1">
            <a:solidFill>
              <a:schemeClr val="tx1">
                <a:lumMod val="95000"/>
                <a:lumOff val="5000"/>
              </a:schemeClr>
            </a:solidFill>
          </a:endParaRPr>
        </a:p>
      </dgm:t>
    </dgm:pt>
    <dgm:pt modelId="{14745F5C-7420-4EF1-A49A-401EBA0B4E58}" type="sibTrans" cxnId="{D2904AFE-658B-4761-8A62-C02A36DD97A2}">
      <dgm:prSet/>
      <dgm:spPr/>
      <dgm:t>
        <a:bodyPr/>
        <a:lstStyle/>
        <a:p>
          <a:endParaRPr lang="en-GB" b="1">
            <a:solidFill>
              <a:schemeClr val="tx1">
                <a:lumMod val="95000"/>
                <a:lumOff val="5000"/>
              </a:schemeClr>
            </a:solidFill>
          </a:endParaRPr>
        </a:p>
      </dgm:t>
    </dgm:pt>
    <dgm:pt modelId="{766752A0-7BC7-4471-BE3E-C95268BCBF52}">
      <dgm:prSet phldrT="[Text]"/>
      <dgm:spPr>
        <a:gradFill rotWithShape="0">
          <a:gsLst>
            <a:gs pos="0">
              <a:srgbClr val="8488C4"/>
            </a:gs>
            <a:gs pos="53000">
              <a:srgbClr val="D4DEFF"/>
            </a:gs>
            <a:gs pos="83000">
              <a:srgbClr val="D4DEFF"/>
            </a:gs>
            <a:gs pos="100000">
              <a:srgbClr val="96AB94"/>
            </a:gs>
          </a:gsLst>
          <a:lin ang="16200000" scaled="0"/>
        </a:gradFill>
      </dgm:spPr>
      <dgm:t>
        <a:bodyPr/>
        <a:lstStyle/>
        <a:p>
          <a:r>
            <a:rPr lang="en-GB" b="1" dirty="0" smtClean="0">
              <a:solidFill>
                <a:schemeClr val="tx1">
                  <a:lumMod val="95000"/>
                  <a:lumOff val="5000"/>
                </a:schemeClr>
              </a:solidFill>
            </a:rPr>
            <a:t>Draft TMC Meeting</a:t>
          </a:r>
          <a:endParaRPr lang="en-GB" b="1" dirty="0">
            <a:solidFill>
              <a:schemeClr val="tx1">
                <a:lumMod val="95000"/>
                <a:lumOff val="5000"/>
              </a:schemeClr>
            </a:solidFill>
          </a:endParaRPr>
        </a:p>
      </dgm:t>
    </dgm:pt>
    <dgm:pt modelId="{6226B600-052F-4A88-9EEA-5A235DCDC5A5}" type="parTrans" cxnId="{1B1C3DEA-1201-46DC-A8D5-633934748762}">
      <dgm:prSet/>
      <dgm:spPr/>
      <dgm:t>
        <a:bodyPr/>
        <a:lstStyle/>
        <a:p>
          <a:endParaRPr lang="en-GB" b="1">
            <a:solidFill>
              <a:schemeClr val="tx1">
                <a:lumMod val="95000"/>
                <a:lumOff val="5000"/>
              </a:schemeClr>
            </a:solidFill>
          </a:endParaRPr>
        </a:p>
      </dgm:t>
    </dgm:pt>
    <dgm:pt modelId="{D779A8C8-DEE4-4B38-A259-527FF46609C9}" type="sibTrans" cxnId="{1B1C3DEA-1201-46DC-A8D5-633934748762}">
      <dgm:prSet/>
      <dgm:spPr/>
      <dgm:t>
        <a:bodyPr/>
        <a:lstStyle/>
        <a:p>
          <a:endParaRPr lang="en-GB" b="1">
            <a:solidFill>
              <a:schemeClr val="tx1">
                <a:lumMod val="95000"/>
                <a:lumOff val="5000"/>
              </a:schemeClr>
            </a:solidFill>
          </a:endParaRPr>
        </a:p>
      </dgm:t>
    </dgm:pt>
    <dgm:pt modelId="{F4ED17ED-913D-46B8-97FE-09587029D8A6}">
      <dgm:prSet phldrT="[Text]"/>
      <dgm:spPr>
        <a:solidFill>
          <a:schemeClr val="accent6">
            <a:lumMod val="60000"/>
            <a:lumOff val="40000"/>
          </a:schemeClr>
        </a:solidFill>
      </dgm:spPr>
      <dgm:t>
        <a:bodyPr/>
        <a:lstStyle/>
        <a:p>
          <a:r>
            <a:rPr lang="en-GB" b="1" dirty="0" smtClean="0">
              <a:solidFill>
                <a:schemeClr val="tx1">
                  <a:lumMod val="95000"/>
                  <a:lumOff val="5000"/>
                </a:schemeClr>
              </a:solidFill>
            </a:rPr>
            <a:t>Public Hearing</a:t>
          </a:r>
          <a:endParaRPr lang="en-GB" b="1" dirty="0">
            <a:solidFill>
              <a:schemeClr val="tx1">
                <a:lumMod val="95000"/>
                <a:lumOff val="5000"/>
              </a:schemeClr>
            </a:solidFill>
          </a:endParaRPr>
        </a:p>
      </dgm:t>
    </dgm:pt>
    <dgm:pt modelId="{BDBCFED6-8741-4ABB-85CF-D3A3596110B7}" type="parTrans" cxnId="{9630C795-C765-4BD6-BD48-36B401535251}">
      <dgm:prSet/>
      <dgm:spPr/>
      <dgm:t>
        <a:bodyPr/>
        <a:lstStyle/>
        <a:p>
          <a:endParaRPr lang="en-GB" b="1">
            <a:solidFill>
              <a:schemeClr val="tx1">
                <a:lumMod val="95000"/>
                <a:lumOff val="5000"/>
              </a:schemeClr>
            </a:solidFill>
          </a:endParaRPr>
        </a:p>
      </dgm:t>
    </dgm:pt>
    <dgm:pt modelId="{A4A2613C-0ED9-40D3-B9B7-FD0EA457ACCA}" type="sibTrans" cxnId="{9630C795-C765-4BD6-BD48-36B401535251}">
      <dgm:prSet/>
      <dgm:spPr/>
      <dgm:t>
        <a:bodyPr/>
        <a:lstStyle/>
        <a:p>
          <a:endParaRPr lang="en-GB" b="1">
            <a:solidFill>
              <a:schemeClr val="tx1">
                <a:lumMod val="95000"/>
                <a:lumOff val="5000"/>
              </a:schemeClr>
            </a:solidFill>
          </a:endParaRPr>
        </a:p>
      </dgm:t>
    </dgm:pt>
    <dgm:pt modelId="{6E99F0B4-2ED4-404A-A498-20C1D81D5174}">
      <dgm:prSet phldrT="[Text]"/>
      <dgm:spPr>
        <a:gradFill rotWithShape="0">
          <a:gsLst>
            <a:gs pos="0">
              <a:srgbClr val="8488C4"/>
            </a:gs>
            <a:gs pos="53000">
              <a:srgbClr val="D4DEFF"/>
            </a:gs>
            <a:gs pos="83000">
              <a:srgbClr val="D4DEFF"/>
            </a:gs>
            <a:gs pos="100000">
              <a:srgbClr val="96AB94"/>
            </a:gs>
          </a:gsLst>
          <a:lin ang="16200000" scaled="0"/>
        </a:gradFill>
      </dgm:spPr>
      <dgm:t>
        <a:bodyPr/>
        <a:lstStyle/>
        <a:p>
          <a:r>
            <a:rPr lang="en-GB" b="1" dirty="0" smtClean="0">
              <a:solidFill>
                <a:schemeClr val="tx1">
                  <a:lumMod val="95000"/>
                  <a:lumOff val="5000"/>
                </a:schemeClr>
              </a:solidFill>
            </a:rPr>
            <a:t>Consultation</a:t>
          </a:r>
        </a:p>
        <a:p>
          <a:r>
            <a:rPr lang="en-GB" b="1" dirty="0" smtClean="0">
              <a:solidFill>
                <a:schemeClr val="tx1">
                  <a:lumMod val="95000"/>
                  <a:lumOff val="5000"/>
                </a:schemeClr>
              </a:solidFill>
            </a:rPr>
            <a:t>(MP, Local Authority)</a:t>
          </a:r>
          <a:endParaRPr lang="en-GB" b="1" dirty="0">
            <a:solidFill>
              <a:schemeClr val="tx1">
                <a:lumMod val="95000"/>
                <a:lumOff val="5000"/>
              </a:schemeClr>
            </a:solidFill>
          </a:endParaRPr>
        </a:p>
      </dgm:t>
    </dgm:pt>
    <dgm:pt modelId="{ABC0ADF2-E728-49B2-8063-B525053BE55A}" type="parTrans" cxnId="{072CDEBE-2487-4DD4-8731-CA87198D19DD}">
      <dgm:prSet/>
      <dgm:spPr/>
      <dgm:t>
        <a:bodyPr/>
        <a:lstStyle/>
        <a:p>
          <a:endParaRPr lang="en-GB" b="1">
            <a:solidFill>
              <a:schemeClr val="tx1">
                <a:lumMod val="95000"/>
                <a:lumOff val="5000"/>
              </a:schemeClr>
            </a:solidFill>
          </a:endParaRPr>
        </a:p>
      </dgm:t>
    </dgm:pt>
    <dgm:pt modelId="{A4D02454-2E46-4F84-B989-E41E82E8B779}" type="sibTrans" cxnId="{072CDEBE-2487-4DD4-8731-CA87198D19DD}">
      <dgm:prSet/>
      <dgm:spPr/>
      <dgm:t>
        <a:bodyPr/>
        <a:lstStyle/>
        <a:p>
          <a:endParaRPr lang="en-GB" b="1">
            <a:solidFill>
              <a:schemeClr val="tx1">
                <a:lumMod val="95000"/>
                <a:lumOff val="5000"/>
              </a:schemeClr>
            </a:solidFill>
          </a:endParaRPr>
        </a:p>
      </dgm:t>
    </dgm:pt>
    <dgm:pt modelId="{CA5A3017-4745-404F-9B4C-3530AF8758DD}">
      <dgm:prSet phldrT="[Text]"/>
      <dgm:spPr>
        <a:gradFill rotWithShape="0">
          <a:gsLst>
            <a:gs pos="0">
              <a:srgbClr val="8488C4"/>
            </a:gs>
            <a:gs pos="53000">
              <a:srgbClr val="D4DEFF"/>
            </a:gs>
            <a:gs pos="83000">
              <a:srgbClr val="D4DEFF"/>
            </a:gs>
            <a:gs pos="100000">
              <a:srgbClr val="96AB94"/>
            </a:gs>
          </a:gsLst>
          <a:lin ang="16200000" scaled="0"/>
        </a:gradFill>
      </dgm:spPr>
      <dgm:t>
        <a:bodyPr/>
        <a:lstStyle/>
        <a:p>
          <a:r>
            <a:rPr lang="en-GB" b="1" dirty="0" smtClean="0">
              <a:solidFill>
                <a:schemeClr val="tx1">
                  <a:lumMod val="95000"/>
                  <a:lumOff val="5000"/>
                </a:schemeClr>
              </a:solidFill>
            </a:rPr>
            <a:t>Workshop at </a:t>
          </a:r>
          <a:r>
            <a:rPr lang="en-GB" b="1" dirty="0" err="1" smtClean="0">
              <a:solidFill>
                <a:schemeClr val="tx1">
                  <a:lumMod val="95000"/>
                  <a:lumOff val="5000"/>
                </a:schemeClr>
              </a:solidFill>
            </a:rPr>
            <a:t>Upazila</a:t>
          </a:r>
          <a:endParaRPr lang="en-GB" b="1" dirty="0">
            <a:solidFill>
              <a:schemeClr val="tx1">
                <a:lumMod val="95000"/>
                <a:lumOff val="5000"/>
              </a:schemeClr>
            </a:solidFill>
          </a:endParaRPr>
        </a:p>
      </dgm:t>
    </dgm:pt>
    <dgm:pt modelId="{2F83A94D-FD0C-427B-9E4D-7499B7C19760}" type="parTrans" cxnId="{C1FA3DFC-CC28-4E68-8F8D-646977974CD1}">
      <dgm:prSet/>
      <dgm:spPr/>
      <dgm:t>
        <a:bodyPr/>
        <a:lstStyle/>
        <a:p>
          <a:endParaRPr lang="en-GB" b="1">
            <a:solidFill>
              <a:schemeClr val="tx1">
                <a:lumMod val="95000"/>
                <a:lumOff val="5000"/>
              </a:schemeClr>
            </a:solidFill>
          </a:endParaRPr>
        </a:p>
      </dgm:t>
    </dgm:pt>
    <dgm:pt modelId="{942A4C3D-A455-4057-AFF7-BFA350A8FF98}" type="sibTrans" cxnId="{C1FA3DFC-CC28-4E68-8F8D-646977974CD1}">
      <dgm:prSet/>
      <dgm:spPr/>
      <dgm:t>
        <a:bodyPr/>
        <a:lstStyle/>
        <a:p>
          <a:endParaRPr lang="en-GB" b="1">
            <a:solidFill>
              <a:schemeClr val="tx1">
                <a:lumMod val="95000"/>
                <a:lumOff val="5000"/>
              </a:schemeClr>
            </a:solidFill>
          </a:endParaRPr>
        </a:p>
      </dgm:t>
    </dgm:pt>
    <dgm:pt modelId="{46EB62E1-CD91-44B8-8845-684F5E3C4A23}" type="pres">
      <dgm:prSet presAssocID="{93CA059E-B59D-4D1C-AED4-CA732E40D80C}" presName="diagram" presStyleCnt="0">
        <dgm:presLayoutVars>
          <dgm:chMax val="1"/>
          <dgm:dir/>
          <dgm:animLvl val="ctr"/>
          <dgm:resizeHandles val="exact"/>
        </dgm:presLayoutVars>
      </dgm:prSet>
      <dgm:spPr/>
      <dgm:t>
        <a:bodyPr/>
        <a:lstStyle/>
        <a:p>
          <a:endParaRPr lang="en-US"/>
        </a:p>
      </dgm:t>
    </dgm:pt>
    <dgm:pt modelId="{77B22D38-8901-4BFA-B5FC-A4DDA7CE1073}" type="pres">
      <dgm:prSet presAssocID="{93CA059E-B59D-4D1C-AED4-CA732E40D80C}" presName="matrix" presStyleCnt="0"/>
      <dgm:spPr/>
    </dgm:pt>
    <dgm:pt modelId="{55BE975A-2021-4A5A-A437-1264680FFF6F}" type="pres">
      <dgm:prSet presAssocID="{93CA059E-B59D-4D1C-AED4-CA732E40D80C}" presName="tile1" presStyleLbl="node1" presStyleIdx="0" presStyleCnt="4"/>
      <dgm:spPr/>
      <dgm:t>
        <a:bodyPr/>
        <a:lstStyle/>
        <a:p>
          <a:endParaRPr lang="en-US"/>
        </a:p>
      </dgm:t>
    </dgm:pt>
    <dgm:pt modelId="{D26429AF-D992-47FE-9EFE-ACA219A94C82}" type="pres">
      <dgm:prSet presAssocID="{93CA059E-B59D-4D1C-AED4-CA732E40D80C}" presName="tile1text" presStyleLbl="node1" presStyleIdx="0" presStyleCnt="4">
        <dgm:presLayoutVars>
          <dgm:chMax val="0"/>
          <dgm:chPref val="0"/>
          <dgm:bulletEnabled val="1"/>
        </dgm:presLayoutVars>
      </dgm:prSet>
      <dgm:spPr/>
      <dgm:t>
        <a:bodyPr/>
        <a:lstStyle/>
        <a:p>
          <a:endParaRPr lang="en-US"/>
        </a:p>
      </dgm:t>
    </dgm:pt>
    <dgm:pt modelId="{80B14FFC-8C91-4671-B25C-E2603D9DDA18}" type="pres">
      <dgm:prSet presAssocID="{93CA059E-B59D-4D1C-AED4-CA732E40D80C}" presName="tile2" presStyleLbl="node1" presStyleIdx="1" presStyleCnt="4"/>
      <dgm:spPr/>
      <dgm:t>
        <a:bodyPr/>
        <a:lstStyle/>
        <a:p>
          <a:endParaRPr lang="en-US"/>
        </a:p>
      </dgm:t>
    </dgm:pt>
    <dgm:pt modelId="{95917465-EE85-4A76-9285-F80B14578441}" type="pres">
      <dgm:prSet presAssocID="{93CA059E-B59D-4D1C-AED4-CA732E40D80C}" presName="tile2text" presStyleLbl="node1" presStyleIdx="1" presStyleCnt="4">
        <dgm:presLayoutVars>
          <dgm:chMax val="0"/>
          <dgm:chPref val="0"/>
          <dgm:bulletEnabled val="1"/>
        </dgm:presLayoutVars>
      </dgm:prSet>
      <dgm:spPr/>
      <dgm:t>
        <a:bodyPr/>
        <a:lstStyle/>
        <a:p>
          <a:endParaRPr lang="en-US"/>
        </a:p>
      </dgm:t>
    </dgm:pt>
    <dgm:pt modelId="{3A4C10CF-4687-4874-84A1-0C1A3727BBDD}" type="pres">
      <dgm:prSet presAssocID="{93CA059E-B59D-4D1C-AED4-CA732E40D80C}" presName="tile3" presStyleLbl="node1" presStyleIdx="2" presStyleCnt="4"/>
      <dgm:spPr/>
      <dgm:t>
        <a:bodyPr/>
        <a:lstStyle/>
        <a:p>
          <a:endParaRPr lang="en-US"/>
        </a:p>
      </dgm:t>
    </dgm:pt>
    <dgm:pt modelId="{BB3F2359-5C45-4653-A054-EBC72AE14A5B}" type="pres">
      <dgm:prSet presAssocID="{93CA059E-B59D-4D1C-AED4-CA732E40D80C}" presName="tile3text" presStyleLbl="node1" presStyleIdx="2" presStyleCnt="4">
        <dgm:presLayoutVars>
          <dgm:chMax val="0"/>
          <dgm:chPref val="0"/>
          <dgm:bulletEnabled val="1"/>
        </dgm:presLayoutVars>
      </dgm:prSet>
      <dgm:spPr/>
      <dgm:t>
        <a:bodyPr/>
        <a:lstStyle/>
        <a:p>
          <a:endParaRPr lang="en-US"/>
        </a:p>
      </dgm:t>
    </dgm:pt>
    <dgm:pt modelId="{655484E7-916D-4FB8-A806-639C0295955F}" type="pres">
      <dgm:prSet presAssocID="{93CA059E-B59D-4D1C-AED4-CA732E40D80C}" presName="tile4" presStyleLbl="node1" presStyleIdx="3" presStyleCnt="4"/>
      <dgm:spPr/>
      <dgm:t>
        <a:bodyPr/>
        <a:lstStyle/>
        <a:p>
          <a:endParaRPr lang="en-US"/>
        </a:p>
      </dgm:t>
    </dgm:pt>
    <dgm:pt modelId="{70D59B0A-CAFE-4BA6-9B2B-28CC02643596}" type="pres">
      <dgm:prSet presAssocID="{93CA059E-B59D-4D1C-AED4-CA732E40D80C}" presName="tile4text" presStyleLbl="node1" presStyleIdx="3" presStyleCnt="4">
        <dgm:presLayoutVars>
          <dgm:chMax val="0"/>
          <dgm:chPref val="0"/>
          <dgm:bulletEnabled val="1"/>
        </dgm:presLayoutVars>
      </dgm:prSet>
      <dgm:spPr/>
      <dgm:t>
        <a:bodyPr/>
        <a:lstStyle/>
        <a:p>
          <a:endParaRPr lang="en-US"/>
        </a:p>
      </dgm:t>
    </dgm:pt>
    <dgm:pt modelId="{7F41A947-C12B-4FEB-9A3D-3260E1180B5F}" type="pres">
      <dgm:prSet presAssocID="{93CA059E-B59D-4D1C-AED4-CA732E40D80C}" presName="centerTile" presStyleLbl="fgShp" presStyleIdx="0" presStyleCnt="1" custScaleX="159816" custScaleY="114289">
        <dgm:presLayoutVars>
          <dgm:chMax val="0"/>
          <dgm:chPref val="0"/>
        </dgm:presLayoutVars>
      </dgm:prSet>
      <dgm:spPr/>
      <dgm:t>
        <a:bodyPr/>
        <a:lstStyle/>
        <a:p>
          <a:endParaRPr lang="en-US"/>
        </a:p>
      </dgm:t>
    </dgm:pt>
  </dgm:ptLst>
  <dgm:cxnLst>
    <dgm:cxn modelId="{3A034B30-5E4F-431E-8E93-8AF12595C3FB}" type="presOf" srcId="{766752A0-7BC7-4471-BE3E-C95268BCBF52}" destId="{55BE975A-2021-4A5A-A437-1264680FFF6F}" srcOrd="0" destOrd="0" presId="urn:microsoft.com/office/officeart/2005/8/layout/matrix1"/>
    <dgm:cxn modelId="{1B1C3DEA-1201-46DC-A8D5-633934748762}" srcId="{E67F1424-047D-4C64-B8C7-264AAA24D94F}" destId="{766752A0-7BC7-4471-BE3E-C95268BCBF52}" srcOrd="0" destOrd="0" parTransId="{6226B600-052F-4A88-9EEA-5A235DCDC5A5}" sibTransId="{D779A8C8-DEE4-4B38-A259-527FF46609C9}"/>
    <dgm:cxn modelId="{AC2EA545-E245-42BF-8AA5-2E50349C3C78}" type="presOf" srcId="{CA5A3017-4745-404F-9B4C-3530AF8758DD}" destId="{70D59B0A-CAFE-4BA6-9B2B-28CC02643596}" srcOrd="1" destOrd="0" presId="urn:microsoft.com/office/officeart/2005/8/layout/matrix1"/>
    <dgm:cxn modelId="{4A2216D6-E8BD-4C0B-BB8E-2A25AD32B286}" type="presOf" srcId="{E67F1424-047D-4C64-B8C7-264AAA24D94F}" destId="{7F41A947-C12B-4FEB-9A3D-3260E1180B5F}" srcOrd="0" destOrd="0" presId="urn:microsoft.com/office/officeart/2005/8/layout/matrix1"/>
    <dgm:cxn modelId="{C1FA3DFC-CC28-4E68-8F8D-646977974CD1}" srcId="{E67F1424-047D-4C64-B8C7-264AAA24D94F}" destId="{CA5A3017-4745-404F-9B4C-3530AF8758DD}" srcOrd="3" destOrd="0" parTransId="{2F83A94D-FD0C-427B-9E4D-7499B7C19760}" sibTransId="{942A4C3D-A455-4057-AFF7-BFA350A8FF98}"/>
    <dgm:cxn modelId="{C7937336-0D5D-4316-ADDE-8036FACC4574}" type="presOf" srcId="{6E99F0B4-2ED4-404A-A498-20C1D81D5174}" destId="{3A4C10CF-4687-4874-84A1-0C1A3727BBDD}" srcOrd="0" destOrd="0" presId="urn:microsoft.com/office/officeart/2005/8/layout/matrix1"/>
    <dgm:cxn modelId="{8783D20D-124A-43BD-8E81-D743824DB9D2}" type="presOf" srcId="{6E99F0B4-2ED4-404A-A498-20C1D81D5174}" destId="{BB3F2359-5C45-4653-A054-EBC72AE14A5B}" srcOrd="1" destOrd="0" presId="urn:microsoft.com/office/officeart/2005/8/layout/matrix1"/>
    <dgm:cxn modelId="{6645A249-7E81-484F-8155-35C1743CBCBF}" type="presOf" srcId="{CA5A3017-4745-404F-9B4C-3530AF8758DD}" destId="{655484E7-916D-4FB8-A806-639C0295955F}" srcOrd="0" destOrd="0" presId="urn:microsoft.com/office/officeart/2005/8/layout/matrix1"/>
    <dgm:cxn modelId="{9630C795-C765-4BD6-BD48-36B401535251}" srcId="{E67F1424-047D-4C64-B8C7-264AAA24D94F}" destId="{F4ED17ED-913D-46B8-97FE-09587029D8A6}" srcOrd="1" destOrd="0" parTransId="{BDBCFED6-8741-4ABB-85CF-D3A3596110B7}" sibTransId="{A4A2613C-0ED9-40D3-B9B7-FD0EA457ACCA}"/>
    <dgm:cxn modelId="{D2904AFE-658B-4761-8A62-C02A36DD97A2}" srcId="{93CA059E-B59D-4D1C-AED4-CA732E40D80C}" destId="{E67F1424-047D-4C64-B8C7-264AAA24D94F}" srcOrd="0" destOrd="0" parTransId="{7D68ADCE-BB7D-4103-A5BA-7337C08860C8}" sibTransId="{14745F5C-7420-4EF1-A49A-401EBA0B4E58}"/>
    <dgm:cxn modelId="{B3AB0FA8-8CD6-4676-B8AF-644BEF8EA8F2}" type="presOf" srcId="{F4ED17ED-913D-46B8-97FE-09587029D8A6}" destId="{95917465-EE85-4A76-9285-F80B14578441}" srcOrd="1" destOrd="0" presId="urn:microsoft.com/office/officeart/2005/8/layout/matrix1"/>
    <dgm:cxn modelId="{072CDEBE-2487-4DD4-8731-CA87198D19DD}" srcId="{E67F1424-047D-4C64-B8C7-264AAA24D94F}" destId="{6E99F0B4-2ED4-404A-A498-20C1D81D5174}" srcOrd="2" destOrd="0" parTransId="{ABC0ADF2-E728-49B2-8063-B525053BE55A}" sibTransId="{A4D02454-2E46-4F84-B989-E41E82E8B779}"/>
    <dgm:cxn modelId="{FB4ABC69-880F-4BD3-AA6E-232E2F94C90D}" type="presOf" srcId="{93CA059E-B59D-4D1C-AED4-CA732E40D80C}" destId="{46EB62E1-CD91-44B8-8845-684F5E3C4A23}" srcOrd="0" destOrd="0" presId="urn:microsoft.com/office/officeart/2005/8/layout/matrix1"/>
    <dgm:cxn modelId="{E604DFF5-B92B-4476-99AB-7C79892D504E}" type="presOf" srcId="{F4ED17ED-913D-46B8-97FE-09587029D8A6}" destId="{80B14FFC-8C91-4671-B25C-E2603D9DDA18}" srcOrd="0" destOrd="0" presId="urn:microsoft.com/office/officeart/2005/8/layout/matrix1"/>
    <dgm:cxn modelId="{24BF7CF1-2723-4218-84B1-A1DDDBFD2297}" type="presOf" srcId="{766752A0-7BC7-4471-BE3E-C95268BCBF52}" destId="{D26429AF-D992-47FE-9EFE-ACA219A94C82}" srcOrd="1" destOrd="0" presId="urn:microsoft.com/office/officeart/2005/8/layout/matrix1"/>
    <dgm:cxn modelId="{65870C49-6A36-4BBC-81B1-E09613DE528B}" type="presParOf" srcId="{46EB62E1-CD91-44B8-8845-684F5E3C4A23}" destId="{77B22D38-8901-4BFA-B5FC-A4DDA7CE1073}" srcOrd="0" destOrd="0" presId="urn:microsoft.com/office/officeart/2005/8/layout/matrix1"/>
    <dgm:cxn modelId="{60A6C9D7-4E75-4278-B5F3-6BBB2222599D}" type="presParOf" srcId="{77B22D38-8901-4BFA-B5FC-A4DDA7CE1073}" destId="{55BE975A-2021-4A5A-A437-1264680FFF6F}" srcOrd="0" destOrd="0" presId="urn:microsoft.com/office/officeart/2005/8/layout/matrix1"/>
    <dgm:cxn modelId="{D120DB0A-2540-4EFB-A300-A6D661D63F33}" type="presParOf" srcId="{77B22D38-8901-4BFA-B5FC-A4DDA7CE1073}" destId="{D26429AF-D992-47FE-9EFE-ACA219A94C82}" srcOrd="1" destOrd="0" presId="urn:microsoft.com/office/officeart/2005/8/layout/matrix1"/>
    <dgm:cxn modelId="{E1CED808-62BD-4D25-AF1B-5AC2B8D562C8}" type="presParOf" srcId="{77B22D38-8901-4BFA-B5FC-A4DDA7CE1073}" destId="{80B14FFC-8C91-4671-B25C-E2603D9DDA18}" srcOrd="2" destOrd="0" presId="urn:microsoft.com/office/officeart/2005/8/layout/matrix1"/>
    <dgm:cxn modelId="{91C20BAD-689A-4E6E-BCF4-92C68A8B4B1D}" type="presParOf" srcId="{77B22D38-8901-4BFA-B5FC-A4DDA7CE1073}" destId="{95917465-EE85-4A76-9285-F80B14578441}" srcOrd="3" destOrd="0" presId="urn:microsoft.com/office/officeart/2005/8/layout/matrix1"/>
    <dgm:cxn modelId="{76D87CB9-D000-458E-B8E4-1F7B694210FE}" type="presParOf" srcId="{77B22D38-8901-4BFA-B5FC-A4DDA7CE1073}" destId="{3A4C10CF-4687-4874-84A1-0C1A3727BBDD}" srcOrd="4" destOrd="0" presId="urn:microsoft.com/office/officeart/2005/8/layout/matrix1"/>
    <dgm:cxn modelId="{9677A8F8-0DD0-47C9-A727-47F8B8D50976}" type="presParOf" srcId="{77B22D38-8901-4BFA-B5FC-A4DDA7CE1073}" destId="{BB3F2359-5C45-4653-A054-EBC72AE14A5B}" srcOrd="5" destOrd="0" presId="urn:microsoft.com/office/officeart/2005/8/layout/matrix1"/>
    <dgm:cxn modelId="{30CBCC98-84F2-4578-A631-8D44A4F30540}" type="presParOf" srcId="{77B22D38-8901-4BFA-B5FC-A4DDA7CE1073}" destId="{655484E7-916D-4FB8-A806-639C0295955F}" srcOrd="6" destOrd="0" presId="urn:microsoft.com/office/officeart/2005/8/layout/matrix1"/>
    <dgm:cxn modelId="{2A6B60F0-716C-4D77-B740-81C7474BE884}" type="presParOf" srcId="{77B22D38-8901-4BFA-B5FC-A4DDA7CE1073}" destId="{70D59B0A-CAFE-4BA6-9B2B-28CC02643596}" srcOrd="7" destOrd="0" presId="urn:microsoft.com/office/officeart/2005/8/layout/matrix1"/>
    <dgm:cxn modelId="{908A251D-CC10-47BA-B122-60A94E88A985}" type="presParOf" srcId="{46EB62E1-CD91-44B8-8845-684F5E3C4A23}" destId="{7F41A947-C12B-4FEB-9A3D-3260E1180B5F}"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3CA059E-B59D-4D1C-AED4-CA732E40D80C}"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E67F1424-047D-4C64-B8C7-264AAA24D94F}">
      <dgm:prSet phldrT="[Text]"/>
      <dgm:spPr>
        <a:solidFill>
          <a:schemeClr val="accent2">
            <a:lumMod val="75000"/>
          </a:schemeClr>
        </a:solidFill>
      </dgm:spPr>
      <dgm:t>
        <a:bodyPr/>
        <a:lstStyle/>
        <a:p>
          <a:r>
            <a:rPr lang="en-GB" b="1" dirty="0" smtClean="0">
              <a:solidFill>
                <a:schemeClr val="tx1">
                  <a:lumMod val="95000"/>
                  <a:lumOff val="5000"/>
                </a:schemeClr>
              </a:solidFill>
            </a:rPr>
            <a:t>Final Plan</a:t>
          </a:r>
          <a:endParaRPr lang="en-GB" b="1" dirty="0">
            <a:solidFill>
              <a:schemeClr val="tx1">
                <a:lumMod val="95000"/>
                <a:lumOff val="5000"/>
              </a:schemeClr>
            </a:solidFill>
          </a:endParaRPr>
        </a:p>
      </dgm:t>
    </dgm:pt>
    <dgm:pt modelId="{7D68ADCE-BB7D-4103-A5BA-7337C08860C8}" type="parTrans" cxnId="{D2904AFE-658B-4761-8A62-C02A36DD97A2}">
      <dgm:prSet/>
      <dgm:spPr/>
      <dgm:t>
        <a:bodyPr/>
        <a:lstStyle/>
        <a:p>
          <a:endParaRPr lang="en-GB" b="1">
            <a:solidFill>
              <a:schemeClr val="tx1">
                <a:lumMod val="95000"/>
                <a:lumOff val="5000"/>
              </a:schemeClr>
            </a:solidFill>
          </a:endParaRPr>
        </a:p>
      </dgm:t>
    </dgm:pt>
    <dgm:pt modelId="{14745F5C-7420-4EF1-A49A-401EBA0B4E58}" type="sibTrans" cxnId="{D2904AFE-658B-4761-8A62-C02A36DD97A2}">
      <dgm:prSet/>
      <dgm:spPr/>
      <dgm:t>
        <a:bodyPr/>
        <a:lstStyle/>
        <a:p>
          <a:endParaRPr lang="en-GB" b="1">
            <a:solidFill>
              <a:schemeClr val="tx1">
                <a:lumMod val="95000"/>
                <a:lumOff val="5000"/>
              </a:schemeClr>
            </a:solidFill>
          </a:endParaRPr>
        </a:p>
      </dgm:t>
    </dgm:pt>
    <dgm:pt modelId="{766752A0-7BC7-4471-BE3E-C95268BCBF52}">
      <dgm:prSet phldrT="[Text]"/>
      <dgm:spPr>
        <a:gradFill rotWithShape="0">
          <a:gsLst>
            <a:gs pos="0">
              <a:srgbClr val="8488C4"/>
            </a:gs>
            <a:gs pos="53000">
              <a:srgbClr val="D4DEFF"/>
            </a:gs>
            <a:gs pos="83000">
              <a:srgbClr val="D4DEFF"/>
            </a:gs>
            <a:gs pos="100000">
              <a:srgbClr val="96AB94"/>
            </a:gs>
          </a:gsLst>
          <a:lin ang="16200000" scaled="0"/>
        </a:gradFill>
      </dgm:spPr>
      <dgm:t>
        <a:bodyPr/>
        <a:lstStyle/>
        <a:p>
          <a:r>
            <a:rPr lang="en-GB" b="1" dirty="0" smtClean="0">
              <a:solidFill>
                <a:schemeClr val="tx1">
                  <a:lumMod val="95000"/>
                  <a:lumOff val="5000"/>
                </a:schemeClr>
              </a:solidFill>
            </a:rPr>
            <a:t>Draft TMC Meeting</a:t>
          </a:r>
          <a:endParaRPr lang="en-GB" b="1" dirty="0">
            <a:solidFill>
              <a:schemeClr val="tx1">
                <a:lumMod val="95000"/>
                <a:lumOff val="5000"/>
              </a:schemeClr>
            </a:solidFill>
          </a:endParaRPr>
        </a:p>
      </dgm:t>
    </dgm:pt>
    <dgm:pt modelId="{6226B600-052F-4A88-9EEA-5A235DCDC5A5}" type="parTrans" cxnId="{1B1C3DEA-1201-46DC-A8D5-633934748762}">
      <dgm:prSet/>
      <dgm:spPr/>
      <dgm:t>
        <a:bodyPr/>
        <a:lstStyle/>
        <a:p>
          <a:endParaRPr lang="en-GB" b="1">
            <a:solidFill>
              <a:schemeClr val="tx1">
                <a:lumMod val="95000"/>
                <a:lumOff val="5000"/>
              </a:schemeClr>
            </a:solidFill>
          </a:endParaRPr>
        </a:p>
      </dgm:t>
    </dgm:pt>
    <dgm:pt modelId="{D779A8C8-DEE4-4B38-A259-527FF46609C9}" type="sibTrans" cxnId="{1B1C3DEA-1201-46DC-A8D5-633934748762}">
      <dgm:prSet/>
      <dgm:spPr/>
      <dgm:t>
        <a:bodyPr/>
        <a:lstStyle/>
        <a:p>
          <a:endParaRPr lang="en-GB" b="1">
            <a:solidFill>
              <a:schemeClr val="tx1">
                <a:lumMod val="95000"/>
                <a:lumOff val="5000"/>
              </a:schemeClr>
            </a:solidFill>
          </a:endParaRPr>
        </a:p>
      </dgm:t>
    </dgm:pt>
    <dgm:pt modelId="{F4ED17ED-913D-46B8-97FE-09587029D8A6}">
      <dgm:prSet phldrT="[Text]"/>
      <dgm:spPr>
        <a:gradFill rotWithShape="0">
          <a:gsLst>
            <a:gs pos="0">
              <a:srgbClr val="8488C4"/>
            </a:gs>
            <a:gs pos="53000">
              <a:srgbClr val="D4DEFF"/>
            </a:gs>
            <a:gs pos="83000">
              <a:srgbClr val="D4DEFF"/>
            </a:gs>
            <a:gs pos="100000">
              <a:srgbClr val="96AB94"/>
            </a:gs>
          </a:gsLst>
          <a:lin ang="16200000" scaled="0"/>
        </a:gradFill>
      </dgm:spPr>
      <dgm:t>
        <a:bodyPr/>
        <a:lstStyle/>
        <a:p>
          <a:r>
            <a:rPr lang="en-GB" b="1" dirty="0" smtClean="0">
              <a:solidFill>
                <a:schemeClr val="tx1">
                  <a:lumMod val="95000"/>
                  <a:lumOff val="5000"/>
                </a:schemeClr>
              </a:solidFill>
            </a:rPr>
            <a:t>Public Hearing</a:t>
          </a:r>
          <a:endParaRPr lang="en-GB" b="1" dirty="0">
            <a:solidFill>
              <a:schemeClr val="tx1">
                <a:lumMod val="95000"/>
                <a:lumOff val="5000"/>
              </a:schemeClr>
            </a:solidFill>
          </a:endParaRPr>
        </a:p>
      </dgm:t>
    </dgm:pt>
    <dgm:pt modelId="{BDBCFED6-8741-4ABB-85CF-D3A3596110B7}" type="parTrans" cxnId="{9630C795-C765-4BD6-BD48-36B401535251}">
      <dgm:prSet/>
      <dgm:spPr/>
      <dgm:t>
        <a:bodyPr/>
        <a:lstStyle/>
        <a:p>
          <a:endParaRPr lang="en-GB" b="1">
            <a:solidFill>
              <a:schemeClr val="tx1">
                <a:lumMod val="95000"/>
                <a:lumOff val="5000"/>
              </a:schemeClr>
            </a:solidFill>
          </a:endParaRPr>
        </a:p>
      </dgm:t>
    </dgm:pt>
    <dgm:pt modelId="{A4A2613C-0ED9-40D3-B9B7-FD0EA457ACCA}" type="sibTrans" cxnId="{9630C795-C765-4BD6-BD48-36B401535251}">
      <dgm:prSet/>
      <dgm:spPr/>
      <dgm:t>
        <a:bodyPr/>
        <a:lstStyle/>
        <a:p>
          <a:endParaRPr lang="en-GB" b="1">
            <a:solidFill>
              <a:schemeClr val="tx1">
                <a:lumMod val="95000"/>
                <a:lumOff val="5000"/>
              </a:schemeClr>
            </a:solidFill>
          </a:endParaRPr>
        </a:p>
      </dgm:t>
    </dgm:pt>
    <dgm:pt modelId="{6E99F0B4-2ED4-404A-A498-20C1D81D5174}">
      <dgm:prSet phldrT="[Text]"/>
      <dgm:spPr>
        <a:solidFill>
          <a:schemeClr val="accent6">
            <a:lumMod val="60000"/>
            <a:lumOff val="40000"/>
          </a:schemeClr>
        </a:solidFill>
      </dgm:spPr>
      <dgm:t>
        <a:bodyPr/>
        <a:lstStyle/>
        <a:p>
          <a:r>
            <a:rPr lang="en-GB" b="1" dirty="0" smtClean="0">
              <a:solidFill>
                <a:schemeClr val="tx1">
                  <a:lumMod val="95000"/>
                  <a:lumOff val="5000"/>
                </a:schemeClr>
              </a:solidFill>
            </a:rPr>
            <a:t>Consultation</a:t>
          </a:r>
        </a:p>
        <a:p>
          <a:r>
            <a:rPr lang="en-GB" b="1" dirty="0" smtClean="0">
              <a:solidFill>
                <a:schemeClr val="tx1">
                  <a:lumMod val="95000"/>
                  <a:lumOff val="5000"/>
                </a:schemeClr>
              </a:solidFill>
            </a:rPr>
            <a:t>(MP, Local Authority)</a:t>
          </a:r>
          <a:endParaRPr lang="en-GB" b="1" dirty="0">
            <a:solidFill>
              <a:schemeClr val="tx1">
                <a:lumMod val="95000"/>
                <a:lumOff val="5000"/>
              </a:schemeClr>
            </a:solidFill>
          </a:endParaRPr>
        </a:p>
      </dgm:t>
    </dgm:pt>
    <dgm:pt modelId="{ABC0ADF2-E728-49B2-8063-B525053BE55A}" type="parTrans" cxnId="{072CDEBE-2487-4DD4-8731-CA87198D19DD}">
      <dgm:prSet/>
      <dgm:spPr/>
      <dgm:t>
        <a:bodyPr/>
        <a:lstStyle/>
        <a:p>
          <a:endParaRPr lang="en-GB" b="1">
            <a:solidFill>
              <a:schemeClr val="tx1">
                <a:lumMod val="95000"/>
                <a:lumOff val="5000"/>
              </a:schemeClr>
            </a:solidFill>
          </a:endParaRPr>
        </a:p>
      </dgm:t>
    </dgm:pt>
    <dgm:pt modelId="{A4D02454-2E46-4F84-B989-E41E82E8B779}" type="sibTrans" cxnId="{072CDEBE-2487-4DD4-8731-CA87198D19DD}">
      <dgm:prSet/>
      <dgm:spPr/>
      <dgm:t>
        <a:bodyPr/>
        <a:lstStyle/>
        <a:p>
          <a:endParaRPr lang="en-GB" b="1">
            <a:solidFill>
              <a:schemeClr val="tx1">
                <a:lumMod val="95000"/>
                <a:lumOff val="5000"/>
              </a:schemeClr>
            </a:solidFill>
          </a:endParaRPr>
        </a:p>
      </dgm:t>
    </dgm:pt>
    <dgm:pt modelId="{CA5A3017-4745-404F-9B4C-3530AF8758DD}">
      <dgm:prSet phldrT="[Text]"/>
      <dgm:spPr>
        <a:gradFill rotWithShape="0">
          <a:gsLst>
            <a:gs pos="0">
              <a:srgbClr val="8488C4"/>
            </a:gs>
            <a:gs pos="53000">
              <a:srgbClr val="D4DEFF"/>
            </a:gs>
            <a:gs pos="83000">
              <a:srgbClr val="D4DEFF"/>
            </a:gs>
            <a:gs pos="100000">
              <a:srgbClr val="96AB94"/>
            </a:gs>
          </a:gsLst>
          <a:lin ang="16200000" scaled="0"/>
        </a:gradFill>
      </dgm:spPr>
      <dgm:t>
        <a:bodyPr/>
        <a:lstStyle/>
        <a:p>
          <a:r>
            <a:rPr lang="en-GB" b="1" dirty="0" smtClean="0">
              <a:solidFill>
                <a:schemeClr val="tx1">
                  <a:lumMod val="95000"/>
                  <a:lumOff val="5000"/>
                </a:schemeClr>
              </a:solidFill>
            </a:rPr>
            <a:t>Workshop at </a:t>
          </a:r>
          <a:r>
            <a:rPr lang="en-GB" b="1" dirty="0" err="1" smtClean="0">
              <a:solidFill>
                <a:schemeClr val="tx1">
                  <a:lumMod val="95000"/>
                  <a:lumOff val="5000"/>
                </a:schemeClr>
              </a:solidFill>
            </a:rPr>
            <a:t>Upazila</a:t>
          </a:r>
          <a:endParaRPr lang="en-GB" b="1" dirty="0">
            <a:solidFill>
              <a:schemeClr val="tx1">
                <a:lumMod val="95000"/>
                <a:lumOff val="5000"/>
              </a:schemeClr>
            </a:solidFill>
          </a:endParaRPr>
        </a:p>
      </dgm:t>
    </dgm:pt>
    <dgm:pt modelId="{2F83A94D-FD0C-427B-9E4D-7499B7C19760}" type="parTrans" cxnId="{C1FA3DFC-CC28-4E68-8F8D-646977974CD1}">
      <dgm:prSet/>
      <dgm:spPr/>
      <dgm:t>
        <a:bodyPr/>
        <a:lstStyle/>
        <a:p>
          <a:endParaRPr lang="en-GB" b="1">
            <a:solidFill>
              <a:schemeClr val="tx1">
                <a:lumMod val="95000"/>
                <a:lumOff val="5000"/>
              </a:schemeClr>
            </a:solidFill>
          </a:endParaRPr>
        </a:p>
      </dgm:t>
    </dgm:pt>
    <dgm:pt modelId="{942A4C3D-A455-4057-AFF7-BFA350A8FF98}" type="sibTrans" cxnId="{C1FA3DFC-CC28-4E68-8F8D-646977974CD1}">
      <dgm:prSet/>
      <dgm:spPr/>
      <dgm:t>
        <a:bodyPr/>
        <a:lstStyle/>
        <a:p>
          <a:endParaRPr lang="en-GB" b="1">
            <a:solidFill>
              <a:schemeClr val="tx1">
                <a:lumMod val="95000"/>
                <a:lumOff val="5000"/>
              </a:schemeClr>
            </a:solidFill>
          </a:endParaRPr>
        </a:p>
      </dgm:t>
    </dgm:pt>
    <dgm:pt modelId="{46EB62E1-CD91-44B8-8845-684F5E3C4A23}" type="pres">
      <dgm:prSet presAssocID="{93CA059E-B59D-4D1C-AED4-CA732E40D80C}" presName="diagram" presStyleCnt="0">
        <dgm:presLayoutVars>
          <dgm:chMax val="1"/>
          <dgm:dir/>
          <dgm:animLvl val="ctr"/>
          <dgm:resizeHandles val="exact"/>
        </dgm:presLayoutVars>
      </dgm:prSet>
      <dgm:spPr/>
      <dgm:t>
        <a:bodyPr/>
        <a:lstStyle/>
        <a:p>
          <a:endParaRPr lang="en-US"/>
        </a:p>
      </dgm:t>
    </dgm:pt>
    <dgm:pt modelId="{77B22D38-8901-4BFA-B5FC-A4DDA7CE1073}" type="pres">
      <dgm:prSet presAssocID="{93CA059E-B59D-4D1C-AED4-CA732E40D80C}" presName="matrix" presStyleCnt="0"/>
      <dgm:spPr/>
    </dgm:pt>
    <dgm:pt modelId="{55BE975A-2021-4A5A-A437-1264680FFF6F}" type="pres">
      <dgm:prSet presAssocID="{93CA059E-B59D-4D1C-AED4-CA732E40D80C}" presName="tile1" presStyleLbl="node1" presStyleIdx="0" presStyleCnt="4"/>
      <dgm:spPr/>
      <dgm:t>
        <a:bodyPr/>
        <a:lstStyle/>
        <a:p>
          <a:endParaRPr lang="en-US"/>
        </a:p>
      </dgm:t>
    </dgm:pt>
    <dgm:pt modelId="{D26429AF-D992-47FE-9EFE-ACA219A94C82}" type="pres">
      <dgm:prSet presAssocID="{93CA059E-B59D-4D1C-AED4-CA732E40D80C}" presName="tile1text" presStyleLbl="node1" presStyleIdx="0" presStyleCnt="4">
        <dgm:presLayoutVars>
          <dgm:chMax val="0"/>
          <dgm:chPref val="0"/>
          <dgm:bulletEnabled val="1"/>
        </dgm:presLayoutVars>
      </dgm:prSet>
      <dgm:spPr/>
      <dgm:t>
        <a:bodyPr/>
        <a:lstStyle/>
        <a:p>
          <a:endParaRPr lang="en-US"/>
        </a:p>
      </dgm:t>
    </dgm:pt>
    <dgm:pt modelId="{80B14FFC-8C91-4671-B25C-E2603D9DDA18}" type="pres">
      <dgm:prSet presAssocID="{93CA059E-B59D-4D1C-AED4-CA732E40D80C}" presName="tile2" presStyleLbl="node1" presStyleIdx="1" presStyleCnt="4"/>
      <dgm:spPr/>
      <dgm:t>
        <a:bodyPr/>
        <a:lstStyle/>
        <a:p>
          <a:endParaRPr lang="en-US"/>
        </a:p>
      </dgm:t>
    </dgm:pt>
    <dgm:pt modelId="{95917465-EE85-4A76-9285-F80B14578441}" type="pres">
      <dgm:prSet presAssocID="{93CA059E-B59D-4D1C-AED4-CA732E40D80C}" presName="tile2text" presStyleLbl="node1" presStyleIdx="1" presStyleCnt="4">
        <dgm:presLayoutVars>
          <dgm:chMax val="0"/>
          <dgm:chPref val="0"/>
          <dgm:bulletEnabled val="1"/>
        </dgm:presLayoutVars>
      </dgm:prSet>
      <dgm:spPr/>
      <dgm:t>
        <a:bodyPr/>
        <a:lstStyle/>
        <a:p>
          <a:endParaRPr lang="en-US"/>
        </a:p>
      </dgm:t>
    </dgm:pt>
    <dgm:pt modelId="{3A4C10CF-4687-4874-84A1-0C1A3727BBDD}" type="pres">
      <dgm:prSet presAssocID="{93CA059E-B59D-4D1C-AED4-CA732E40D80C}" presName="tile3" presStyleLbl="node1" presStyleIdx="2" presStyleCnt="4"/>
      <dgm:spPr/>
      <dgm:t>
        <a:bodyPr/>
        <a:lstStyle/>
        <a:p>
          <a:endParaRPr lang="en-US"/>
        </a:p>
      </dgm:t>
    </dgm:pt>
    <dgm:pt modelId="{BB3F2359-5C45-4653-A054-EBC72AE14A5B}" type="pres">
      <dgm:prSet presAssocID="{93CA059E-B59D-4D1C-AED4-CA732E40D80C}" presName="tile3text" presStyleLbl="node1" presStyleIdx="2" presStyleCnt="4">
        <dgm:presLayoutVars>
          <dgm:chMax val="0"/>
          <dgm:chPref val="0"/>
          <dgm:bulletEnabled val="1"/>
        </dgm:presLayoutVars>
      </dgm:prSet>
      <dgm:spPr/>
      <dgm:t>
        <a:bodyPr/>
        <a:lstStyle/>
        <a:p>
          <a:endParaRPr lang="en-US"/>
        </a:p>
      </dgm:t>
    </dgm:pt>
    <dgm:pt modelId="{655484E7-916D-4FB8-A806-639C0295955F}" type="pres">
      <dgm:prSet presAssocID="{93CA059E-B59D-4D1C-AED4-CA732E40D80C}" presName="tile4" presStyleLbl="node1" presStyleIdx="3" presStyleCnt="4"/>
      <dgm:spPr/>
      <dgm:t>
        <a:bodyPr/>
        <a:lstStyle/>
        <a:p>
          <a:endParaRPr lang="en-US"/>
        </a:p>
      </dgm:t>
    </dgm:pt>
    <dgm:pt modelId="{70D59B0A-CAFE-4BA6-9B2B-28CC02643596}" type="pres">
      <dgm:prSet presAssocID="{93CA059E-B59D-4D1C-AED4-CA732E40D80C}" presName="tile4text" presStyleLbl="node1" presStyleIdx="3" presStyleCnt="4">
        <dgm:presLayoutVars>
          <dgm:chMax val="0"/>
          <dgm:chPref val="0"/>
          <dgm:bulletEnabled val="1"/>
        </dgm:presLayoutVars>
      </dgm:prSet>
      <dgm:spPr/>
      <dgm:t>
        <a:bodyPr/>
        <a:lstStyle/>
        <a:p>
          <a:endParaRPr lang="en-US"/>
        </a:p>
      </dgm:t>
    </dgm:pt>
    <dgm:pt modelId="{7F41A947-C12B-4FEB-9A3D-3260E1180B5F}" type="pres">
      <dgm:prSet presAssocID="{93CA059E-B59D-4D1C-AED4-CA732E40D80C}" presName="centerTile" presStyleLbl="fgShp" presStyleIdx="0" presStyleCnt="1" custScaleX="159816" custScaleY="114289">
        <dgm:presLayoutVars>
          <dgm:chMax val="0"/>
          <dgm:chPref val="0"/>
        </dgm:presLayoutVars>
      </dgm:prSet>
      <dgm:spPr/>
      <dgm:t>
        <a:bodyPr/>
        <a:lstStyle/>
        <a:p>
          <a:endParaRPr lang="en-US"/>
        </a:p>
      </dgm:t>
    </dgm:pt>
  </dgm:ptLst>
  <dgm:cxnLst>
    <dgm:cxn modelId="{1B1C3DEA-1201-46DC-A8D5-633934748762}" srcId="{E67F1424-047D-4C64-B8C7-264AAA24D94F}" destId="{766752A0-7BC7-4471-BE3E-C95268BCBF52}" srcOrd="0" destOrd="0" parTransId="{6226B600-052F-4A88-9EEA-5A235DCDC5A5}" sibTransId="{D779A8C8-DEE4-4B38-A259-527FF46609C9}"/>
    <dgm:cxn modelId="{1FA412C5-697C-49EF-984C-DF2B64435D3C}" type="presOf" srcId="{CA5A3017-4745-404F-9B4C-3530AF8758DD}" destId="{655484E7-916D-4FB8-A806-639C0295955F}" srcOrd="0" destOrd="0" presId="urn:microsoft.com/office/officeart/2005/8/layout/matrix1"/>
    <dgm:cxn modelId="{88589996-50F2-4E56-B7DE-D5FAB8423734}" type="presOf" srcId="{6E99F0B4-2ED4-404A-A498-20C1D81D5174}" destId="{BB3F2359-5C45-4653-A054-EBC72AE14A5B}" srcOrd="1" destOrd="0" presId="urn:microsoft.com/office/officeart/2005/8/layout/matrix1"/>
    <dgm:cxn modelId="{B72AAEF0-3F9B-4284-840B-3E9270245499}" type="presOf" srcId="{6E99F0B4-2ED4-404A-A498-20C1D81D5174}" destId="{3A4C10CF-4687-4874-84A1-0C1A3727BBDD}" srcOrd="0" destOrd="0" presId="urn:microsoft.com/office/officeart/2005/8/layout/matrix1"/>
    <dgm:cxn modelId="{C1FA3DFC-CC28-4E68-8F8D-646977974CD1}" srcId="{E67F1424-047D-4C64-B8C7-264AAA24D94F}" destId="{CA5A3017-4745-404F-9B4C-3530AF8758DD}" srcOrd="3" destOrd="0" parTransId="{2F83A94D-FD0C-427B-9E4D-7499B7C19760}" sibTransId="{942A4C3D-A455-4057-AFF7-BFA350A8FF98}"/>
    <dgm:cxn modelId="{EC535E2D-3FE0-4300-8A20-AAF75C12BE75}" type="presOf" srcId="{CA5A3017-4745-404F-9B4C-3530AF8758DD}" destId="{70D59B0A-CAFE-4BA6-9B2B-28CC02643596}" srcOrd="1" destOrd="0" presId="urn:microsoft.com/office/officeart/2005/8/layout/matrix1"/>
    <dgm:cxn modelId="{D032B2D1-146C-4D2D-8AC3-9A9A540FA47E}" type="presOf" srcId="{766752A0-7BC7-4471-BE3E-C95268BCBF52}" destId="{55BE975A-2021-4A5A-A437-1264680FFF6F}" srcOrd="0" destOrd="0" presId="urn:microsoft.com/office/officeart/2005/8/layout/matrix1"/>
    <dgm:cxn modelId="{563B3C7C-5264-43BF-8BE4-B9788D8BDCC2}" type="presOf" srcId="{F4ED17ED-913D-46B8-97FE-09587029D8A6}" destId="{80B14FFC-8C91-4671-B25C-E2603D9DDA18}" srcOrd="0" destOrd="0" presId="urn:microsoft.com/office/officeart/2005/8/layout/matrix1"/>
    <dgm:cxn modelId="{2609249A-04FD-4F7D-8D27-6A055F04EFDC}" type="presOf" srcId="{E67F1424-047D-4C64-B8C7-264AAA24D94F}" destId="{7F41A947-C12B-4FEB-9A3D-3260E1180B5F}" srcOrd="0" destOrd="0" presId="urn:microsoft.com/office/officeart/2005/8/layout/matrix1"/>
    <dgm:cxn modelId="{C19BB46F-CA7A-41CC-BA9D-03D9B829CC50}" type="presOf" srcId="{93CA059E-B59D-4D1C-AED4-CA732E40D80C}" destId="{46EB62E1-CD91-44B8-8845-684F5E3C4A23}" srcOrd="0" destOrd="0" presId="urn:microsoft.com/office/officeart/2005/8/layout/matrix1"/>
    <dgm:cxn modelId="{9630C795-C765-4BD6-BD48-36B401535251}" srcId="{E67F1424-047D-4C64-B8C7-264AAA24D94F}" destId="{F4ED17ED-913D-46B8-97FE-09587029D8A6}" srcOrd="1" destOrd="0" parTransId="{BDBCFED6-8741-4ABB-85CF-D3A3596110B7}" sibTransId="{A4A2613C-0ED9-40D3-B9B7-FD0EA457ACCA}"/>
    <dgm:cxn modelId="{D2904AFE-658B-4761-8A62-C02A36DD97A2}" srcId="{93CA059E-B59D-4D1C-AED4-CA732E40D80C}" destId="{E67F1424-047D-4C64-B8C7-264AAA24D94F}" srcOrd="0" destOrd="0" parTransId="{7D68ADCE-BB7D-4103-A5BA-7337C08860C8}" sibTransId="{14745F5C-7420-4EF1-A49A-401EBA0B4E58}"/>
    <dgm:cxn modelId="{072CDEBE-2487-4DD4-8731-CA87198D19DD}" srcId="{E67F1424-047D-4C64-B8C7-264AAA24D94F}" destId="{6E99F0B4-2ED4-404A-A498-20C1D81D5174}" srcOrd="2" destOrd="0" parTransId="{ABC0ADF2-E728-49B2-8063-B525053BE55A}" sibTransId="{A4D02454-2E46-4F84-B989-E41E82E8B779}"/>
    <dgm:cxn modelId="{B1CD0A8A-1315-4C99-8C1A-A40BEAF48073}" type="presOf" srcId="{766752A0-7BC7-4471-BE3E-C95268BCBF52}" destId="{D26429AF-D992-47FE-9EFE-ACA219A94C82}" srcOrd="1" destOrd="0" presId="urn:microsoft.com/office/officeart/2005/8/layout/matrix1"/>
    <dgm:cxn modelId="{00877071-AB8B-4A6B-BE5B-9D85384021DE}" type="presOf" srcId="{F4ED17ED-913D-46B8-97FE-09587029D8A6}" destId="{95917465-EE85-4A76-9285-F80B14578441}" srcOrd="1" destOrd="0" presId="urn:microsoft.com/office/officeart/2005/8/layout/matrix1"/>
    <dgm:cxn modelId="{80B0CA34-9C39-4E2E-B199-0404652DCFC3}" type="presParOf" srcId="{46EB62E1-CD91-44B8-8845-684F5E3C4A23}" destId="{77B22D38-8901-4BFA-B5FC-A4DDA7CE1073}" srcOrd="0" destOrd="0" presId="urn:microsoft.com/office/officeart/2005/8/layout/matrix1"/>
    <dgm:cxn modelId="{FF98D43B-2FE1-4615-A35D-EBCF06A3A61C}" type="presParOf" srcId="{77B22D38-8901-4BFA-B5FC-A4DDA7CE1073}" destId="{55BE975A-2021-4A5A-A437-1264680FFF6F}" srcOrd="0" destOrd="0" presId="urn:microsoft.com/office/officeart/2005/8/layout/matrix1"/>
    <dgm:cxn modelId="{0F9C4474-926E-4FCD-98BA-D0582C6C6255}" type="presParOf" srcId="{77B22D38-8901-4BFA-B5FC-A4DDA7CE1073}" destId="{D26429AF-D992-47FE-9EFE-ACA219A94C82}" srcOrd="1" destOrd="0" presId="urn:microsoft.com/office/officeart/2005/8/layout/matrix1"/>
    <dgm:cxn modelId="{5BA8CB2E-2103-4AB4-BC96-2F5A594C7DF9}" type="presParOf" srcId="{77B22D38-8901-4BFA-B5FC-A4DDA7CE1073}" destId="{80B14FFC-8C91-4671-B25C-E2603D9DDA18}" srcOrd="2" destOrd="0" presId="urn:microsoft.com/office/officeart/2005/8/layout/matrix1"/>
    <dgm:cxn modelId="{D0B73B28-826F-4BDD-BE35-918540EA49FE}" type="presParOf" srcId="{77B22D38-8901-4BFA-B5FC-A4DDA7CE1073}" destId="{95917465-EE85-4A76-9285-F80B14578441}" srcOrd="3" destOrd="0" presId="urn:microsoft.com/office/officeart/2005/8/layout/matrix1"/>
    <dgm:cxn modelId="{A20A7A89-C3A3-4219-B581-CB06D5AA6C1F}" type="presParOf" srcId="{77B22D38-8901-4BFA-B5FC-A4DDA7CE1073}" destId="{3A4C10CF-4687-4874-84A1-0C1A3727BBDD}" srcOrd="4" destOrd="0" presId="urn:microsoft.com/office/officeart/2005/8/layout/matrix1"/>
    <dgm:cxn modelId="{6CDD4AAD-82F5-4B29-AAE5-2A92E1EA27CE}" type="presParOf" srcId="{77B22D38-8901-4BFA-B5FC-A4DDA7CE1073}" destId="{BB3F2359-5C45-4653-A054-EBC72AE14A5B}" srcOrd="5" destOrd="0" presId="urn:microsoft.com/office/officeart/2005/8/layout/matrix1"/>
    <dgm:cxn modelId="{C66EFD7F-E451-4386-B090-C496FDA5600F}" type="presParOf" srcId="{77B22D38-8901-4BFA-B5FC-A4DDA7CE1073}" destId="{655484E7-916D-4FB8-A806-639C0295955F}" srcOrd="6" destOrd="0" presId="urn:microsoft.com/office/officeart/2005/8/layout/matrix1"/>
    <dgm:cxn modelId="{FFEDDC6E-C5FB-421D-A207-2153E7D04A37}" type="presParOf" srcId="{77B22D38-8901-4BFA-B5FC-A4DDA7CE1073}" destId="{70D59B0A-CAFE-4BA6-9B2B-28CC02643596}" srcOrd="7" destOrd="0" presId="urn:microsoft.com/office/officeart/2005/8/layout/matrix1"/>
    <dgm:cxn modelId="{BEEEEB41-B694-42EB-8162-CDC616C894C3}" type="presParOf" srcId="{46EB62E1-CD91-44B8-8845-684F5E3C4A23}" destId="{7F41A947-C12B-4FEB-9A3D-3260E1180B5F}"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3CA059E-B59D-4D1C-AED4-CA732E40D80C}"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E67F1424-047D-4C64-B8C7-264AAA24D94F}">
      <dgm:prSet phldrT="[Text]"/>
      <dgm:spPr>
        <a:solidFill>
          <a:schemeClr val="accent2">
            <a:lumMod val="75000"/>
          </a:schemeClr>
        </a:solidFill>
      </dgm:spPr>
      <dgm:t>
        <a:bodyPr/>
        <a:lstStyle/>
        <a:p>
          <a:r>
            <a:rPr lang="en-GB" b="1" dirty="0" smtClean="0">
              <a:solidFill>
                <a:schemeClr val="tx1">
                  <a:lumMod val="95000"/>
                  <a:lumOff val="5000"/>
                </a:schemeClr>
              </a:solidFill>
            </a:rPr>
            <a:t>Final Plan</a:t>
          </a:r>
          <a:endParaRPr lang="en-GB" b="1" dirty="0">
            <a:solidFill>
              <a:schemeClr val="tx1">
                <a:lumMod val="95000"/>
                <a:lumOff val="5000"/>
              </a:schemeClr>
            </a:solidFill>
          </a:endParaRPr>
        </a:p>
      </dgm:t>
    </dgm:pt>
    <dgm:pt modelId="{7D68ADCE-BB7D-4103-A5BA-7337C08860C8}" type="parTrans" cxnId="{D2904AFE-658B-4761-8A62-C02A36DD97A2}">
      <dgm:prSet/>
      <dgm:spPr/>
      <dgm:t>
        <a:bodyPr/>
        <a:lstStyle/>
        <a:p>
          <a:endParaRPr lang="en-GB" b="1">
            <a:solidFill>
              <a:schemeClr val="tx1">
                <a:lumMod val="95000"/>
                <a:lumOff val="5000"/>
              </a:schemeClr>
            </a:solidFill>
          </a:endParaRPr>
        </a:p>
      </dgm:t>
    </dgm:pt>
    <dgm:pt modelId="{14745F5C-7420-4EF1-A49A-401EBA0B4E58}" type="sibTrans" cxnId="{D2904AFE-658B-4761-8A62-C02A36DD97A2}">
      <dgm:prSet/>
      <dgm:spPr/>
      <dgm:t>
        <a:bodyPr/>
        <a:lstStyle/>
        <a:p>
          <a:endParaRPr lang="en-GB" b="1">
            <a:solidFill>
              <a:schemeClr val="tx1">
                <a:lumMod val="95000"/>
                <a:lumOff val="5000"/>
              </a:schemeClr>
            </a:solidFill>
          </a:endParaRPr>
        </a:p>
      </dgm:t>
    </dgm:pt>
    <dgm:pt modelId="{766752A0-7BC7-4471-BE3E-C95268BCBF52}">
      <dgm:prSet phldrT="[Text]"/>
      <dgm:spPr>
        <a:gradFill rotWithShape="0">
          <a:gsLst>
            <a:gs pos="0">
              <a:srgbClr val="8488C4"/>
            </a:gs>
            <a:gs pos="53000">
              <a:srgbClr val="D4DEFF"/>
            </a:gs>
            <a:gs pos="83000">
              <a:srgbClr val="D4DEFF"/>
            </a:gs>
            <a:gs pos="100000">
              <a:srgbClr val="96AB94"/>
            </a:gs>
          </a:gsLst>
          <a:lin ang="16200000" scaled="0"/>
        </a:gradFill>
      </dgm:spPr>
      <dgm:t>
        <a:bodyPr/>
        <a:lstStyle/>
        <a:p>
          <a:r>
            <a:rPr lang="en-GB" b="1" dirty="0" smtClean="0">
              <a:solidFill>
                <a:schemeClr val="tx1">
                  <a:lumMod val="95000"/>
                  <a:lumOff val="5000"/>
                </a:schemeClr>
              </a:solidFill>
            </a:rPr>
            <a:t>Draft TMC Meeting</a:t>
          </a:r>
          <a:endParaRPr lang="en-GB" b="1" dirty="0">
            <a:solidFill>
              <a:schemeClr val="tx1">
                <a:lumMod val="95000"/>
                <a:lumOff val="5000"/>
              </a:schemeClr>
            </a:solidFill>
          </a:endParaRPr>
        </a:p>
      </dgm:t>
    </dgm:pt>
    <dgm:pt modelId="{6226B600-052F-4A88-9EEA-5A235DCDC5A5}" type="parTrans" cxnId="{1B1C3DEA-1201-46DC-A8D5-633934748762}">
      <dgm:prSet/>
      <dgm:spPr/>
      <dgm:t>
        <a:bodyPr/>
        <a:lstStyle/>
        <a:p>
          <a:endParaRPr lang="en-GB" b="1">
            <a:solidFill>
              <a:schemeClr val="tx1">
                <a:lumMod val="95000"/>
                <a:lumOff val="5000"/>
              </a:schemeClr>
            </a:solidFill>
          </a:endParaRPr>
        </a:p>
      </dgm:t>
    </dgm:pt>
    <dgm:pt modelId="{D779A8C8-DEE4-4B38-A259-527FF46609C9}" type="sibTrans" cxnId="{1B1C3DEA-1201-46DC-A8D5-633934748762}">
      <dgm:prSet/>
      <dgm:spPr/>
      <dgm:t>
        <a:bodyPr/>
        <a:lstStyle/>
        <a:p>
          <a:endParaRPr lang="en-GB" b="1">
            <a:solidFill>
              <a:schemeClr val="tx1">
                <a:lumMod val="95000"/>
                <a:lumOff val="5000"/>
              </a:schemeClr>
            </a:solidFill>
          </a:endParaRPr>
        </a:p>
      </dgm:t>
    </dgm:pt>
    <dgm:pt modelId="{F4ED17ED-913D-46B8-97FE-09587029D8A6}">
      <dgm:prSet phldrT="[Text]"/>
      <dgm:spPr>
        <a:gradFill rotWithShape="0">
          <a:gsLst>
            <a:gs pos="0">
              <a:srgbClr val="8488C4"/>
            </a:gs>
            <a:gs pos="53000">
              <a:srgbClr val="D4DEFF"/>
            </a:gs>
            <a:gs pos="83000">
              <a:srgbClr val="D4DEFF"/>
            </a:gs>
            <a:gs pos="100000">
              <a:srgbClr val="96AB94"/>
            </a:gs>
          </a:gsLst>
          <a:lin ang="16200000" scaled="0"/>
        </a:gradFill>
      </dgm:spPr>
      <dgm:t>
        <a:bodyPr/>
        <a:lstStyle/>
        <a:p>
          <a:r>
            <a:rPr lang="en-GB" b="1" dirty="0" smtClean="0">
              <a:solidFill>
                <a:schemeClr val="tx1">
                  <a:lumMod val="95000"/>
                  <a:lumOff val="5000"/>
                </a:schemeClr>
              </a:solidFill>
            </a:rPr>
            <a:t>Public Hearing</a:t>
          </a:r>
          <a:endParaRPr lang="en-GB" b="1" dirty="0">
            <a:solidFill>
              <a:schemeClr val="tx1">
                <a:lumMod val="95000"/>
                <a:lumOff val="5000"/>
              </a:schemeClr>
            </a:solidFill>
          </a:endParaRPr>
        </a:p>
      </dgm:t>
    </dgm:pt>
    <dgm:pt modelId="{BDBCFED6-8741-4ABB-85CF-D3A3596110B7}" type="parTrans" cxnId="{9630C795-C765-4BD6-BD48-36B401535251}">
      <dgm:prSet/>
      <dgm:spPr/>
      <dgm:t>
        <a:bodyPr/>
        <a:lstStyle/>
        <a:p>
          <a:endParaRPr lang="en-GB" b="1">
            <a:solidFill>
              <a:schemeClr val="tx1">
                <a:lumMod val="95000"/>
                <a:lumOff val="5000"/>
              </a:schemeClr>
            </a:solidFill>
          </a:endParaRPr>
        </a:p>
      </dgm:t>
    </dgm:pt>
    <dgm:pt modelId="{A4A2613C-0ED9-40D3-B9B7-FD0EA457ACCA}" type="sibTrans" cxnId="{9630C795-C765-4BD6-BD48-36B401535251}">
      <dgm:prSet/>
      <dgm:spPr/>
      <dgm:t>
        <a:bodyPr/>
        <a:lstStyle/>
        <a:p>
          <a:endParaRPr lang="en-GB" b="1">
            <a:solidFill>
              <a:schemeClr val="tx1">
                <a:lumMod val="95000"/>
                <a:lumOff val="5000"/>
              </a:schemeClr>
            </a:solidFill>
          </a:endParaRPr>
        </a:p>
      </dgm:t>
    </dgm:pt>
    <dgm:pt modelId="{6E99F0B4-2ED4-404A-A498-20C1D81D5174}">
      <dgm:prSet phldrT="[Text]"/>
      <dgm:spPr>
        <a:gradFill rotWithShape="0">
          <a:gsLst>
            <a:gs pos="0">
              <a:srgbClr val="8488C4"/>
            </a:gs>
            <a:gs pos="53000">
              <a:srgbClr val="D4DEFF"/>
            </a:gs>
            <a:gs pos="83000">
              <a:srgbClr val="D4DEFF"/>
            </a:gs>
            <a:gs pos="100000">
              <a:srgbClr val="96AB94"/>
            </a:gs>
          </a:gsLst>
          <a:lin ang="16200000" scaled="0"/>
        </a:gradFill>
      </dgm:spPr>
      <dgm:t>
        <a:bodyPr/>
        <a:lstStyle/>
        <a:p>
          <a:r>
            <a:rPr lang="en-GB" b="1" dirty="0" smtClean="0">
              <a:solidFill>
                <a:schemeClr val="tx1">
                  <a:lumMod val="95000"/>
                  <a:lumOff val="5000"/>
                </a:schemeClr>
              </a:solidFill>
            </a:rPr>
            <a:t>Consultation</a:t>
          </a:r>
        </a:p>
        <a:p>
          <a:r>
            <a:rPr lang="en-GB" b="1" dirty="0" smtClean="0">
              <a:solidFill>
                <a:schemeClr val="tx1">
                  <a:lumMod val="95000"/>
                  <a:lumOff val="5000"/>
                </a:schemeClr>
              </a:solidFill>
            </a:rPr>
            <a:t>(MP, Local Authority)</a:t>
          </a:r>
          <a:endParaRPr lang="en-GB" b="1" dirty="0">
            <a:solidFill>
              <a:schemeClr val="tx1">
                <a:lumMod val="95000"/>
                <a:lumOff val="5000"/>
              </a:schemeClr>
            </a:solidFill>
          </a:endParaRPr>
        </a:p>
      </dgm:t>
    </dgm:pt>
    <dgm:pt modelId="{ABC0ADF2-E728-49B2-8063-B525053BE55A}" type="parTrans" cxnId="{072CDEBE-2487-4DD4-8731-CA87198D19DD}">
      <dgm:prSet/>
      <dgm:spPr/>
      <dgm:t>
        <a:bodyPr/>
        <a:lstStyle/>
        <a:p>
          <a:endParaRPr lang="en-GB" b="1">
            <a:solidFill>
              <a:schemeClr val="tx1">
                <a:lumMod val="95000"/>
                <a:lumOff val="5000"/>
              </a:schemeClr>
            </a:solidFill>
          </a:endParaRPr>
        </a:p>
      </dgm:t>
    </dgm:pt>
    <dgm:pt modelId="{A4D02454-2E46-4F84-B989-E41E82E8B779}" type="sibTrans" cxnId="{072CDEBE-2487-4DD4-8731-CA87198D19DD}">
      <dgm:prSet/>
      <dgm:spPr/>
      <dgm:t>
        <a:bodyPr/>
        <a:lstStyle/>
        <a:p>
          <a:endParaRPr lang="en-GB" b="1">
            <a:solidFill>
              <a:schemeClr val="tx1">
                <a:lumMod val="95000"/>
                <a:lumOff val="5000"/>
              </a:schemeClr>
            </a:solidFill>
          </a:endParaRPr>
        </a:p>
      </dgm:t>
    </dgm:pt>
    <dgm:pt modelId="{CA5A3017-4745-404F-9B4C-3530AF8758DD}">
      <dgm:prSet phldrT="[Text]"/>
      <dgm:spPr>
        <a:solidFill>
          <a:schemeClr val="accent6">
            <a:lumMod val="60000"/>
            <a:lumOff val="40000"/>
          </a:schemeClr>
        </a:solidFill>
      </dgm:spPr>
      <dgm:t>
        <a:bodyPr/>
        <a:lstStyle/>
        <a:p>
          <a:r>
            <a:rPr lang="en-GB" b="1" dirty="0" smtClean="0">
              <a:solidFill>
                <a:schemeClr val="tx1">
                  <a:lumMod val="95000"/>
                  <a:lumOff val="5000"/>
                </a:schemeClr>
              </a:solidFill>
            </a:rPr>
            <a:t>Workshop at </a:t>
          </a:r>
          <a:r>
            <a:rPr lang="en-GB" b="1" dirty="0" err="1" smtClean="0">
              <a:solidFill>
                <a:schemeClr val="tx1">
                  <a:lumMod val="95000"/>
                  <a:lumOff val="5000"/>
                </a:schemeClr>
              </a:solidFill>
            </a:rPr>
            <a:t>Upazila</a:t>
          </a:r>
          <a:endParaRPr lang="en-GB" b="1" dirty="0">
            <a:solidFill>
              <a:schemeClr val="tx1">
                <a:lumMod val="95000"/>
                <a:lumOff val="5000"/>
              </a:schemeClr>
            </a:solidFill>
          </a:endParaRPr>
        </a:p>
      </dgm:t>
    </dgm:pt>
    <dgm:pt modelId="{2F83A94D-FD0C-427B-9E4D-7499B7C19760}" type="parTrans" cxnId="{C1FA3DFC-CC28-4E68-8F8D-646977974CD1}">
      <dgm:prSet/>
      <dgm:spPr/>
      <dgm:t>
        <a:bodyPr/>
        <a:lstStyle/>
        <a:p>
          <a:endParaRPr lang="en-GB" b="1">
            <a:solidFill>
              <a:schemeClr val="tx1">
                <a:lumMod val="95000"/>
                <a:lumOff val="5000"/>
              </a:schemeClr>
            </a:solidFill>
          </a:endParaRPr>
        </a:p>
      </dgm:t>
    </dgm:pt>
    <dgm:pt modelId="{942A4C3D-A455-4057-AFF7-BFA350A8FF98}" type="sibTrans" cxnId="{C1FA3DFC-CC28-4E68-8F8D-646977974CD1}">
      <dgm:prSet/>
      <dgm:spPr/>
      <dgm:t>
        <a:bodyPr/>
        <a:lstStyle/>
        <a:p>
          <a:endParaRPr lang="en-GB" b="1">
            <a:solidFill>
              <a:schemeClr val="tx1">
                <a:lumMod val="95000"/>
                <a:lumOff val="5000"/>
              </a:schemeClr>
            </a:solidFill>
          </a:endParaRPr>
        </a:p>
      </dgm:t>
    </dgm:pt>
    <dgm:pt modelId="{46EB62E1-CD91-44B8-8845-684F5E3C4A23}" type="pres">
      <dgm:prSet presAssocID="{93CA059E-B59D-4D1C-AED4-CA732E40D80C}" presName="diagram" presStyleCnt="0">
        <dgm:presLayoutVars>
          <dgm:chMax val="1"/>
          <dgm:dir/>
          <dgm:animLvl val="ctr"/>
          <dgm:resizeHandles val="exact"/>
        </dgm:presLayoutVars>
      </dgm:prSet>
      <dgm:spPr/>
      <dgm:t>
        <a:bodyPr/>
        <a:lstStyle/>
        <a:p>
          <a:endParaRPr lang="en-US"/>
        </a:p>
      </dgm:t>
    </dgm:pt>
    <dgm:pt modelId="{77B22D38-8901-4BFA-B5FC-A4DDA7CE1073}" type="pres">
      <dgm:prSet presAssocID="{93CA059E-B59D-4D1C-AED4-CA732E40D80C}" presName="matrix" presStyleCnt="0"/>
      <dgm:spPr/>
    </dgm:pt>
    <dgm:pt modelId="{55BE975A-2021-4A5A-A437-1264680FFF6F}" type="pres">
      <dgm:prSet presAssocID="{93CA059E-B59D-4D1C-AED4-CA732E40D80C}" presName="tile1" presStyleLbl="node1" presStyleIdx="0" presStyleCnt="4"/>
      <dgm:spPr/>
      <dgm:t>
        <a:bodyPr/>
        <a:lstStyle/>
        <a:p>
          <a:endParaRPr lang="en-US"/>
        </a:p>
      </dgm:t>
    </dgm:pt>
    <dgm:pt modelId="{D26429AF-D992-47FE-9EFE-ACA219A94C82}" type="pres">
      <dgm:prSet presAssocID="{93CA059E-B59D-4D1C-AED4-CA732E40D80C}" presName="tile1text" presStyleLbl="node1" presStyleIdx="0" presStyleCnt="4">
        <dgm:presLayoutVars>
          <dgm:chMax val="0"/>
          <dgm:chPref val="0"/>
          <dgm:bulletEnabled val="1"/>
        </dgm:presLayoutVars>
      </dgm:prSet>
      <dgm:spPr/>
      <dgm:t>
        <a:bodyPr/>
        <a:lstStyle/>
        <a:p>
          <a:endParaRPr lang="en-US"/>
        </a:p>
      </dgm:t>
    </dgm:pt>
    <dgm:pt modelId="{80B14FFC-8C91-4671-B25C-E2603D9DDA18}" type="pres">
      <dgm:prSet presAssocID="{93CA059E-B59D-4D1C-AED4-CA732E40D80C}" presName="tile2" presStyleLbl="node1" presStyleIdx="1" presStyleCnt="4"/>
      <dgm:spPr/>
      <dgm:t>
        <a:bodyPr/>
        <a:lstStyle/>
        <a:p>
          <a:endParaRPr lang="en-US"/>
        </a:p>
      </dgm:t>
    </dgm:pt>
    <dgm:pt modelId="{95917465-EE85-4A76-9285-F80B14578441}" type="pres">
      <dgm:prSet presAssocID="{93CA059E-B59D-4D1C-AED4-CA732E40D80C}" presName="tile2text" presStyleLbl="node1" presStyleIdx="1" presStyleCnt="4">
        <dgm:presLayoutVars>
          <dgm:chMax val="0"/>
          <dgm:chPref val="0"/>
          <dgm:bulletEnabled val="1"/>
        </dgm:presLayoutVars>
      </dgm:prSet>
      <dgm:spPr/>
      <dgm:t>
        <a:bodyPr/>
        <a:lstStyle/>
        <a:p>
          <a:endParaRPr lang="en-US"/>
        </a:p>
      </dgm:t>
    </dgm:pt>
    <dgm:pt modelId="{3A4C10CF-4687-4874-84A1-0C1A3727BBDD}" type="pres">
      <dgm:prSet presAssocID="{93CA059E-B59D-4D1C-AED4-CA732E40D80C}" presName="tile3" presStyleLbl="node1" presStyleIdx="2" presStyleCnt="4"/>
      <dgm:spPr/>
      <dgm:t>
        <a:bodyPr/>
        <a:lstStyle/>
        <a:p>
          <a:endParaRPr lang="en-US"/>
        </a:p>
      </dgm:t>
    </dgm:pt>
    <dgm:pt modelId="{BB3F2359-5C45-4653-A054-EBC72AE14A5B}" type="pres">
      <dgm:prSet presAssocID="{93CA059E-B59D-4D1C-AED4-CA732E40D80C}" presName="tile3text" presStyleLbl="node1" presStyleIdx="2" presStyleCnt="4">
        <dgm:presLayoutVars>
          <dgm:chMax val="0"/>
          <dgm:chPref val="0"/>
          <dgm:bulletEnabled val="1"/>
        </dgm:presLayoutVars>
      </dgm:prSet>
      <dgm:spPr/>
      <dgm:t>
        <a:bodyPr/>
        <a:lstStyle/>
        <a:p>
          <a:endParaRPr lang="en-US"/>
        </a:p>
      </dgm:t>
    </dgm:pt>
    <dgm:pt modelId="{655484E7-916D-4FB8-A806-639C0295955F}" type="pres">
      <dgm:prSet presAssocID="{93CA059E-B59D-4D1C-AED4-CA732E40D80C}" presName="tile4" presStyleLbl="node1" presStyleIdx="3" presStyleCnt="4"/>
      <dgm:spPr/>
      <dgm:t>
        <a:bodyPr/>
        <a:lstStyle/>
        <a:p>
          <a:endParaRPr lang="en-US"/>
        </a:p>
      </dgm:t>
    </dgm:pt>
    <dgm:pt modelId="{70D59B0A-CAFE-4BA6-9B2B-28CC02643596}" type="pres">
      <dgm:prSet presAssocID="{93CA059E-B59D-4D1C-AED4-CA732E40D80C}" presName="tile4text" presStyleLbl="node1" presStyleIdx="3" presStyleCnt="4">
        <dgm:presLayoutVars>
          <dgm:chMax val="0"/>
          <dgm:chPref val="0"/>
          <dgm:bulletEnabled val="1"/>
        </dgm:presLayoutVars>
      </dgm:prSet>
      <dgm:spPr/>
      <dgm:t>
        <a:bodyPr/>
        <a:lstStyle/>
        <a:p>
          <a:endParaRPr lang="en-US"/>
        </a:p>
      </dgm:t>
    </dgm:pt>
    <dgm:pt modelId="{7F41A947-C12B-4FEB-9A3D-3260E1180B5F}" type="pres">
      <dgm:prSet presAssocID="{93CA059E-B59D-4D1C-AED4-CA732E40D80C}" presName="centerTile" presStyleLbl="fgShp" presStyleIdx="0" presStyleCnt="1" custScaleX="159816" custScaleY="114289">
        <dgm:presLayoutVars>
          <dgm:chMax val="0"/>
          <dgm:chPref val="0"/>
        </dgm:presLayoutVars>
      </dgm:prSet>
      <dgm:spPr/>
      <dgm:t>
        <a:bodyPr/>
        <a:lstStyle/>
        <a:p>
          <a:endParaRPr lang="en-US"/>
        </a:p>
      </dgm:t>
    </dgm:pt>
  </dgm:ptLst>
  <dgm:cxnLst>
    <dgm:cxn modelId="{FB10E952-BB8E-48C0-B400-0996AB593718}" type="presOf" srcId="{F4ED17ED-913D-46B8-97FE-09587029D8A6}" destId="{95917465-EE85-4A76-9285-F80B14578441}" srcOrd="1" destOrd="0" presId="urn:microsoft.com/office/officeart/2005/8/layout/matrix1"/>
    <dgm:cxn modelId="{6355A91E-EEDC-42AA-B14F-1F55C3B6C608}" type="presOf" srcId="{6E99F0B4-2ED4-404A-A498-20C1D81D5174}" destId="{3A4C10CF-4687-4874-84A1-0C1A3727BBDD}" srcOrd="0" destOrd="0" presId="urn:microsoft.com/office/officeart/2005/8/layout/matrix1"/>
    <dgm:cxn modelId="{9630C795-C765-4BD6-BD48-36B401535251}" srcId="{E67F1424-047D-4C64-B8C7-264AAA24D94F}" destId="{F4ED17ED-913D-46B8-97FE-09587029D8A6}" srcOrd="1" destOrd="0" parTransId="{BDBCFED6-8741-4ABB-85CF-D3A3596110B7}" sibTransId="{A4A2613C-0ED9-40D3-B9B7-FD0EA457ACCA}"/>
    <dgm:cxn modelId="{D19ACC76-ECE1-42CD-9D73-EF0C03CF575C}" type="presOf" srcId="{766752A0-7BC7-4471-BE3E-C95268BCBF52}" destId="{D26429AF-D992-47FE-9EFE-ACA219A94C82}" srcOrd="1" destOrd="0" presId="urn:microsoft.com/office/officeart/2005/8/layout/matrix1"/>
    <dgm:cxn modelId="{87248AF1-AB39-4FB9-8F51-E4812A202FA4}" type="presOf" srcId="{E67F1424-047D-4C64-B8C7-264AAA24D94F}" destId="{7F41A947-C12B-4FEB-9A3D-3260E1180B5F}" srcOrd="0" destOrd="0" presId="urn:microsoft.com/office/officeart/2005/8/layout/matrix1"/>
    <dgm:cxn modelId="{7A18A1D7-7DAE-4359-AF52-9AF67FDCEEC0}" type="presOf" srcId="{CA5A3017-4745-404F-9B4C-3530AF8758DD}" destId="{655484E7-916D-4FB8-A806-639C0295955F}" srcOrd="0" destOrd="0" presId="urn:microsoft.com/office/officeart/2005/8/layout/matrix1"/>
    <dgm:cxn modelId="{1B1C3DEA-1201-46DC-A8D5-633934748762}" srcId="{E67F1424-047D-4C64-B8C7-264AAA24D94F}" destId="{766752A0-7BC7-4471-BE3E-C95268BCBF52}" srcOrd="0" destOrd="0" parTransId="{6226B600-052F-4A88-9EEA-5A235DCDC5A5}" sibTransId="{D779A8C8-DEE4-4B38-A259-527FF46609C9}"/>
    <dgm:cxn modelId="{0BEAC702-0831-494B-92B5-592BCB5EBB7D}" type="presOf" srcId="{F4ED17ED-913D-46B8-97FE-09587029D8A6}" destId="{80B14FFC-8C91-4671-B25C-E2603D9DDA18}" srcOrd="0" destOrd="0" presId="urn:microsoft.com/office/officeart/2005/8/layout/matrix1"/>
    <dgm:cxn modelId="{438D5E8A-148D-4ABE-95E2-463018821711}" type="presOf" srcId="{CA5A3017-4745-404F-9B4C-3530AF8758DD}" destId="{70D59B0A-CAFE-4BA6-9B2B-28CC02643596}" srcOrd="1" destOrd="0" presId="urn:microsoft.com/office/officeart/2005/8/layout/matrix1"/>
    <dgm:cxn modelId="{D2904AFE-658B-4761-8A62-C02A36DD97A2}" srcId="{93CA059E-B59D-4D1C-AED4-CA732E40D80C}" destId="{E67F1424-047D-4C64-B8C7-264AAA24D94F}" srcOrd="0" destOrd="0" parTransId="{7D68ADCE-BB7D-4103-A5BA-7337C08860C8}" sibTransId="{14745F5C-7420-4EF1-A49A-401EBA0B4E58}"/>
    <dgm:cxn modelId="{C1FA3DFC-CC28-4E68-8F8D-646977974CD1}" srcId="{E67F1424-047D-4C64-B8C7-264AAA24D94F}" destId="{CA5A3017-4745-404F-9B4C-3530AF8758DD}" srcOrd="3" destOrd="0" parTransId="{2F83A94D-FD0C-427B-9E4D-7499B7C19760}" sibTransId="{942A4C3D-A455-4057-AFF7-BFA350A8FF98}"/>
    <dgm:cxn modelId="{072CDEBE-2487-4DD4-8731-CA87198D19DD}" srcId="{E67F1424-047D-4C64-B8C7-264AAA24D94F}" destId="{6E99F0B4-2ED4-404A-A498-20C1D81D5174}" srcOrd="2" destOrd="0" parTransId="{ABC0ADF2-E728-49B2-8063-B525053BE55A}" sibTransId="{A4D02454-2E46-4F84-B989-E41E82E8B779}"/>
    <dgm:cxn modelId="{7971B4A2-E785-40A4-B1C4-F3C02C831B63}" type="presOf" srcId="{6E99F0B4-2ED4-404A-A498-20C1D81D5174}" destId="{BB3F2359-5C45-4653-A054-EBC72AE14A5B}" srcOrd="1" destOrd="0" presId="urn:microsoft.com/office/officeart/2005/8/layout/matrix1"/>
    <dgm:cxn modelId="{5A805450-3559-495B-B524-02717AD6627C}" type="presOf" srcId="{766752A0-7BC7-4471-BE3E-C95268BCBF52}" destId="{55BE975A-2021-4A5A-A437-1264680FFF6F}" srcOrd="0" destOrd="0" presId="urn:microsoft.com/office/officeart/2005/8/layout/matrix1"/>
    <dgm:cxn modelId="{83242DB8-29C8-4244-B733-443864301172}" type="presOf" srcId="{93CA059E-B59D-4D1C-AED4-CA732E40D80C}" destId="{46EB62E1-CD91-44B8-8845-684F5E3C4A23}" srcOrd="0" destOrd="0" presId="urn:microsoft.com/office/officeart/2005/8/layout/matrix1"/>
    <dgm:cxn modelId="{C4EDF719-63F1-421A-B2F8-EBBC4B804D79}" type="presParOf" srcId="{46EB62E1-CD91-44B8-8845-684F5E3C4A23}" destId="{77B22D38-8901-4BFA-B5FC-A4DDA7CE1073}" srcOrd="0" destOrd="0" presId="urn:microsoft.com/office/officeart/2005/8/layout/matrix1"/>
    <dgm:cxn modelId="{73BDAEE4-D0C6-4495-967E-5E6A6C02567C}" type="presParOf" srcId="{77B22D38-8901-4BFA-B5FC-A4DDA7CE1073}" destId="{55BE975A-2021-4A5A-A437-1264680FFF6F}" srcOrd="0" destOrd="0" presId="urn:microsoft.com/office/officeart/2005/8/layout/matrix1"/>
    <dgm:cxn modelId="{3F5CAAB7-D1E8-4AE7-8290-16D3D78227BC}" type="presParOf" srcId="{77B22D38-8901-4BFA-B5FC-A4DDA7CE1073}" destId="{D26429AF-D992-47FE-9EFE-ACA219A94C82}" srcOrd="1" destOrd="0" presId="urn:microsoft.com/office/officeart/2005/8/layout/matrix1"/>
    <dgm:cxn modelId="{A87F2CBC-E58B-460C-A7E3-FC2B9C46953C}" type="presParOf" srcId="{77B22D38-8901-4BFA-B5FC-A4DDA7CE1073}" destId="{80B14FFC-8C91-4671-B25C-E2603D9DDA18}" srcOrd="2" destOrd="0" presId="urn:microsoft.com/office/officeart/2005/8/layout/matrix1"/>
    <dgm:cxn modelId="{9E7C2B40-2D9A-4B44-943F-5A39EDDA0293}" type="presParOf" srcId="{77B22D38-8901-4BFA-B5FC-A4DDA7CE1073}" destId="{95917465-EE85-4A76-9285-F80B14578441}" srcOrd="3" destOrd="0" presId="urn:microsoft.com/office/officeart/2005/8/layout/matrix1"/>
    <dgm:cxn modelId="{BAF40AA6-913B-4882-84DE-5EE2E9CF04B7}" type="presParOf" srcId="{77B22D38-8901-4BFA-B5FC-A4DDA7CE1073}" destId="{3A4C10CF-4687-4874-84A1-0C1A3727BBDD}" srcOrd="4" destOrd="0" presId="urn:microsoft.com/office/officeart/2005/8/layout/matrix1"/>
    <dgm:cxn modelId="{73D70D98-394C-4A96-BA95-EBBD8FCFA9AF}" type="presParOf" srcId="{77B22D38-8901-4BFA-B5FC-A4DDA7CE1073}" destId="{BB3F2359-5C45-4653-A054-EBC72AE14A5B}" srcOrd="5" destOrd="0" presId="urn:microsoft.com/office/officeart/2005/8/layout/matrix1"/>
    <dgm:cxn modelId="{76806FEC-4CFC-475A-9658-31666D922461}" type="presParOf" srcId="{77B22D38-8901-4BFA-B5FC-A4DDA7CE1073}" destId="{655484E7-916D-4FB8-A806-639C0295955F}" srcOrd="6" destOrd="0" presId="urn:microsoft.com/office/officeart/2005/8/layout/matrix1"/>
    <dgm:cxn modelId="{5168BBF1-D2F6-4344-A308-6E4F4949D9FF}" type="presParOf" srcId="{77B22D38-8901-4BFA-B5FC-A4DDA7CE1073}" destId="{70D59B0A-CAFE-4BA6-9B2B-28CC02643596}" srcOrd="7" destOrd="0" presId="urn:microsoft.com/office/officeart/2005/8/layout/matrix1"/>
    <dgm:cxn modelId="{62A48B7D-B41F-4E8E-B6A3-3F0883BC096A}" type="presParOf" srcId="{46EB62E1-CD91-44B8-8845-684F5E3C4A23}" destId="{7F41A947-C12B-4FEB-9A3D-3260E1180B5F}"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15466-04F4-4D68-A95D-2B79CED91522}" type="doc">
      <dgm:prSet loTypeId="urn:microsoft.com/office/officeart/2005/8/layout/radial5" loCatId="relationship" qsTypeId="urn:microsoft.com/office/officeart/2005/8/quickstyle/3d1" qsCatId="3D" csTypeId="urn:microsoft.com/office/officeart/2005/8/colors/accent2_2" csCatId="accent2" phldr="1"/>
      <dgm:spPr/>
      <dgm:t>
        <a:bodyPr/>
        <a:lstStyle/>
        <a:p>
          <a:endParaRPr lang="en-US"/>
        </a:p>
      </dgm:t>
    </dgm:pt>
    <dgm:pt modelId="{773F18E0-2B95-4706-AE9C-4448E6510927}">
      <dgm:prSet phldrT="[Text]" custT="1"/>
      <dgm:spPr/>
      <dgm:t>
        <a:bodyPr/>
        <a:lstStyle/>
        <a:p>
          <a:r>
            <a:rPr lang="en-US" sz="1800" b="1" smtClean="0">
              <a:latin typeface="Book Antiqua" pitchFamily="18" charset="0"/>
              <a:cs typeface="Times New Roman" panose="02020603050405020304" pitchFamily="18" charset="0"/>
            </a:rPr>
            <a:t>Surveying</a:t>
          </a:r>
          <a:endParaRPr lang="en-US" sz="1800" b="1" dirty="0">
            <a:latin typeface="Book Antiqua" pitchFamily="18" charset="0"/>
            <a:cs typeface="Times New Roman" panose="02020603050405020304" pitchFamily="18" charset="0"/>
          </a:endParaRPr>
        </a:p>
      </dgm:t>
    </dgm:pt>
    <dgm:pt modelId="{E4CCA839-3EC2-4550-A3F5-249631E398D2}" type="parTrans" cxnId="{2FE7F562-1244-46A6-9F22-D993828C72CA}">
      <dgm:prSet/>
      <dgm:spPr/>
      <dgm:t>
        <a:bodyPr/>
        <a:lstStyle/>
        <a:p>
          <a:endParaRPr lang="en-US" sz="1800">
            <a:latin typeface="Book Antiqua" pitchFamily="18" charset="0"/>
          </a:endParaRPr>
        </a:p>
      </dgm:t>
    </dgm:pt>
    <dgm:pt modelId="{86AD2E27-974F-4158-9200-57C179D338D4}" type="sibTrans" cxnId="{2FE7F562-1244-46A6-9F22-D993828C72CA}">
      <dgm:prSet/>
      <dgm:spPr/>
      <dgm:t>
        <a:bodyPr/>
        <a:lstStyle/>
        <a:p>
          <a:endParaRPr lang="en-US" sz="1800">
            <a:latin typeface="Book Antiqua" pitchFamily="18" charset="0"/>
          </a:endParaRPr>
        </a:p>
      </dgm:t>
    </dgm:pt>
    <dgm:pt modelId="{903C52A0-C7C7-4825-A754-F51D3371B27A}">
      <dgm:prSet phldrT="[Text]" custT="1"/>
      <dgm:spPr/>
      <dgm:t>
        <a:bodyPr/>
        <a:lstStyle/>
        <a:p>
          <a:r>
            <a:rPr lang="en-US" sz="1800" dirty="0" smtClean="0">
              <a:latin typeface="Book Antiqua" pitchFamily="18" charset="0"/>
              <a:cs typeface="Times New Roman" panose="02020603050405020304" pitchFamily="18" charset="0"/>
            </a:rPr>
            <a:t>Agriculture Survey</a:t>
          </a:r>
          <a:endParaRPr lang="en-US" sz="1800" dirty="0">
            <a:latin typeface="Book Antiqua" pitchFamily="18" charset="0"/>
          </a:endParaRPr>
        </a:p>
      </dgm:t>
    </dgm:pt>
    <dgm:pt modelId="{8DF15A47-B8A9-42C9-9F36-4033C5F08BD6}" type="parTrans" cxnId="{E5DDEEF4-0B56-4878-88B6-29A04CB15941}">
      <dgm:prSet custT="1"/>
      <dgm:spPr>
        <a:solidFill>
          <a:schemeClr val="accent2">
            <a:lumMod val="75000"/>
          </a:schemeClr>
        </a:solidFill>
      </dgm:spPr>
      <dgm:t>
        <a:bodyPr/>
        <a:lstStyle/>
        <a:p>
          <a:endParaRPr lang="en-US" sz="1800">
            <a:latin typeface="Book Antiqua" pitchFamily="18" charset="0"/>
          </a:endParaRPr>
        </a:p>
      </dgm:t>
    </dgm:pt>
    <dgm:pt modelId="{C576E562-A1B7-4F37-9F7B-105E0D0AA6BE}" type="sibTrans" cxnId="{E5DDEEF4-0B56-4878-88B6-29A04CB15941}">
      <dgm:prSet/>
      <dgm:spPr/>
      <dgm:t>
        <a:bodyPr/>
        <a:lstStyle/>
        <a:p>
          <a:endParaRPr lang="en-US" sz="1800">
            <a:latin typeface="Book Antiqua" pitchFamily="18" charset="0"/>
          </a:endParaRPr>
        </a:p>
      </dgm:t>
    </dgm:pt>
    <dgm:pt modelId="{83555C13-CBA4-415D-8C1F-AB021E616E2D}">
      <dgm:prSet phldrT="[Text]" custT="1"/>
      <dgm:spPr/>
      <dgm:t>
        <a:bodyPr/>
        <a:lstStyle/>
        <a:p>
          <a:r>
            <a:rPr lang="en-US" sz="1800" dirty="0" smtClean="0">
              <a:latin typeface="Book Antiqua" pitchFamily="18" charset="0"/>
              <a:cs typeface="Times New Roman" panose="02020603050405020304" pitchFamily="18" charset="0"/>
            </a:rPr>
            <a:t>PRA (Participatory Rapid Appraisal)</a:t>
          </a:r>
          <a:endParaRPr lang="en-US" sz="1800" dirty="0">
            <a:latin typeface="Book Antiqua" pitchFamily="18" charset="0"/>
          </a:endParaRPr>
        </a:p>
      </dgm:t>
    </dgm:pt>
    <dgm:pt modelId="{18F50252-5D23-49D4-BA32-4ADA7274D3FD}" type="parTrans" cxnId="{0CDD4709-0BE9-40B1-B2DD-91BF28AFD593}">
      <dgm:prSet custT="1"/>
      <dgm:spPr>
        <a:solidFill>
          <a:schemeClr val="accent2">
            <a:lumMod val="75000"/>
          </a:schemeClr>
        </a:solidFill>
      </dgm:spPr>
      <dgm:t>
        <a:bodyPr/>
        <a:lstStyle/>
        <a:p>
          <a:endParaRPr lang="en-US" sz="1800">
            <a:latin typeface="Book Antiqua" pitchFamily="18" charset="0"/>
          </a:endParaRPr>
        </a:p>
      </dgm:t>
    </dgm:pt>
    <dgm:pt modelId="{F2A3FF2E-7C1E-43D4-B2B8-F0E6881E6843}" type="sibTrans" cxnId="{0CDD4709-0BE9-40B1-B2DD-91BF28AFD593}">
      <dgm:prSet/>
      <dgm:spPr/>
      <dgm:t>
        <a:bodyPr/>
        <a:lstStyle/>
        <a:p>
          <a:endParaRPr lang="en-US" sz="1800">
            <a:latin typeface="Book Antiqua" pitchFamily="18" charset="0"/>
          </a:endParaRPr>
        </a:p>
      </dgm:t>
    </dgm:pt>
    <dgm:pt modelId="{956DBD18-E769-48E6-AADA-A688F3E87B5B}">
      <dgm:prSet phldrT="[Text]" custT="1"/>
      <dgm:spPr/>
      <dgm:t>
        <a:bodyPr/>
        <a:lstStyle/>
        <a:p>
          <a:r>
            <a:rPr lang="en-US" sz="1800" smtClean="0">
              <a:latin typeface="Book Antiqua" pitchFamily="18" charset="0"/>
              <a:cs typeface="Times New Roman" panose="02020603050405020304" pitchFamily="18" charset="0"/>
            </a:rPr>
            <a:t>Geological Survey</a:t>
          </a:r>
          <a:endParaRPr lang="en-US" sz="1800" dirty="0">
            <a:latin typeface="Book Antiqua" pitchFamily="18" charset="0"/>
          </a:endParaRPr>
        </a:p>
      </dgm:t>
    </dgm:pt>
    <dgm:pt modelId="{32A5060D-4F4B-4847-9137-2AF0F87E1954}" type="parTrans" cxnId="{F4758A47-A34B-4BD5-8A17-D98D15F4FB07}">
      <dgm:prSet custT="1"/>
      <dgm:spPr>
        <a:solidFill>
          <a:schemeClr val="accent2">
            <a:lumMod val="75000"/>
          </a:schemeClr>
        </a:solidFill>
      </dgm:spPr>
      <dgm:t>
        <a:bodyPr/>
        <a:lstStyle/>
        <a:p>
          <a:endParaRPr lang="en-US" sz="1800">
            <a:latin typeface="Book Antiqua" pitchFamily="18" charset="0"/>
          </a:endParaRPr>
        </a:p>
      </dgm:t>
    </dgm:pt>
    <dgm:pt modelId="{3CA112FF-414A-4C84-9149-ACDDFE63F7B7}" type="sibTrans" cxnId="{F4758A47-A34B-4BD5-8A17-D98D15F4FB07}">
      <dgm:prSet/>
      <dgm:spPr/>
      <dgm:t>
        <a:bodyPr/>
        <a:lstStyle/>
        <a:p>
          <a:endParaRPr lang="en-US" sz="1800">
            <a:latin typeface="Book Antiqua" pitchFamily="18" charset="0"/>
          </a:endParaRPr>
        </a:p>
      </dgm:t>
    </dgm:pt>
    <dgm:pt modelId="{30503B78-7937-49DF-BD52-B4F9CC4A1C68}">
      <dgm:prSet phldrT="[Text]" custT="1"/>
      <dgm:spPr/>
      <dgm:t>
        <a:bodyPr/>
        <a:lstStyle/>
        <a:p>
          <a:r>
            <a:rPr lang="en-US" sz="1800" dirty="0" smtClean="0">
              <a:latin typeface="Book Antiqua" pitchFamily="18" charset="0"/>
              <a:cs typeface="Times New Roman" panose="02020603050405020304" pitchFamily="18" charset="0"/>
            </a:rPr>
            <a:t>Hydrological Survey</a:t>
          </a:r>
          <a:endParaRPr lang="en-US" sz="1800" dirty="0">
            <a:latin typeface="Book Antiqua" pitchFamily="18" charset="0"/>
          </a:endParaRPr>
        </a:p>
      </dgm:t>
    </dgm:pt>
    <dgm:pt modelId="{1B3175D6-0BE6-44ED-B452-7636E989892F}" type="parTrans" cxnId="{1DA38D58-05AB-4D02-895E-37C00F39E3E2}">
      <dgm:prSet custT="1"/>
      <dgm:spPr>
        <a:solidFill>
          <a:schemeClr val="accent2">
            <a:lumMod val="75000"/>
          </a:schemeClr>
        </a:solidFill>
      </dgm:spPr>
      <dgm:t>
        <a:bodyPr/>
        <a:lstStyle/>
        <a:p>
          <a:endParaRPr lang="en-US" sz="1800">
            <a:latin typeface="Book Antiqua" pitchFamily="18" charset="0"/>
          </a:endParaRPr>
        </a:p>
      </dgm:t>
    </dgm:pt>
    <dgm:pt modelId="{534AEA94-783C-46B4-99DB-054F68605D7F}" type="sibTrans" cxnId="{1DA38D58-05AB-4D02-895E-37C00F39E3E2}">
      <dgm:prSet/>
      <dgm:spPr/>
      <dgm:t>
        <a:bodyPr/>
        <a:lstStyle/>
        <a:p>
          <a:endParaRPr lang="en-US" sz="1800">
            <a:latin typeface="Book Antiqua" pitchFamily="18" charset="0"/>
          </a:endParaRPr>
        </a:p>
      </dgm:t>
    </dgm:pt>
    <dgm:pt modelId="{18F7C1E1-F514-43E2-BF30-1F0FFB99E40D}">
      <dgm:prSet custT="1"/>
      <dgm:spPr/>
      <dgm:t>
        <a:bodyPr/>
        <a:lstStyle/>
        <a:p>
          <a:r>
            <a:rPr lang="en-US" sz="1800" dirty="0" smtClean="0">
              <a:latin typeface="Book Antiqua" pitchFamily="18" charset="0"/>
              <a:cs typeface="Times New Roman" panose="02020603050405020304" pitchFamily="18" charset="0"/>
            </a:rPr>
            <a:t>Formal Informal Survey</a:t>
          </a:r>
          <a:endParaRPr lang="en-US" sz="1800" dirty="0">
            <a:latin typeface="Book Antiqua" pitchFamily="18" charset="0"/>
            <a:cs typeface="Times New Roman" panose="02020603050405020304" pitchFamily="18" charset="0"/>
          </a:endParaRPr>
        </a:p>
      </dgm:t>
    </dgm:pt>
    <dgm:pt modelId="{F5D40D69-34C3-4AEB-B104-7080F8FAAFAB}" type="parTrans" cxnId="{33309711-65A0-425F-8E17-C7BA365FE1DE}">
      <dgm:prSet custT="1"/>
      <dgm:spPr>
        <a:solidFill>
          <a:schemeClr val="accent2">
            <a:lumMod val="75000"/>
          </a:schemeClr>
        </a:solidFill>
      </dgm:spPr>
      <dgm:t>
        <a:bodyPr/>
        <a:lstStyle/>
        <a:p>
          <a:endParaRPr lang="en-US" sz="1800">
            <a:latin typeface="Book Antiqua" pitchFamily="18" charset="0"/>
          </a:endParaRPr>
        </a:p>
      </dgm:t>
    </dgm:pt>
    <dgm:pt modelId="{D826CB37-427D-4EFE-9601-96FC6AE98F7D}" type="sibTrans" cxnId="{33309711-65A0-425F-8E17-C7BA365FE1DE}">
      <dgm:prSet/>
      <dgm:spPr/>
      <dgm:t>
        <a:bodyPr/>
        <a:lstStyle/>
        <a:p>
          <a:endParaRPr lang="en-US" sz="1800">
            <a:latin typeface="Book Antiqua" pitchFamily="18" charset="0"/>
          </a:endParaRPr>
        </a:p>
      </dgm:t>
    </dgm:pt>
    <dgm:pt modelId="{9A073B37-935D-4F72-9D4F-6792CA70F6B6}">
      <dgm:prSet custT="1"/>
      <dgm:spPr/>
      <dgm:t>
        <a:bodyPr/>
        <a:lstStyle/>
        <a:p>
          <a:r>
            <a:rPr lang="en-US" sz="1800" smtClean="0">
              <a:latin typeface="Book Antiqua" pitchFamily="18" charset="0"/>
              <a:cs typeface="Times New Roman" panose="02020603050405020304" pitchFamily="18" charset="0"/>
            </a:rPr>
            <a:t>Physical Feature Survey</a:t>
          </a:r>
          <a:endParaRPr lang="en-US" sz="1800" dirty="0" smtClean="0">
            <a:latin typeface="Book Antiqua" pitchFamily="18" charset="0"/>
            <a:cs typeface="Times New Roman" panose="02020603050405020304" pitchFamily="18" charset="0"/>
          </a:endParaRPr>
        </a:p>
      </dgm:t>
    </dgm:pt>
    <dgm:pt modelId="{19ACF579-9DE2-443C-94B1-41DA65D6A861}" type="parTrans" cxnId="{568E6179-8977-4E52-8F04-849BC1DB62F1}">
      <dgm:prSet custT="1"/>
      <dgm:spPr>
        <a:solidFill>
          <a:schemeClr val="accent2">
            <a:lumMod val="75000"/>
          </a:schemeClr>
        </a:solidFill>
      </dgm:spPr>
      <dgm:t>
        <a:bodyPr/>
        <a:lstStyle/>
        <a:p>
          <a:endParaRPr lang="en-US" sz="1800">
            <a:latin typeface="Book Antiqua" pitchFamily="18" charset="0"/>
          </a:endParaRPr>
        </a:p>
      </dgm:t>
    </dgm:pt>
    <dgm:pt modelId="{007BB272-81A0-4A8A-B980-E5DA3650822F}" type="sibTrans" cxnId="{568E6179-8977-4E52-8F04-849BC1DB62F1}">
      <dgm:prSet/>
      <dgm:spPr/>
      <dgm:t>
        <a:bodyPr/>
        <a:lstStyle/>
        <a:p>
          <a:endParaRPr lang="en-US" sz="1800">
            <a:latin typeface="Book Antiqua" pitchFamily="18" charset="0"/>
          </a:endParaRPr>
        </a:p>
      </dgm:t>
    </dgm:pt>
    <dgm:pt modelId="{1BA9A545-1B1B-4472-8CAE-FAA8543E34C9}">
      <dgm:prSet custT="1"/>
      <dgm:spPr/>
      <dgm:t>
        <a:bodyPr/>
        <a:lstStyle/>
        <a:p>
          <a:r>
            <a:rPr lang="en-US" sz="1800" smtClean="0">
              <a:latin typeface="Book Antiqua" pitchFamily="18" charset="0"/>
              <a:cs typeface="Times New Roman" panose="02020603050405020304" pitchFamily="18" charset="0"/>
            </a:rPr>
            <a:t>Socio Economic Survey</a:t>
          </a:r>
          <a:endParaRPr lang="en-US" sz="1800" dirty="0" smtClean="0">
            <a:latin typeface="Book Antiqua" pitchFamily="18" charset="0"/>
            <a:cs typeface="Times New Roman" panose="02020603050405020304" pitchFamily="18" charset="0"/>
          </a:endParaRPr>
        </a:p>
      </dgm:t>
    </dgm:pt>
    <dgm:pt modelId="{6EDD06EC-4A9C-41E4-8EB7-41150A2CD6D2}" type="parTrans" cxnId="{776FE386-E755-4BBC-A4C4-9AE35A99BCCF}">
      <dgm:prSet custT="1"/>
      <dgm:spPr>
        <a:solidFill>
          <a:schemeClr val="accent2">
            <a:lumMod val="75000"/>
          </a:schemeClr>
        </a:solidFill>
      </dgm:spPr>
      <dgm:t>
        <a:bodyPr/>
        <a:lstStyle/>
        <a:p>
          <a:endParaRPr lang="en-US" sz="1800">
            <a:latin typeface="Book Antiqua" pitchFamily="18" charset="0"/>
          </a:endParaRPr>
        </a:p>
      </dgm:t>
    </dgm:pt>
    <dgm:pt modelId="{F24F7F24-7CEC-4A79-A899-B1D5663603B8}" type="sibTrans" cxnId="{776FE386-E755-4BBC-A4C4-9AE35A99BCCF}">
      <dgm:prSet/>
      <dgm:spPr/>
      <dgm:t>
        <a:bodyPr/>
        <a:lstStyle/>
        <a:p>
          <a:endParaRPr lang="en-US" sz="1800">
            <a:latin typeface="Book Antiqua" pitchFamily="18" charset="0"/>
          </a:endParaRPr>
        </a:p>
      </dgm:t>
    </dgm:pt>
    <dgm:pt modelId="{BC13D394-5CD6-4A45-A300-F1E30BED23D6}">
      <dgm:prSet/>
      <dgm:spPr/>
      <dgm:t>
        <a:bodyPr/>
        <a:lstStyle/>
        <a:p>
          <a:endParaRPr lang="en-US" sz="1800">
            <a:latin typeface="Book Antiqua" pitchFamily="18" charset="0"/>
          </a:endParaRPr>
        </a:p>
      </dgm:t>
    </dgm:pt>
    <dgm:pt modelId="{17254C48-87DB-4166-981A-FDD87A30A1D1}" type="parTrans" cxnId="{4FA8E032-31F7-499F-B6EA-46CD2B2E4078}">
      <dgm:prSet/>
      <dgm:spPr/>
      <dgm:t>
        <a:bodyPr/>
        <a:lstStyle/>
        <a:p>
          <a:endParaRPr lang="en-US" sz="1800">
            <a:latin typeface="Book Antiqua" pitchFamily="18" charset="0"/>
          </a:endParaRPr>
        </a:p>
      </dgm:t>
    </dgm:pt>
    <dgm:pt modelId="{0EFCB9FE-90EB-420B-906D-E9D7353B4182}" type="sibTrans" cxnId="{4FA8E032-31F7-499F-B6EA-46CD2B2E4078}">
      <dgm:prSet/>
      <dgm:spPr/>
      <dgm:t>
        <a:bodyPr/>
        <a:lstStyle/>
        <a:p>
          <a:endParaRPr lang="en-US" sz="1800">
            <a:latin typeface="Book Antiqua" pitchFamily="18" charset="0"/>
          </a:endParaRPr>
        </a:p>
      </dgm:t>
    </dgm:pt>
    <dgm:pt modelId="{60399DB2-49C1-40EA-A8E3-5860FC918622}">
      <dgm:prSet custT="1"/>
      <dgm:spPr/>
      <dgm:t>
        <a:bodyPr/>
        <a:lstStyle/>
        <a:p>
          <a:r>
            <a:rPr lang="en-US" sz="1800" smtClean="0">
              <a:latin typeface="Book Antiqua" pitchFamily="18" charset="0"/>
              <a:cs typeface="Times New Roman" panose="02020603050405020304" pitchFamily="18" charset="0"/>
            </a:rPr>
            <a:t>Transport  Survey</a:t>
          </a:r>
          <a:endParaRPr lang="en-US" sz="1800" dirty="0" smtClean="0">
            <a:latin typeface="Book Antiqua" pitchFamily="18" charset="0"/>
            <a:cs typeface="Times New Roman" panose="02020603050405020304" pitchFamily="18" charset="0"/>
          </a:endParaRPr>
        </a:p>
      </dgm:t>
    </dgm:pt>
    <dgm:pt modelId="{0E76235C-0E32-4FA7-983A-FA5265E36B6A}" type="parTrans" cxnId="{DFFF638D-3523-4B89-8E5B-902348E476F3}">
      <dgm:prSet custT="1"/>
      <dgm:spPr>
        <a:solidFill>
          <a:schemeClr val="accent2">
            <a:lumMod val="75000"/>
          </a:schemeClr>
        </a:solidFill>
      </dgm:spPr>
      <dgm:t>
        <a:bodyPr/>
        <a:lstStyle/>
        <a:p>
          <a:endParaRPr lang="en-US" sz="1800">
            <a:latin typeface="Book Antiqua" pitchFamily="18" charset="0"/>
          </a:endParaRPr>
        </a:p>
      </dgm:t>
    </dgm:pt>
    <dgm:pt modelId="{082725FD-C6C7-4601-BCB0-920656D2949F}" type="sibTrans" cxnId="{DFFF638D-3523-4B89-8E5B-902348E476F3}">
      <dgm:prSet/>
      <dgm:spPr/>
      <dgm:t>
        <a:bodyPr/>
        <a:lstStyle/>
        <a:p>
          <a:endParaRPr lang="en-US" sz="1800">
            <a:latin typeface="Book Antiqua" pitchFamily="18" charset="0"/>
          </a:endParaRPr>
        </a:p>
      </dgm:t>
    </dgm:pt>
    <dgm:pt modelId="{AEAA1B0B-163B-42F6-8712-8F99980F24D2}" type="pres">
      <dgm:prSet presAssocID="{5D315466-04F4-4D68-A95D-2B79CED91522}" presName="Name0" presStyleCnt="0">
        <dgm:presLayoutVars>
          <dgm:chMax val="1"/>
          <dgm:dir/>
          <dgm:animLvl val="ctr"/>
          <dgm:resizeHandles val="exact"/>
        </dgm:presLayoutVars>
      </dgm:prSet>
      <dgm:spPr/>
      <dgm:t>
        <a:bodyPr/>
        <a:lstStyle/>
        <a:p>
          <a:endParaRPr lang="en-US"/>
        </a:p>
      </dgm:t>
    </dgm:pt>
    <dgm:pt modelId="{10D41F47-70E1-42EE-A87C-C58AA491560B}" type="pres">
      <dgm:prSet presAssocID="{773F18E0-2B95-4706-AE9C-4448E6510927}" presName="centerShape" presStyleLbl="node0" presStyleIdx="0" presStyleCnt="1" custScaleX="133847" custScaleY="128150"/>
      <dgm:spPr/>
      <dgm:t>
        <a:bodyPr/>
        <a:lstStyle/>
        <a:p>
          <a:endParaRPr lang="en-US"/>
        </a:p>
      </dgm:t>
    </dgm:pt>
    <dgm:pt modelId="{2A06F380-CACF-4EEC-B755-2F7ECC2ABB99}" type="pres">
      <dgm:prSet presAssocID="{8DF15A47-B8A9-42C9-9F36-4033C5F08BD6}" presName="parTrans" presStyleLbl="sibTrans2D1" presStyleIdx="0" presStyleCnt="8"/>
      <dgm:spPr/>
      <dgm:t>
        <a:bodyPr/>
        <a:lstStyle/>
        <a:p>
          <a:endParaRPr lang="en-US"/>
        </a:p>
      </dgm:t>
    </dgm:pt>
    <dgm:pt modelId="{3D618417-E7B8-4E15-AD90-62B8D5A1F55E}" type="pres">
      <dgm:prSet presAssocID="{8DF15A47-B8A9-42C9-9F36-4033C5F08BD6}" presName="connectorText" presStyleLbl="sibTrans2D1" presStyleIdx="0" presStyleCnt="8"/>
      <dgm:spPr/>
      <dgm:t>
        <a:bodyPr/>
        <a:lstStyle/>
        <a:p>
          <a:endParaRPr lang="en-US"/>
        </a:p>
      </dgm:t>
    </dgm:pt>
    <dgm:pt modelId="{66FB24F9-A56D-4C84-8BD5-367591CD481A}" type="pres">
      <dgm:prSet presAssocID="{903C52A0-C7C7-4825-A754-F51D3371B27A}" presName="node" presStyleLbl="node1" presStyleIdx="0" presStyleCnt="8" custScaleX="131583" custScaleY="130169" custRadScaleRad="105311" custRadScaleInc="-11366">
        <dgm:presLayoutVars>
          <dgm:bulletEnabled val="1"/>
        </dgm:presLayoutVars>
      </dgm:prSet>
      <dgm:spPr/>
      <dgm:t>
        <a:bodyPr/>
        <a:lstStyle/>
        <a:p>
          <a:endParaRPr lang="en-US"/>
        </a:p>
      </dgm:t>
    </dgm:pt>
    <dgm:pt modelId="{9D94621C-ABF0-4A6C-B42F-0C1D646470D4}" type="pres">
      <dgm:prSet presAssocID="{6EDD06EC-4A9C-41E4-8EB7-41150A2CD6D2}" presName="parTrans" presStyleLbl="sibTrans2D1" presStyleIdx="1" presStyleCnt="8"/>
      <dgm:spPr/>
      <dgm:t>
        <a:bodyPr/>
        <a:lstStyle/>
        <a:p>
          <a:endParaRPr lang="en-US"/>
        </a:p>
      </dgm:t>
    </dgm:pt>
    <dgm:pt modelId="{4FDA20D8-B395-4A74-AD98-E04E10AC5CAA}" type="pres">
      <dgm:prSet presAssocID="{6EDD06EC-4A9C-41E4-8EB7-41150A2CD6D2}" presName="connectorText" presStyleLbl="sibTrans2D1" presStyleIdx="1" presStyleCnt="8"/>
      <dgm:spPr/>
      <dgm:t>
        <a:bodyPr/>
        <a:lstStyle/>
        <a:p>
          <a:endParaRPr lang="en-US"/>
        </a:p>
      </dgm:t>
    </dgm:pt>
    <dgm:pt modelId="{F98E7B9E-0D89-45C1-A11B-8D77F65E443C}" type="pres">
      <dgm:prSet presAssocID="{1BA9A545-1B1B-4472-8CAE-FAA8543E34C9}" presName="node" presStyleLbl="node1" presStyleIdx="1" presStyleCnt="8" custScaleX="122142" custScaleY="120723">
        <dgm:presLayoutVars>
          <dgm:bulletEnabled val="1"/>
        </dgm:presLayoutVars>
      </dgm:prSet>
      <dgm:spPr/>
      <dgm:t>
        <a:bodyPr/>
        <a:lstStyle/>
        <a:p>
          <a:endParaRPr lang="en-US"/>
        </a:p>
      </dgm:t>
    </dgm:pt>
    <dgm:pt modelId="{CCAE4772-234D-459D-BDA1-5A9C8BFA8347}" type="pres">
      <dgm:prSet presAssocID="{19ACF579-9DE2-443C-94B1-41DA65D6A861}" presName="parTrans" presStyleLbl="sibTrans2D1" presStyleIdx="2" presStyleCnt="8"/>
      <dgm:spPr/>
      <dgm:t>
        <a:bodyPr/>
        <a:lstStyle/>
        <a:p>
          <a:endParaRPr lang="en-US"/>
        </a:p>
      </dgm:t>
    </dgm:pt>
    <dgm:pt modelId="{E24DF1E7-E403-41A6-AD01-7FF3043983FD}" type="pres">
      <dgm:prSet presAssocID="{19ACF579-9DE2-443C-94B1-41DA65D6A861}" presName="connectorText" presStyleLbl="sibTrans2D1" presStyleIdx="2" presStyleCnt="8"/>
      <dgm:spPr/>
      <dgm:t>
        <a:bodyPr/>
        <a:lstStyle/>
        <a:p>
          <a:endParaRPr lang="en-US"/>
        </a:p>
      </dgm:t>
    </dgm:pt>
    <dgm:pt modelId="{C5E7F75C-7FD7-4E80-BC90-3CA18925C1AD}" type="pres">
      <dgm:prSet presAssocID="{9A073B37-935D-4F72-9D4F-6792CA70F6B6}" presName="node" presStyleLbl="node1" presStyleIdx="2" presStyleCnt="8">
        <dgm:presLayoutVars>
          <dgm:bulletEnabled val="1"/>
        </dgm:presLayoutVars>
      </dgm:prSet>
      <dgm:spPr/>
      <dgm:t>
        <a:bodyPr/>
        <a:lstStyle/>
        <a:p>
          <a:endParaRPr lang="en-US"/>
        </a:p>
      </dgm:t>
    </dgm:pt>
    <dgm:pt modelId="{41212F05-63C0-4663-ADA0-82DC9D3BF1A9}" type="pres">
      <dgm:prSet presAssocID="{0E76235C-0E32-4FA7-983A-FA5265E36B6A}" presName="parTrans" presStyleLbl="sibTrans2D1" presStyleIdx="3" presStyleCnt="8"/>
      <dgm:spPr/>
      <dgm:t>
        <a:bodyPr/>
        <a:lstStyle/>
        <a:p>
          <a:endParaRPr lang="en-US"/>
        </a:p>
      </dgm:t>
    </dgm:pt>
    <dgm:pt modelId="{F8854D0A-8451-4D39-8E17-4F6664B7907E}" type="pres">
      <dgm:prSet presAssocID="{0E76235C-0E32-4FA7-983A-FA5265E36B6A}" presName="connectorText" presStyleLbl="sibTrans2D1" presStyleIdx="3" presStyleCnt="8"/>
      <dgm:spPr/>
      <dgm:t>
        <a:bodyPr/>
        <a:lstStyle/>
        <a:p>
          <a:endParaRPr lang="en-US"/>
        </a:p>
      </dgm:t>
    </dgm:pt>
    <dgm:pt modelId="{D230C735-8C89-4603-A6C8-70FE7A095268}" type="pres">
      <dgm:prSet presAssocID="{60399DB2-49C1-40EA-A8E3-5860FC918622}" presName="node" presStyleLbl="node1" presStyleIdx="3" presStyleCnt="8" custScaleX="120266" custScaleY="114963" custRadScaleRad="98649" custRadScaleInc="-13208">
        <dgm:presLayoutVars>
          <dgm:bulletEnabled val="1"/>
        </dgm:presLayoutVars>
      </dgm:prSet>
      <dgm:spPr/>
      <dgm:t>
        <a:bodyPr/>
        <a:lstStyle/>
        <a:p>
          <a:endParaRPr lang="en-US"/>
        </a:p>
      </dgm:t>
    </dgm:pt>
    <dgm:pt modelId="{90BF806C-460C-494D-8D20-9016160C758A}" type="pres">
      <dgm:prSet presAssocID="{18F50252-5D23-49D4-BA32-4ADA7274D3FD}" presName="parTrans" presStyleLbl="sibTrans2D1" presStyleIdx="4" presStyleCnt="8"/>
      <dgm:spPr/>
      <dgm:t>
        <a:bodyPr/>
        <a:lstStyle/>
        <a:p>
          <a:endParaRPr lang="en-US"/>
        </a:p>
      </dgm:t>
    </dgm:pt>
    <dgm:pt modelId="{72944062-E550-48E5-90DE-9ABFF70A15B8}" type="pres">
      <dgm:prSet presAssocID="{18F50252-5D23-49D4-BA32-4ADA7274D3FD}" presName="connectorText" presStyleLbl="sibTrans2D1" presStyleIdx="4" presStyleCnt="8"/>
      <dgm:spPr/>
      <dgm:t>
        <a:bodyPr/>
        <a:lstStyle/>
        <a:p>
          <a:endParaRPr lang="en-US"/>
        </a:p>
      </dgm:t>
    </dgm:pt>
    <dgm:pt modelId="{E0122733-5D9E-4458-B172-4EA5CD77C168}" type="pres">
      <dgm:prSet presAssocID="{83555C13-CBA4-415D-8C1F-AB021E616E2D}" presName="node" presStyleLbl="node1" presStyleIdx="4" presStyleCnt="8" custScaleX="143028" custScaleY="130529" custRadScaleRad="101058" custRadScaleInc="3352">
        <dgm:presLayoutVars>
          <dgm:bulletEnabled val="1"/>
        </dgm:presLayoutVars>
      </dgm:prSet>
      <dgm:spPr/>
      <dgm:t>
        <a:bodyPr/>
        <a:lstStyle/>
        <a:p>
          <a:endParaRPr lang="en-US"/>
        </a:p>
      </dgm:t>
    </dgm:pt>
    <dgm:pt modelId="{2194C158-ABDD-4A46-A23F-1C9BD21A86E4}" type="pres">
      <dgm:prSet presAssocID="{32A5060D-4F4B-4847-9137-2AF0F87E1954}" presName="parTrans" presStyleLbl="sibTrans2D1" presStyleIdx="5" presStyleCnt="8"/>
      <dgm:spPr/>
      <dgm:t>
        <a:bodyPr/>
        <a:lstStyle/>
        <a:p>
          <a:endParaRPr lang="en-US"/>
        </a:p>
      </dgm:t>
    </dgm:pt>
    <dgm:pt modelId="{A606CC71-B20B-42F6-9D9B-EA404C9F6B29}" type="pres">
      <dgm:prSet presAssocID="{32A5060D-4F4B-4847-9137-2AF0F87E1954}" presName="connectorText" presStyleLbl="sibTrans2D1" presStyleIdx="5" presStyleCnt="8"/>
      <dgm:spPr/>
      <dgm:t>
        <a:bodyPr/>
        <a:lstStyle/>
        <a:p>
          <a:endParaRPr lang="en-US"/>
        </a:p>
      </dgm:t>
    </dgm:pt>
    <dgm:pt modelId="{218CF9F7-B3A4-4450-B28A-90D0C66FFB14}" type="pres">
      <dgm:prSet presAssocID="{956DBD18-E769-48E6-AADA-A688F3E87B5B}" presName="node" presStyleLbl="node1" presStyleIdx="5" presStyleCnt="8" custScaleX="120337" custScaleY="114963" custRadScaleRad="102113" custRadScaleInc="11492">
        <dgm:presLayoutVars>
          <dgm:bulletEnabled val="1"/>
        </dgm:presLayoutVars>
      </dgm:prSet>
      <dgm:spPr/>
      <dgm:t>
        <a:bodyPr/>
        <a:lstStyle/>
        <a:p>
          <a:endParaRPr lang="en-US"/>
        </a:p>
      </dgm:t>
    </dgm:pt>
    <dgm:pt modelId="{C8596A30-6DE8-40DD-8706-544FEE382D16}" type="pres">
      <dgm:prSet presAssocID="{1B3175D6-0BE6-44ED-B452-7636E989892F}" presName="parTrans" presStyleLbl="sibTrans2D1" presStyleIdx="6" presStyleCnt="8"/>
      <dgm:spPr/>
      <dgm:t>
        <a:bodyPr/>
        <a:lstStyle/>
        <a:p>
          <a:endParaRPr lang="en-US"/>
        </a:p>
      </dgm:t>
    </dgm:pt>
    <dgm:pt modelId="{3D2C0506-52E4-4D1B-9607-F6A6ACB607C3}" type="pres">
      <dgm:prSet presAssocID="{1B3175D6-0BE6-44ED-B452-7636E989892F}" presName="connectorText" presStyleLbl="sibTrans2D1" presStyleIdx="6" presStyleCnt="8"/>
      <dgm:spPr/>
      <dgm:t>
        <a:bodyPr/>
        <a:lstStyle/>
        <a:p>
          <a:endParaRPr lang="en-US"/>
        </a:p>
      </dgm:t>
    </dgm:pt>
    <dgm:pt modelId="{2752B67A-E4EC-4020-8745-3C356ABAB191}" type="pres">
      <dgm:prSet presAssocID="{30503B78-7937-49DF-BD52-B4F9CC4A1C68}" presName="node" presStyleLbl="node1" presStyleIdx="6" presStyleCnt="8" custScaleX="147933" custScaleY="143742" custRadScaleRad="119298" custRadScaleInc="8347">
        <dgm:presLayoutVars>
          <dgm:bulletEnabled val="1"/>
        </dgm:presLayoutVars>
      </dgm:prSet>
      <dgm:spPr/>
      <dgm:t>
        <a:bodyPr/>
        <a:lstStyle/>
        <a:p>
          <a:endParaRPr lang="en-US"/>
        </a:p>
      </dgm:t>
    </dgm:pt>
    <dgm:pt modelId="{A5C7515B-67C4-4137-B09F-B8B08ED75D69}" type="pres">
      <dgm:prSet presAssocID="{F5D40D69-34C3-4AEB-B104-7080F8FAAFAB}" presName="parTrans" presStyleLbl="sibTrans2D1" presStyleIdx="7" presStyleCnt="8"/>
      <dgm:spPr/>
      <dgm:t>
        <a:bodyPr/>
        <a:lstStyle/>
        <a:p>
          <a:endParaRPr lang="en-US"/>
        </a:p>
      </dgm:t>
    </dgm:pt>
    <dgm:pt modelId="{EB39DCA3-A088-4054-BC02-9A2D3E214B93}" type="pres">
      <dgm:prSet presAssocID="{F5D40D69-34C3-4AEB-B104-7080F8FAAFAB}" presName="connectorText" presStyleLbl="sibTrans2D1" presStyleIdx="7" presStyleCnt="8"/>
      <dgm:spPr/>
      <dgm:t>
        <a:bodyPr/>
        <a:lstStyle/>
        <a:p>
          <a:endParaRPr lang="en-US"/>
        </a:p>
      </dgm:t>
    </dgm:pt>
    <dgm:pt modelId="{EB564C2C-1E93-4E6F-941B-FA7603E4EE68}" type="pres">
      <dgm:prSet presAssocID="{18F7C1E1-F514-43E2-BF30-1F0FFB99E40D}" presName="node" presStyleLbl="node1" presStyleIdx="7" presStyleCnt="8">
        <dgm:presLayoutVars>
          <dgm:bulletEnabled val="1"/>
        </dgm:presLayoutVars>
      </dgm:prSet>
      <dgm:spPr/>
      <dgm:t>
        <a:bodyPr/>
        <a:lstStyle/>
        <a:p>
          <a:endParaRPr lang="en-US"/>
        </a:p>
      </dgm:t>
    </dgm:pt>
  </dgm:ptLst>
  <dgm:cxnLst>
    <dgm:cxn modelId="{7639C1A4-6B5D-4465-B2E4-5315BAC0361E}" type="presOf" srcId="{32A5060D-4F4B-4847-9137-2AF0F87E1954}" destId="{2194C158-ABDD-4A46-A23F-1C9BD21A86E4}" srcOrd="0" destOrd="0" presId="urn:microsoft.com/office/officeart/2005/8/layout/radial5"/>
    <dgm:cxn modelId="{4FA8E032-31F7-499F-B6EA-46CD2B2E4078}" srcId="{5D315466-04F4-4D68-A95D-2B79CED91522}" destId="{BC13D394-5CD6-4A45-A300-F1E30BED23D6}" srcOrd="1" destOrd="0" parTransId="{17254C48-87DB-4166-981A-FDD87A30A1D1}" sibTransId="{0EFCB9FE-90EB-420B-906D-E9D7353B4182}"/>
    <dgm:cxn modelId="{8C08C6F5-388C-44FF-8CF1-6604C1478F01}" type="presOf" srcId="{8DF15A47-B8A9-42C9-9F36-4033C5F08BD6}" destId="{2A06F380-CACF-4EEC-B755-2F7ECC2ABB99}" srcOrd="0" destOrd="0" presId="urn:microsoft.com/office/officeart/2005/8/layout/radial5"/>
    <dgm:cxn modelId="{58DDA663-A520-4069-824F-4321339F867D}" type="presOf" srcId="{F5D40D69-34C3-4AEB-B104-7080F8FAAFAB}" destId="{EB39DCA3-A088-4054-BC02-9A2D3E214B93}" srcOrd="1" destOrd="0" presId="urn:microsoft.com/office/officeart/2005/8/layout/radial5"/>
    <dgm:cxn modelId="{1DA38D58-05AB-4D02-895E-37C00F39E3E2}" srcId="{773F18E0-2B95-4706-AE9C-4448E6510927}" destId="{30503B78-7937-49DF-BD52-B4F9CC4A1C68}" srcOrd="6" destOrd="0" parTransId="{1B3175D6-0BE6-44ED-B452-7636E989892F}" sibTransId="{534AEA94-783C-46B4-99DB-054F68605D7F}"/>
    <dgm:cxn modelId="{5EF45078-2CCA-4178-8020-99E66A8B8ED5}" type="presOf" srcId="{903C52A0-C7C7-4825-A754-F51D3371B27A}" destId="{66FB24F9-A56D-4C84-8BD5-367591CD481A}" srcOrd="0" destOrd="0" presId="urn:microsoft.com/office/officeart/2005/8/layout/radial5"/>
    <dgm:cxn modelId="{0CDD4709-0BE9-40B1-B2DD-91BF28AFD593}" srcId="{773F18E0-2B95-4706-AE9C-4448E6510927}" destId="{83555C13-CBA4-415D-8C1F-AB021E616E2D}" srcOrd="4" destOrd="0" parTransId="{18F50252-5D23-49D4-BA32-4ADA7274D3FD}" sibTransId="{F2A3FF2E-7C1E-43D4-B2B8-F0E6881E6843}"/>
    <dgm:cxn modelId="{776FE386-E755-4BBC-A4C4-9AE35A99BCCF}" srcId="{773F18E0-2B95-4706-AE9C-4448E6510927}" destId="{1BA9A545-1B1B-4472-8CAE-FAA8543E34C9}" srcOrd="1" destOrd="0" parTransId="{6EDD06EC-4A9C-41E4-8EB7-41150A2CD6D2}" sibTransId="{F24F7F24-7CEC-4A79-A899-B1D5663603B8}"/>
    <dgm:cxn modelId="{359E0AA0-72C8-437A-925C-0D034CA44523}" type="presOf" srcId="{6EDD06EC-4A9C-41E4-8EB7-41150A2CD6D2}" destId="{9D94621C-ABF0-4A6C-B42F-0C1D646470D4}" srcOrd="0" destOrd="0" presId="urn:microsoft.com/office/officeart/2005/8/layout/radial5"/>
    <dgm:cxn modelId="{07E0818D-B729-4D20-9125-0CB511E29720}" type="presOf" srcId="{773F18E0-2B95-4706-AE9C-4448E6510927}" destId="{10D41F47-70E1-42EE-A87C-C58AA491560B}" srcOrd="0" destOrd="0" presId="urn:microsoft.com/office/officeart/2005/8/layout/radial5"/>
    <dgm:cxn modelId="{6B5BC7FE-FF79-411C-AD78-ED797E40F8F1}" type="presOf" srcId="{1B3175D6-0BE6-44ED-B452-7636E989892F}" destId="{C8596A30-6DE8-40DD-8706-544FEE382D16}" srcOrd="0" destOrd="0" presId="urn:microsoft.com/office/officeart/2005/8/layout/radial5"/>
    <dgm:cxn modelId="{70D454D9-8E9D-41FC-ABD2-B273D6E47414}" type="presOf" srcId="{956DBD18-E769-48E6-AADA-A688F3E87B5B}" destId="{218CF9F7-B3A4-4450-B28A-90D0C66FFB14}" srcOrd="0" destOrd="0" presId="urn:microsoft.com/office/officeart/2005/8/layout/radial5"/>
    <dgm:cxn modelId="{33309711-65A0-425F-8E17-C7BA365FE1DE}" srcId="{773F18E0-2B95-4706-AE9C-4448E6510927}" destId="{18F7C1E1-F514-43E2-BF30-1F0FFB99E40D}" srcOrd="7" destOrd="0" parTransId="{F5D40D69-34C3-4AEB-B104-7080F8FAAFAB}" sibTransId="{D826CB37-427D-4EFE-9601-96FC6AE98F7D}"/>
    <dgm:cxn modelId="{5978F3F5-1D86-4C88-A71F-0ADE9AFC9700}" type="presOf" srcId="{30503B78-7937-49DF-BD52-B4F9CC4A1C68}" destId="{2752B67A-E4EC-4020-8745-3C356ABAB191}" srcOrd="0" destOrd="0" presId="urn:microsoft.com/office/officeart/2005/8/layout/radial5"/>
    <dgm:cxn modelId="{E5B0BD69-AF4A-42F3-9363-03170E569BC0}" type="presOf" srcId="{18F50252-5D23-49D4-BA32-4ADA7274D3FD}" destId="{90BF806C-460C-494D-8D20-9016160C758A}" srcOrd="0" destOrd="0" presId="urn:microsoft.com/office/officeart/2005/8/layout/radial5"/>
    <dgm:cxn modelId="{198121BB-BB08-4B66-A258-02B25737BAC3}" type="presOf" srcId="{1B3175D6-0BE6-44ED-B452-7636E989892F}" destId="{3D2C0506-52E4-4D1B-9607-F6A6ACB607C3}" srcOrd="1" destOrd="0" presId="urn:microsoft.com/office/officeart/2005/8/layout/radial5"/>
    <dgm:cxn modelId="{98BBC6B5-3CE8-4E56-9A88-9B2B3B9061E1}" type="presOf" srcId="{5D315466-04F4-4D68-A95D-2B79CED91522}" destId="{AEAA1B0B-163B-42F6-8712-8F99980F24D2}" srcOrd="0" destOrd="0" presId="urn:microsoft.com/office/officeart/2005/8/layout/radial5"/>
    <dgm:cxn modelId="{E4256266-E7D9-4371-BCB3-E6E2D8E98F6D}" type="presOf" srcId="{1BA9A545-1B1B-4472-8CAE-FAA8543E34C9}" destId="{F98E7B9E-0D89-45C1-A11B-8D77F65E443C}" srcOrd="0" destOrd="0" presId="urn:microsoft.com/office/officeart/2005/8/layout/radial5"/>
    <dgm:cxn modelId="{5F4A50AD-B232-4B0F-8C2E-169B30AD8DEA}" type="presOf" srcId="{0E76235C-0E32-4FA7-983A-FA5265E36B6A}" destId="{F8854D0A-8451-4D39-8E17-4F6664B7907E}" srcOrd="1" destOrd="0" presId="urn:microsoft.com/office/officeart/2005/8/layout/radial5"/>
    <dgm:cxn modelId="{0683EAB0-3C45-4AFC-9099-1DAF96DA8B86}" type="presOf" srcId="{19ACF579-9DE2-443C-94B1-41DA65D6A861}" destId="{CCAE4772-234D-459D-BDA1-5A9C8BFA8347}" srcOrd="0" destOrd="0" presId="urn:microsoft.com/office/officeart/2005/8/layout/radial5"/>
    <dgm:cxn modelId="{DC183A39-E077-460F-AE6C-B41074A140B0}" type="presOf" srcId="{19ACF579-9DE2-443C-94B1-41DA65D6A861}" destId="{E24DF1E7-E403-41A6-AD01-7FF3043983FD}" srcOrd="1" destOrd="0" presId="urn:microsoft.com/office/officeart/2005/8/layout/radial5"/>
    <dgm:cxn modelId="{46284A8E-F8F3-4C49-986A-6B49B556E9CC}" type="presOf" srcId="{8DF15A47-B8A9-42C9-9F36-4033C5F08BD6}" destId="{3D618417-E7B8-4E15-AD90-62B8D5A1F55E}" srcOrd="1" destOrd="0" presId="urn:microsoft.com/office/officeart/2005/8/layout/radial5"/>
    <dgm:cxn modelId="{568E6179-8977-4E52-8F04-849BC1DB62F1}" srcId="{773F18E0-2B95-4706-AE9C-4448E6510927}" destId="{9A073B37-935D-4F72-9D4F-6792CA70F6B6}" srcOrd="2" destOrd="0" parTransId="{19ACF579-9DE2-443C-94B1-41DA65D6A861}" sibTransId="{007BB272-81A0-4A8A-B980-E5DA3650822F}"/>
    <dgm:cxn modelId="{AC16F08B-E9CB-41C7-800A-C853A56E7967}" type="presOf" srcId="{32A5060D-4F4B-4847-9137-2AF0F87E1954}" destId="{A606CC71-B20B-42F6-9D9B-EA404C9F6B29}" srcOrd="1" destOrd="0" presId="urn:microsoft.com/office/officeart/2005/8/layout/radial5"/>
    <dgm:cxn modelId="{3ACDC491-2509-4184-9EDD-DA9F8C93FA3E}" type="presOf" srcId="{9A073B37-935D-4F72-9D4F-6792CA70F6B6}" destId="{C5E7F75C-7FD7-4E80-BC90-3CA18925C1AD}" srcOrd="0" destOrd="0" presId="urn:microsoft.com/office/officeart/2005/8/layout/radial5"/>
    <dgm:cxn modelId="{24F65BCD-A343-4C6F-A24B-29F3C92AFFCC}" type="presOf" srcId="{83555C13-CBA4-415D-8C1F-AB021E616E2D}" destId="{E0122733-5D9E-4458-B172-4EA5CD77C168}" srcOrd="0" destOrd="0" presId="urn:microsoft.com/office/officeart/2005/8/layout/radial5"/>
    <dgm:cxn modelId="{035FFD99-EA8B-43CB-97E6-28E20462C187}" type="presOf" srcId="{18F50252-5D23-49D4-BA32-4ADA7274D3FD}" destId="{72944062-E550-48E5-90DE-9ABFF70A15B8}" srcOrd="1" destOrd="0" presId="urn:microsoft.com/office/officeart/2005/8/layout/radial5"/>
    <dgm:cxn modelId="{F4758A47-A34B-4BD5-8A17-D98D15F4FB07}" srcId="{773F18E0-2B95-4706-AE9C-4448E6510927}" destId="{956DBD18-E769-48E6-AADA-A688F3E87B5B}" srcOrd="5" destOrd="0" parTransId="{32A5060D-4F4B-4847-9137-2AF0F87E1954}" sibTransId="{3CA112FF-414A-4C84-9149-ACDDFE63F7B7}"/>
    <dgm:cxn modelId="{DF2455C0-45B7-41CD-8609-8D77BAEE7933}" type="presOf" srcId="{0E76235C-0E32-4FA7-983A-FA5265E36B6A}" destId="{41212F05-63C0-4663-ADA0-82DC9D3BF1A9}" srcOrd="0" destOrd="0" presId="urn:microsoft.com/office/officeart/2005/8/layout/radial5"/>
    <dgm:cxn modelId="{E2F9859B-69E0-493A-B53E-782BE57CCD2F}" type="presOf" srcId="{60399DB2-49C1-40EA-A8E3-5860FC918622}" destId="{D230C735-8C89-4603-A6C8-70FE7A095268}" srcOrd="0" destOrd="0" presId="urn:microsoft.com/office/officeart/2005/8/layout/radial5"/>
    <dgm:cxn modelId="{DFFF638D-3523-4B89-8E5B-902348E476F3}" srcId="{773F18E0-2B95-4706-AE9C-4448E6510927}" destId="{60399DB2-49C1-40EA-A8E3-5860FC918622}" srcOrd="3" destOrd="0" parTransId="{0E76235C-0E32-4FA7-983A-FA5265E36B6A}" sibTransId="{082725FD-C6C7-4601-BCB0-920656D2949F}"/>
    <dgm:cxn modelId="{2FE7F562-1244-46A6-9F22-D993828C72CA}" srcId="{5D315466-04F4-4D68-A95D-2B79CED91522}" destId="{773F18E0-2B95-4706-AE9C-4448E6510927}" srcOrd="0" destOrd="0" parTransId="{E4CCA839-3EC2-4550-A3F5-249631E398D2}" sibTransId="{86AD2E27-974F-4158-9200-57C179D338D4}"/>
    <dgm:cxn modelId="{2FA60406-1495-46D4-8FCF-A098230E8A19}" type="presOf" srcId="{6EDD06EC-4A9C-41E4-8EB7-41150A2CD6D2}" destId="{4FDA20D8-B395-4A74-AD98-E04E10AC5CAA}" srcOrd="1" destOrd="0" presId="urn:microsoft.com/office/officeart/2005/8/layout/radial5"/>
    <dgm:cxn modelId="{B6BF98E2-0333-449E-A612-EAF1590D6919}" type="presOf" srcId="{F5D40D69-34C3-4AEB-B104-7080F8FAAFAB}" destId="{A5C7515B-67C4-4137-B09F-B8B08ED75D69}" srcOrd="0" destOrd="0" presId="urn:microsoft.com/office/officeart/2005/8/layout/radial5"/>
    <dgm:cxn modelId="{97122F64-67B5-49D7-9AAB-C920D36CE8D5}" type="presOf" srcId="{18F7C1E1-F514-43E2-BF30-1F0FFB99E40D}" destId="{EB564C2C-1E93-4E6F-941B-FA7603E4EE68}" srcOrd="0" destOrd="0" presId="urn:microsoft.com/office/officeart/2005/8/layout/radial5"/>
    <dgm:cxn modelId="{E5DDEEF4-0B56-4878-88B6-29A04CB15941}" srcId="{773F18E0-2B95-4706-AE9C-4448E6510927}" destId="{903C52A0-C7C7-4825-A754-F51D3371B27A}" srcOrd="0" destOrd="0" parTransId="{8DF15A47-B8A9-42C9-9F36-4033C5F08BD6}" sibTransId="{C576E562-A1B7-4F37-9F7B-105E0D0AA6BE}"/>
    <dgm:cxn modelId="{BAA331BA-BB33-487C-B43E-B33C3B377042}" type="presParOf" srcId="{AEAA1B0B-163B-42F6-8712-8F99980F24D2}" destId="{10D41F47-70E1-42EE-A87C-C58AA491560B}" srcOrd="0" destOrd="0" presId="urn:microsoft.com/office/officeart/2005/8/layout/radial5"/>
    <dgm:cxn modelId="{25ECB9A3-F2CC-4E0F-8E86-35687D3A5F53}" type="presParOf" srcId="{AEAA1B0B-163B-42F6-8712-8F99980F24D2}" destId="{2A06F380-CACF-4EEC-B755-2F7ECC2ABB99}" srcOrd="1" destOrd="0" presId="urn:microsoft.com/office/officeart/2005/8/layout/radial5"/>
    <dgm:cxn modelId="{4A3D832D-6C14-4D47-8C5B-0DF2A453F965}" type="presParOf" srcId="{2A06F380-CACF-4EEC-B755-2F7ECC2ABB99}" destId="{3D618417-E7B8-4E15-AD90-62B8D5A1F55E}" srcOrd="0" destOrd="0" presId="urn:microsoft.com/office/officeart/2005/8/layout/radial5"/>
    <dgm:cxn modelId="{45006078-64CC-4B17-9A9D-21A8F2071FF6}" type="presParOf" srcId="{AEAA1B0B-163B-42F6-8712-8F99980F24D2}" destId="{66FB24F9-A56D-4C84-8BD5-367591CD481A}" srcOrd="2" destOrd="0" presId="urn:microsoft.com/office/officeart/2005/8/layout/radial5"/>
    <dgm:cxn modelId="{2A15BC95-5BB2-4FB9-AE0D-C9BCCF2588EF}" type="presParOf" srcId="{AEAA1B0B-163B-42F6-8712-8F99980F24D2}" destId="{9D94621C-ABF0-4A6C-B42F-0C1D646470D4}" srcOrd="3" destOrd="0" presId="urn:microsoft.com/office/officeart/2005/8/layout/radial5"/>
    <dgm:cxn modelId="{904D0F55-C3F8-4604-9FB3-8A8AFA524334}" type="presParOf" srcId="{9D94621C-ABF0-4A6C-B42F-0C1D646470D4}" destId="{4FDA20D8-B395-4A74-AD98-E04E10AC5CAA}" srcOrd="0" destOrd="0" presId="urn:microsoft.com/office/officeart/2005/8/layout/radial5"/>
    <dgm:cxn modelId="{459AE041-1028-4B84-A47E-7E07212D1A58}" type="presParOf" srcId="{AEAA1B0B-163B-42F6-8712-8F99980F24D2}" destId="{F98E7B9E-0D89-45C1-A11B-8D77F65E443C}" srcOrd="4" destOrd="0" presId="urn:microsoft.com/office/officeart/2005/8/layout/radial5"/>
    <dgm:cxn modelId="{F222DB9A-68E5-4879-9386-6714DC2413E6}" type="presParOf" srcId="{AEAA1B0B-163B-42F6-8712-8F99980F24D2}" destId="{CCAE4772-234D-459D-BDA1-5A9C8BFA8347}" srcOrd="5" destOrd="0" presId="urn:microsoft.com/office/officeart/2005/8/layout/radial5"/>
    <dgm:cxn modelId="{B9A1733B-C11B-4A67-9AC3-8202092B037C}" type="presParOf" srcId="{CCAE4772-234D-459D-BDA1-5A9C8BFA8347}" destId="{E24DF1E7-E403-41A6-AD01-7FF3043983FD}" srcOrd="0" destOrd="0" presId="urn:microsoft.com/office/officeart/2005/8/layout/radial5"/>
    <dgm:cxn modelId="{90E9038D-65D8-4F6D-AC31-07D425CD57A7}" type="presParOf" srcId="{AEAA1B0B-163B-42F6-8712-8F99980F24D2}" destId="{C5E7F75C-7FD7-4E80-BC90-3CA18925C1AD}" srcOrd="6" destOrd="0" presId="urn:microsoft.com/office/officeart/2005/8/layout/radial5"/>
    <dgm:cxn modelId="{7B8B43F3-05C5-45D2-B8E6-1BBBF29CD012}" type="presParOf" srcId="{AEAA1B0B-163B-42F6-8712-8F99980F24D2}" destId="{41212F05-63C0-4663-ADA0-82DC9D3BF1A9}" srcOrd="7" destOrd="0" presId="urn:microsoft.com/office/officeart/2005/8/layout/radial5"/>
    <dgm:cxn modelId="{AF4E4CD4-EC07-448C-8869-DD8302134431}" type="presParOf" srcId="{41212F05-63C0-4663-ADA0-82DC9D3BF1A9}" destId="{F8854D0A-8451-4D39-8E17-4F6664B7907E}" srcOrd="0" destOrd="0" presId="urn:microsoft.com/office/officeart/2005/8/layout/radial5"/>
    <dgm:cxn modelId="{BEEC8174-576A-40FD-AB3B-8B6E764E06BF}" type="presParOf" srcId="{AEAA1B0B-163B-42F6-8712-8F99980F24D2}" destId="{D230C735-8C89-4603-A6C8-70FE7A095268}" srcOrd="8" destOrd="0" presId="urn:microsoft.com/office/officeart/2005/8/layout/radial5"/>
    <dgm:cxn modelId="{13C4CB3B-6772-400D-B757-0DEFA1C17099}" type="presParOf" srcId="{AEAA1B0B-163B-42F6-8712-8F99980F24D2}" destId="{90BF806C-460C-494D-8D20-9016160C758A}" srcOrd="9" destOrd="0" presId="urn:microsoft.com/office/officeart/2005/8/layout/radial5"/>
    <dgm:cxn modelId="{710101A4-EC61-48A1-922A-D63A1EAC27BB}" type="presParOf" srcId="{90BF806C-460C-494D-8D20-9016160C758A}" destId="{72944062-E550-48E5-90DE-9ABFF70A15B8}" srcOrd="0" destOrd="0" presId="urn:microsoft.com/office/officeart/2005/8/layout/radial5"/>
    <dgm:cxn modelId="{C07D53AD-03A4-46CB-9AB3-86C73355E038}" type="presParOf" srcId="{AEAA1B0B-163B-42F6-8712-8F99980F24D2}" destId="{E0122733-5D9E-4458-B172-4EA5CD77C168}" srcOrd="10" destOrd="0" presId="urn:microsoft.com/office/officeart/2005/8/layout/radial5"/>
    <dgm:cxn modelId="{705F8C01-4888-4BB4-A380-9565742C3EEF}" type="presParOf" srcId="{AEAA1B0B-163B-42F6-8712-8F99980F24D2}" destId="{2194C158-ABDD-4A46-A23F-1C9BD21A86E4}" srcOrd="11" destOrd="0" presId="urn:microsoft.com/office/officeart/2005/8/layout/radial5"/>
    <dgm:cxn modelId="{F6F0C27F-BF62-4F7B-B4A4-84CFAF3A39FA}" type="presParOf" srcId="{2194C158-ABDD-4A46-A23F-1C9BD21A86E4}" destId="{A606CC71-B20B-42F6-9D9B-EA404C9F6B29}" srcOrd="0" destOrd="0" presId="urn:microsoft.com/office/officeart/2005/8/layout/radial5"/>
    <dgm:cxn modelId="{414699F0-C27D-4D79-BBAB-DCCE862A683D}" type="presParOf" srcId="{AEAA1B0B-163B-42F6-8712-8F99980F24D2}" destId="{218CF9F7-B3A4-4450-B28A-90D0C66FFB14}" srcOrd="12" destOrd="0" presId="urn:microsoft.com/office/officeart/2005/8/layout/radial5"/>
    <dgm:cxn modelId="{73D024D1-E357-4C86-BCB1-8B471D17065C}" type="presParOf" srcId="{AEAA1B0B-163B-42F6-8712-8F99980F24D2}" destId="{C8596A30-6DE8-40DD-8706-544FEE382D16}" srcOrd="13" destOrd="0" presId="urn:microsoft.com/office/officeart/2005/8/layout/radial5"/>
    <dgm:cxn modelId="{F79585BF-E460-420F-B3FF-3F891513CE02}" type="presParOf" srcId="{C8596A30-6DE8-40DD-8706-544FEE382D16}" destId="{3D2C0506-52E4-4D1B-9607-F6A6ACB607C3}" srcOrd="0" destOrd="0" presId="urn:microsoft.com/office/officeart/2005/8/layout/radial5"/>
    <dgm:cxn modelId="{9D529110-5B36-407C-9C2E-8D2FBDF31ADA}" type="presParOf" srcId="{AEAA1B0B-163B-42F6-8712-8F99980F24D2}" destId="{2752B67A-E4EC-4020-8745-3C356ABAB191}" srcOrd="14" destOrd="0" presId="urn:microsoft.com/office/officeart/2005/8/layout/radial5"/>
    <dgm:cxn modelId="{9B2D499C-2F8A-4B4B-BC5C-F5DBB2E08A62}" type="presParOf" srcId="{AEAA1B0B-163B-42F6-8712-8F99980F24D2}" destId="{A5C7515B-67C4-4137-B09F-B8B08ED75D69}" srcOrd="15" destOrd="0" presId="urn:microsoft.com/office/officeart/2005/8/layout/radial5"/>
    <dgm:cxn modelId="{7D712340-1FE8-4477-A7A8-713E1A486BC7}" type="presParOf" srcId="{A5C7515B-67C4-4137-B09F-B8B08ED75D69}" destId="{EB39DCA3-A088-4054-BC02-9A2D3E214B93}" srcOrd="0" destOrd="0" presId="urn:microsoft.com/office/officeart/2005/8/layout/radial5"/>
    <dgm:cxn modelId="{81954757-BDA3-4F71-9438-4CD718365E5C}" type="presParOf" srcId="{AEAA1B0B-163B-42F6-8712-8F99980F24D2}" destId="{EB564C2C-1E93-4E6F-941B-FA7603E4EE68}"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CA059E-B59D-4D1C-AED4-CA732E40D80C}"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E67F1424-047D-4C64-B8C7-264AAA24D94F}">
      <dgm:prSet phldrT="[Text]"/>
      <dgm:spPr>
        <a:solidFill>
          <a:schemeClr val="accent2">
            <a:lumMod val="75000"/>
          </a:schemeClr>
        </a:solidFill>
      </dgm:spPr>
      <dgm:t>
        <a:bodyPr/>
        <a:lstStyle/>
        <a:p>
          <a:r>
            <a:rPr lang="en-GB" b="1" dirty="0" smtClean="0">
              <a:solidFill>
                <a:schemeClr val="tx1">
                  <a:lumMod val="95000"/>
                  <a:lumOff val="5000"/>
                </a:schemeClr>
              </a:solidFill>
            </a:rPr>
            <a:t>Draft Plan</a:t>
          </a:r>
          <a:endParaRPr lang="en-GB" b="1" dirty="0">
            <a:solidFill>
              <a:schemeClr val="tx1">
                <a:lumMod val="95000"/>
                <a:lumOff val="5000"/>
              </a:schemeClr>
            </a:solidFill>
          </a:endParaRPr>
        </a:p>
      </dgm:t>
    </dgm:pt>
    <dgm:pt modelId="{7D68ADCE-BB7D-4103-A5BA-7337C08860C8}" type="parTrans" cxnId="{D2904AFE-658B-4761-8A62-C02A36DD97A2}">
      <dgm:prSet/>
      <dgm:spPr/>
      <dgm:t>
        <a:bodyPr/>
        <a:lstStyle/>
        <a:p>
          <a:endParaRPr lang="en-GB" b="1">
            <a:solidFill>
              <a:schemeClr val="tx1">
                <a:lumMod val="95000"/>
                <a:lumOff val="5000"/>
              </a:schemeClr>
            </a:solidFill>
          </a:endParaRPr>
        </a:p>
      </dgm:t>
    </dgm:pt>
    <dgm:pt modelId="{14745F5C-7420-4EF1-A49A-401EBA0B4E58}" type="sibTrans" cxnId="{D2904AFE-658B-4761-8A62-C02A36DD97A2}">
      <dgm:prSet/>
      <dgm:spPr/>
      <dgm:t>
        <a:bodyPr/>
        <a:lstStyle/>
        <a:p>
          <a:endParaRPr lang="en-GB" b="1">
            <a:solidFill>
              <a:schemeClr val="tx1">
                <a:lumMod val="95000"/>
                <a:lumOff val="5000"/>
              </a:schemeClr>
            </a:solidFill>
          </a:endParaRPr>
        </a:p>
      </dgm:t>
    </dgm:pt>
    <dgm:pt modelId="{766752A0-7BC7-4471-BE3E-C95268BCBF52}">
      <dgm:prSet phldrT="[Text]"/>
      <dgm:spPr>
        <a:gradFill rotWithShape="0">
          <a:gsLst>
            <a:gs pos="0">
              <a:srgbClr val="8488C4"/>
            </a:gs>
            <a:gs pos="53000">
              <a:srgbClr val="D4DEFF"/>
            </a:gs>
            <a:gs pos="83000">
              <a:srgbClr val="D4DEFF"/>
            </a:gs>
            <a:gs pos="100000">
              <a:srgbClr val="96AB94"/>
            </a:gs>
          </a:gsLst>
          <a:lin ang="16200000" scaled="0"/>
        </a:gradFill>
      </dgm:spPr>
      <dgm:t>
        <a:bodyPr/>
        <a:lstStyle/>
        <a:p>
          <a:endParaRPr lang="en-GB" b="1" dirty="0" smtClean="0">
            <a:solidFill>
              <a:schemeClr val="tx1">
                <a:lumMod val="95000"/>
                <a:lumOff val="5000"/>
              </a:schemeClr>
            </a:solidFill>
          </a:endParaRPr>
        </a:p>
        <a:p>
          <a:r>
            <a:rPr lang="en-GB" b="1" dirty="0" smtClean="0">
              <a:solidFill>
                <a:schemeClr val="tx1">
                  <a:lumMod val="95000"/>
                  <a:lumOff val="5000"/>
                </a:schemeClr>
              </a:solidFill>
            </a:rPr>
            <a:t>Survey Findings</a:t>
          </a:r>
        </a:p>
        <a:p>
          <a:r>
            <a:rPr lang="en-GB" b="1" dirty="0" smtClean="0">
              <a:solidFill>
                <a:schemeClr val="tx1">
                  <a:lumMod val="95000"/>
                  <a:lumOff val="5000"/>
                </a:schemeClr>
              </a:solidFill>
            </a:rPr>
            <a:t>(Thematic Maps)</a:t>
          </a:r>
          <a:endParaRPr lang="en-GB" b="1" dirty="0">
            <a:solidFill>
              <a:schemeClr val="tx1">
                <a:lumMod val="95000"/>
                <a:lumOff val="5000"/>
              </a:schemeClr>
            </a:solidFill>
          </a:endParaRPr>
        </a:p>
      </dgm:t>
    </dgm:pt>
    <dgm:pt modelId="{6226B600-052F-4A88-9EEA-5A235DCDC5A5}" type="parTrans" cxnId="{1B1C3DEA-1201-46DC-A8D5-633934748762}">
      <dgm:prSet/>
      <dgm:spPr/>
      <dgm:t>
        <a:bodyPr/>
        <a:lstStyle/>
        <a:p>
          <a:endParaRPr lang="en-GB" b="1">
            <a:solidFill>
              <a:schemeClr val="tx1">
                <a:lumMod val="95000"/>
                <a:lumOff val="5000"/>
              </a:schemeClr>
            </a:solidFill>
          </a:endParaRPr>
        </a:p>
      </dgm:t>
    </dgm:pt>
    <dgm:pt modelId="{D779A8C8-DEE4-4B38-A259-527FF46609C9}" type="sibTrans" cxnId="{1B1C3DEA-1201-46DC-A8D5-633934748762}">
      <dgm:prSet/>
      <dgm:spPr/>
      <dgm:t>
        <a:bodyPr/>
        <a:lstStyle/>
        <a:p>
          <a:endParaRPr lang="en-GB" b="1">
            <a:solidFill>
              <a:schemeClr val="tx1">
                <a:lumMod val="95000"/>
                <a:lumOff val="5000"/>
              </a:schemeClr>
            </a:solidFill>
          </a:endParaRPr>
        </a:p>
      </dgm:t>
    </dgm:pt>
    <dgm:pt modelId="{F4ED17ED-913D-46B8-97FE-09587029D8A6}">
      <dgm:prSet phldrT="[Text]"/>
      <dgm:spPr>
        <a:gradFill rotWithShape="0">
          <a:gsLst>
            <a:gs pos="0">
              <a:srgbClr val="8488C4"/>
            </a:gs>
            <a:gs pos="53000">
              <a:srgbClr val="D4DEFF"/>
            </a:gs>
            <a:gs pos="83000">
              <a:srgbClr val="D4DEFF"/>
            </a:gs>
            <a:gs pos="100000">
              <a:srgbClr val="96AB94"/>
            </a:gs>
          </a:gsLst>
          <a:lin ang="16200000" scaled="0"/>
        </a:gradFill>
      </dgm:spPr>
      <dgm:t>
        <a:bodyPr/>
        <a:lstStyle/>
        <a:p>
          <a:endParaRPr lang="en-GB" b="1" dirty="0" smtClean="0">
            <a:solidFill>
              <a:schemeClr val="tx1">
                <a:lumMod val="95000"/>
                <a:lumOff val="5000"/>
              </a:schemeClr>
            </a:solidFill>
          </a:endParaRPr>
        </a:p>
        <a:p>
          <a:r>
            <a:rPr lang="en-GB" b="1" dirty="0" smtClean="0">
              <a:solidFill>
                <a:schemeClr val="tx1">
                  <a:lumMod val="95000"/>
                  <a:lumOff val="5000"/>
                </a:schemeClr>
              </a:solidFill>
            </a:rPr>
            <a:t>PRA Demand</a:t>
          </a:r>
          <a:endParaRPr lang="en-GB" b="1" dirty="0">
            <a:solidFill>
              <a:schemeClr val="tx1">
                <a:lumMod val="95000"/>
                <a:lumOff val="5000"/>
              </a:schemeClr>
            </a:solidFill>
          </a:endParaRPr>
        </a:p>
      </dgm:t>
    </dgm:pt>
    <dgm:pt modelId="{BDBCFED6-8741-4ABB-85CF-D3A3596110B7}" type="parTrans" cxnId="{9630C795-C765-4BD6-BD48-36B401535251}">
      <dgm:prSet/>
      <dgm:spPr/>
      <dgm:t>
        <a:bodyPr/>
        <a:lstStyle/>
        <a:p>
          <a:endParaRPr lang="en-GB" b="1">
            <a:solidFill>
              <a:schemeClr val="tx1">
                <a:lumMod val="95000"/>
                <a:lumOff val="5000"/>
              </a:schemeClr>
            </a:solidFill>
          </a:endParaRPr>
        </a:p>
      </dgm:t>
    </dgm:pt>
    <dgm:pt modelId="{A4A2613C-0ED9-40D3-B9B7-FD0EA457ACCA}" type="sibTrans" cxnId="{9630C795-C765-4BD6-BD48-36B401535251}">
      <dgm:prSet/>
      <dgm:spPr/>
      <dgm:t>
        <a:bodyPr/>
        <a:lstStyle/>
        <a:p>
          <a:endParaRPr lang="en-GB" b="1">
            <a:solidFill>
              <a:schemeClr val="tx1">
                <a:lumMod val="95000"/>
                <a:lumOff val="5000"/>
              </a:schemeClr>
            </a:solidFill>
          </a:endParaRPr>
        </a:p>
      </dgm:t>
    </dgm:pt>
    <dgm:pt modelId="{6E99F0B4-2ED4-404A-A498-20C1D81D5174}">
      <dgm:prSet phldrT="[Text]"/>
      <dgm:spPr>
        <a:gradFill rotWithShape="0">
          <a:gsLst>
            <a:gs pos="0">
              <a:srgbClr val="8488C4"/>
            </a:gs>
            <a:gs pos="53000">
              <a:srgbClr val="D4DEFF"/>
            </a:gs>
            <a:gs pos="83000">
              <a:srgbClr val="D4DEFF"/>
            </a:gs>
            <a:gs pos="100000">
              <a:srgbClr val="96AB94"/>
            </a:gs>
          </a:gsLst>
          <a:lin ang="16200000" scaled="0"/>
        </a:gradFill>
      </dgm:spPr>
      <dgm:t>
        <a:bodyPr/>
        <a:lstStyle/>
        <a:p>
          <a:r>
            <a:rPr lang="en-GB" b="1" dirty="0" smtClean="0">
              <a:solidFill>
                <a:schemeClr val="tx1">
                  <a:lumMod val="95000"/>
                  <a:lumOff val="5000"/>
                </a:schemeClr>
              </a:solidFill>
            </a:rPr>
            <a:t>Demand Analysis</a:t>
          </a:r>
          <a:endParaRPr lang="en-GB" b="1" dirty="0">
            <a:solidFill>
              <a:schemeClr val="tx1">
                <a:lumMod val="95000"/>
                <a:lumOff val="5000"/>
              </a:schemeClr>
            </a:solidFill>
          </a:endParaRPr>
        </a:p>
      </dgm:t>
    </dgm:pt>
    <dgm:pt modelId="{ABC0ADF2-E728-49B2-8063-B525053BE55A}" type="parTrans" cxnId="{072CDEBE-2487-4DD4-8731-CA87198D19DD}">
      <dgm:prSet/>
      <dgm:spPr/>
      <dgm:t>
        <a:bodyPr/>
        <a:lstStyle/>
        <a:p>
          <a:endParaRPr lang="en-GB" b="1">
            <a:solidFill>
              <a:schemeClr val="tx1">
                <a:lumMod val="95000"/>
                <a:lumOff val="5000"/>
              </a:schemeClr>
            </a:solidFill>
          </a:endParaRPr>
        </a:p>
      </dgm:t>
    </dgm:pt>
    <dgm:pt modelId="{A4D02454-2E46-4F84-B989-E41E82E8B779}" type="sibTrans" cxnId="{072CDEBE-2487-4DD4-8731-CA87198D19DD}">
      <dgm:prSet/>
      <dgm:spPr/>
      <dgm:t>
        <a:bodyPr/>
        <a:lstStyle/>
        <a:p>
          <a:endParaRPr lang="en-GB" b="1">
            <a:solidFill>
              <a:schemeClr val="tx1">
                <a:lumMod val="95000"/>
                <a:lumOff val="5000"/>
              </a:schemeClr>
            </a:solidFill>
          </a:endParaRPr>
        </a:p>
      </dgm:t>
    </dgm:pt>
    <dgm:pt modelId="{CA5A3017-4745-404F-9B4C-3530AF8758DD}">
      <dgm:prSet phldrT="[Text]"/>
      <dgm:spPr>
        <a:gradFill rotWithShape="0">
          <a:gsLst>
            <a:gs pos="0">
              <a:srgbClr val="8488C4"/>
            </a:gs>
            <a:gs pos="53000">
              <a:srgbClr val="D4DEFF"/>
            </a:gs>
            <a:gs pos="83000">
              <a:srgbClr val="D4DEFF"/>
            </a:gs>
            <a:gs pos="100000">
              <a:srgbClr val="96AB94"/>
            </a:gs>
          </a:gsLst>
          <a:lin ang="16200000" scaled="0"/>
        </a:gradFill>
      </dgm:spPr>
      <dgm:t>
        <a:bodyPr/>
        <a:lstStyle/>
        <a:p>
          <a:r>
            <a:rPr lang="en-GB" b="1" dirty="0" smtClean="0">
              <a:solidFill>
                <a:schemeClr val="tx1">
                  <a:lumMod val="95000"/>
                  <a:lumOff val="5000"/>
                </a:schemeClr>
              </a:solidFill>
            </a:rPr>
            <a:t>Suitability Analysis</a:t>
          </a:r>
          <a:endParaRPr lang="en-GB" b="1" dirty="0">
            <a:solidFill>
              <a:schemeClr val="tx1">
                <a:lumMod val="95000"/>
                <a:lumOff val="5000"/>
              </a:schemeClr>
            </a:solidFill>
          </a:endParaRPr>
        </a:p>
      </dgm:t>
    </dgm:pt>
    <dgm:pt modelId="{2F83A94D-FD0C-427B-9E4D-7499B7C19760}" type="parTrans" cxnId="{C1FA3DFC-CC28-4E68-8F8D-646977974CD1}">
      <dgm:prSet/>
      <dgm:spPr/>
      <dgm:t>
        <a:bodyPr/>
        <a:lstStyle/>
        <a:p>
          <a:endParaRPr lang="en-GB" b="1">
            <a:solidFill>
              <a:schemeClr val="tx1">
                <a:lumMod val="95000"/>
                <a:lumOff val="5000"/>
              </a:schemeClr>
            </a:solidFill>
          </a:endParaRPr>
        </a:p>
      </dgm:t>
    </dgm:pt>
    <dgm:pt modelId="{942A4C3D-A455-4057-AFF7-BFA350A8FF98}" type="sibTrans" cxnId="{C1FA3DFC-CC28-4E68-8F8D-646977974CD1}">
      <dgm:prSet/>
      <dgm:spPr/>
      <dgm:t>
        <a:bodyPr/>
        <a:lstStyle/>
        <a:p>
          <a:endParaRPr lang="en-GB" b="1">
            <a:solidFill>
              <a:schemeClr val="tx1">
                <a:lumMod val="95000"/>
                <a:lumOff val="5000"/>
              </a:schemeClr>
            </a:solidFill>
          </a:endParaRPr>
        </a:p>
      </dgm:t>
    </dgm:pt>
    <dgm:pt modelId="{46EB62E1-CD91-44B8-8845-684F5E3C4A23}" type="pres">
      <dgm:prSet presAssocID="{93CA059E-B59D-4D1C-AED4-CA732E40D80C}" presName="diagram" presStyleCnt="0">
        <dgm:presLayoutVars>
          <dgm:chMax val="1"/>
          <dgm:dir/>
          <dgm:animLvl val="ctr"/>
          <dgm:resizeHandles val="exact"/>
        </dgm:presLayoutVars>
      </dgm:prSet>
      <dgm:spPr/>
      <dgm:t>
        <a:bodyPr/>
        <a:lstStyle/>
        <a:p>
          <a:endParaRPr lang="en-US"/>
        </a:p>
      </dgm:t>
    </dgm:pt>
    <dgm:pt modelId="{77B22D38-8901-4BFA-B5FC-A4DDA7CE1073}" type="pres">
      <dgm:prSet presAssocID="{93CA059E-B59D-4D1C-AED4-CA732E40D80C}" presName="matrix" presStyleCnt="0"/>
      <dgm:spPr/>
    </dgm:pt>
    <dgm:pt modelId="{55BE975A-2021-4A5A-A437-1264680FFF6F}" type="pres">
      <dgm:prSet presAssocID="{93CA059E-B59D-4D1C-AED4-CA732E40D80C}" presName="tile1" presStyleLbl="node1" presStyleIdx="0" presStyleCnt="4"/>
      <dgm:spPr/>
      <dgm:t>
        <a:bodyPr/>
        <a:lstStyle/>
        <a:p>
          <a:endParaRPr lang="en-US"/>
        </a:p>
      </dgm:t>
    </dgm:pt>
    <dgm:pt modelId="{D26429AF-D992-47FE-9EFE-ACA219A94C82}" type="pres">
      <dgm:prSet presAssocID="{93CA059E-B59D-4D1C-AED4-CA732E40D80C}" presName="tile1text" presStyleLbl="node1" presStyleIdx="0" presStyleCnt="4">
        <dgm:presLayoutVars>
          <dgm:chMax val="0"/>
          <dgm:chPref val="0"/>
          <dgm:bulletEnabled val="1"/>
        </dgm:presLayoutVars>
      </dgm:prSet>
      <dgm:spPr/>
      <dgm:t>
        <a:bodyPr/>
        <a:lstStyle/>
        <a:p>
          <a:endParaRPr lang="en-US"/>
        </a:p>
      </dgm:t>
    </dgm:pt>
    <dgm:pt modelId="{80B14FFC-8C91-4671-B25C-E2603D9DDA18}" type="pres">
      <dgm:prSet presAssocID="{93CA059E-B59D-4D1C-AED4-CA732E40D80C}" presName="tile2" presStyleLbl="node1" presStyleIdx="1" presStyleCnt="4"/>
      <dgm:spPr/>
      <dgm:t>
        <a:bodyPr/>
        <a:lstStyle/>
        <a:p>
          <a:endParaRPr lang="en-US"/>
        </a:p>
      </dgm:t>
    </dgm:pt>
    <dgm:pt modelId="{95917465-EE85-4A76-9285-F80B14578441}" type="pres">
      <dgm:prSet presAssocID="{93CA059E-B59D-4D1C-AED4-CA732E40D80C}" presName="tile2text" presStyleLbl="node1" presStyleIdx="1" presStyleCnt="4">
        <dgm:presLayoutVars>
          <dgm:chMax val="0"/>
          <dgm:chPref val="0"/>
          <dgm:bulletEnabled val="1"/>
        </dgm:presLayoutVars>
      </dgm:prSet>
      <dgm:spPr/>
      <dgm:t>
        <a:bodyPr/>
        <a:lstStyle/>
        <a:p>
          <a:endParaRPr lang="en-US"/>
        </a:p>
      </dgm:t>
    </dgm:pt>
    <dgm:pt modelId="{3A4C10CF-4687-4874-84A1-0C1A3727BBDD}" type="pres">
      <dgm:prSet presAssocID="{93CA059E-B59D-4D1C-AED4-CA732E40D80C}" presName="tile3" presStyleLbl="node1" presStyleIdx="2" presStyleCnt="4"/>
      <dgm:spPr/>
      <dgm:t>
        <a:bodyPr/>
        <a:lstStyle/>
        <a:p>
          <a:endParaRPr lang="en-US"/>
        </a:p>
      </dgm:t>
    </dgm:pt>
    <dgm:pt modelId="{BB3F2359-5C45-4653-A054-EBC72AE14A5B}" type="pres">
      <dgm:prSet presAssocID="{93CA059E-B59D-4D1C-AED4-CA732E40D80C}" presName="tile3text" presStyleLbl="node1" presStyleIdx="2" presStyleCnt="4">
        <dgm:presLayoutVars>
          <dgm:chMax val="0"/>
          <dgm:chPref val="0"/>
          <dgm:bulletEnabled val="1"/>
        </dgm:presLayoutVars>
      </dgm:prSet>
      <dgm:spPr/>
      <dgm:t>
        <a:bodyPr/>
        <a:lstStyle/>
        <a:p>
          <a:endParaRPr lang="en-US"/>
        </a:p>
      </dgm:t>
    </dgm:pt>
    <dgm:pt modelId="{655484E7-916D-4FB8-A806-639C0295955F}" type="pres">
      <dgm:prSet presAssocID="{93CA059E-B59D-4D1C-AED4-CA732E40D80C}" presName="tile4" presStyleLbl="node1" presStyleIdx="3" presStyleCnt="4"/>
      <dgm:spPr/>
      <dgm:t>
        <a:bodyPr/>
        <a:lstStyle/>
        <a:p>
          <a:endParaRPr lang="en-GB"/>
        </a:p>
      </dgm:t>
    </dgm:pt>
    <dgm:pt modelId="{70D59B0A-CAFE-4BA6-9B2B-28CC02643596}" type="pres">
      <dgm:prSet presAssocID="{93CA059E-B59D-4D1C-AED4-CA732E40D80C}" presName="tile4text" presStyleLbl="node1" presStyleIdx="3" presStyleCnt="4">
        <dgm:presLayoutVars>
          <dgm:chMax val="0"/>
          <dgm:chPref val="0"/>
          <dgm:bulletEnabled val="1"/>
        </dgm:presLayoutVars>
      </dgm:prSet>
      <dgm:spPr/>
      <dgm:t>
        <a:bodyPr/>
        <a:lstStyle/>
        <a:p>
          <a:endParaRPr lang="en-GB"/>
        </a:p>
      </dgm:t>
    </dgm:pt>
    <dgm:pt modelId="{7F41A947-C12B-4FEB-9A3D-3260E1180B5F}" type="pres">
      <dgm:prSet presAssocID="{93CA059E-B59D-4D1C-AED4-CA732E40D80C}" presName="centerTile" presStyleLbl="fgShp" presStyleIdx="0" presStyleCnt="1" custScaleX="150684" custScaleY="114289">
        <dgm:presLayoutVars>
          <dgm:chMax val="0"/>
          <dgm:chPref val="0"/>
        </dgm:presLayoutVars>
      </dgm:prSet>
      <dgm:spPr/>
      <dgm:t>
        <a:bodyPr/>
        <a:lstStyle/>
        <a:p>
          <a:endParaRPr lang="en-US"/>
        </a:p>
      </dgm:t>
    </dgm:pt>
  </dgm:ptLst>
  <dgm:cxnLst>
    <dgm:cxn modelId="{50BB47CF-6758-44EB-9189-DB2BA4F4581B}" type="presOf" srcId="{766752A0-7BC7-4471-BE3E-C95268BCBF52}" destId="{D26429AF-D992-47FE-9EFE-ACA219A94C82}" srcOrd="1" destOrd="0" presId="urn:microsoft.com/office/officeart/2005/8/layout/matrix1"/>
    <dgm:cxn modelId="{0FDAE940-6BF3-46E0-A205-EB08F30C122A}" type="presOf" srcId="{93CA059E-B59D-4D1C-AED4-CA732E40D80C}" destId="{46EB62E1-CD91-44B8-8845-684F5E3C4A23}" srcOrd="0" destOrd="0" presId="urn:microsoft.com/office/officeart/2005/8/layout/matrix1"/>
    <dgm:cxn modelId="{1B1C3DEA-1201-46DC-A8D5-633934748762}" srcId="{E67F1424-047D-4C64-B8C7-264AAA24D94F}" destId="{766752A0-7BC7-4471-BE3E-C95268BCBF52}" srcOrd="0" destOrd="0" parTransId="{6226B600-052F-4A88-9EEA-5A235DCDC5A5}" sibTransId="{D779A8C8-DEE4-4B38-A259-527FF46609C9}"/>
    <dgm:cxn modelId="{9F3EF160-5E68-458E-9FF9-30D989808059}" type="presOf" srcId="{CA5A3017-4745-404F-9B4C-3530AF8758DD}" destId="{70D59B0A-CAFE-4BA6-9B2B-28CC02643596}" srcOrd="1" destOrd="0" presId="urn:microsoft.com/office/officeart/2005/8/layout/matrix1"/>
    <dgm:cxn modelId="{D0B50260-B322-4FD5-BF4B-54D9ABB581C2}" type="presOf" srcId="{F4ED17ED-913D-46B8-97FE-09587029D8A6}" destId="{95917465-EE85-4A76-9285-F80B14578441}" srcOrd="1" destOrd="0" presId="urn:microsoft.com/office/officeart/2005/8/layout/matrix1"/>
    <dgm:cxn modelId="{3E5D7D2D-14B8-44B0-A2BF-BD2B22899D7F}" type="presOf" srcId="{E67F1424-047D-4C64-B8C7-264AAA24D94F}" destId="{7F41A947-C12B-4FEB-9A3D-3260E1180B5F}" srcOrd="0" destOrd="0" presId="urn:microsoft.com/office/officeart/2005/8/layout/matrix1"/>
    <dgm:cxn modelId="{C1FA3DFC-CC28-4E68-8F8D-646977974CD1}" srcId="{E67F1424-047D-4C64-B8C7-264AAA24D94F}" destId="{CA5A3017-4745-404F-9B4C-3530AF8758DD}" srcOrd="3" destOrd="0" parTransId="{2F83A94D-FD0C-427B-9E4D-7499B7C19760}" sibTransId="{942A4C3D-A455-4057-AFF7-BFA350A8FF98}"/>
    <dgm:cxn modelId="{9D1D9C3E-2F7B-44E8-BBBE-C3226BB0F218}" type="presOf" srcId="{F4ED17ED-913D-46B8-97FE-09587029D8A6}" destId="{80B14FFC-8C91-4671-B25C-E2603D9DDA18}" srcOrd="0" destOrd="0" presId="urn:microsoft.com/office/officeart/2005/8/layout/matrix1"/>
    <dgm:cxn modelId="{ED994070-BF10-4B43-9E2C-46AD107F1E9F}" type="presOf" srcId="{766752A0-7BC7-4471-BE3E-C95268BCBF52}" destId="{55BE975A-2021-4A5A-A437-1264680FFF6F}" srcOrd="0" destOrd="0" presId="urn:microsoft.com/office/officeart/2005/8/layout/matrix1"/>
    <dgm:cxn modelId="{9630C795-C765-4BD6-BD48-36B401535251}" srcId="{E67F1424-047D-4C64-B8C7-264AAA24D94F}" destId="{F4ED17ED-913D-46B8-97FE-09587029D8A6}" srcOrd="1" destOrd="0" parTransId="{BDBCFED6-8741-4ABB-85CF-D3A3596110B7}" sibTransId="{A4A2613C-0ED9-40D3-B9B7-FD0EA457ACCA}"/>
    <dgm:cxn modelId="{D2904AFE-658B-4761-8A62-C02A36DD97A2}" srcId="{93CA059E-B59D-4D1C-AED4-CA732E40D80C}" destId="{E67F1424-047D-4C64-B8C7-264AAA24D94F}" srcOrd="0" destOrd="0" parTransId="{7D68ADCE-BB7D-4103-A5BA-7337C08860C8}" sibTransId="{14745F5C-7420-4EF1-A49A-401EBA0B4E58}"/>
    <dgm:cxn modelId="{359641A3-4E03-43E6-AA04-719665AB46B1}" type="presOf" srcId="{CA5A3017-4745-404F-9B4C-3530AF8758DD}" destId="{655484E7-916D-4FB8-A806-639C0295955F}" srcOrd="0" destOrd="0" presId="urn:microsoft.com/office/officeart/2005/8/layout/matrix1"/>
    <dgm:cxn modelId="{072CDEBE-2487-4DD4-8731-CA87198D19DD}" srcId="{E67F1424-047D-4C64-B8C7-264AAA24D94F}" destId="{6E99F0B4-2ED4-404A-A498-20C1D81D5174}" srcOrd="2" destOrd="0" parTransId="{ABC0ADF2-E728-49B2-8063-B525053BE55A}" sibTransId="{A4D02454-2E46-4F84-B989-E41E82E8B779}"/>
    <dgm:cxn modelId="{D27F0B9E-3FDF-420B-952F-BD041FEC5F21}" type="presOf" srcId="{6E99F0B4-2ED4-404A-A498-20C1D81D5174}" destId="{3A4C10CF-4687-4874-84A1-0C1A3727BBDD}" srcOrd="0" destOrd="0" presId="urn:microsoft.com/office/officeart/2005/8/layout/matrix1"/>
    <dgm:cxn modelId="{77BC6D73-6997-4B3E-8D75-46E7E4DC299C}" type="presOf" srcId="{6E99F0B4-2ED4-404A-A498-20C1D81D5174}" destId="{BB3F2359-5C45-4653-A054-EBC72AE14A5B}" srcOrd="1" destOrd="0" presId="urn:microsoft.com/office/officeart/2005/8/layout/matrix1"/>
    <dgm:cxn modelId="{EFF5A38F-A734-4CA6-8080-A880E82CAE26}" type="presParOf" srcId="{46EB62E1-CD91-44B8-8845-684F5E3C4A23}" destId="{77B22D38-8901-4BFA-B5FC-A4DDA7CE1073}" srcOrd="0" destOrd="0" presId="urn:microsoft.com/office/officeart/2005/8/layout/matrix1"/>
    <dgm:cxn modelId="{AD2B7AEE-28A3-4F7A-B1A6-71B82EA32D11}" type="presParOf" srcId="{77B22D38-8901-4BFA-B5FC-A4DDA7CE1073}" destId="{55BE975A-2021-4A5A-A437-1264680FFF6F}" srcOrd="0" destOrd="0" presId="urn:microsoft.com/office/officeart/2005/8/layout/matrix1"/>
    <dgm:cxn modelId="{81E8160C-A0A3-4CC2-831B-8F0159803F94}" type="presParOf" srcId="{77B22D38-8901-4BFA-B5FC-A4DDA7CE1073}" destId="{D26429AF-D992-47FE-9EFE-ACA219A94C82}" srcOrd="1" destOrd="0" presId="urn:microsoft.com/office/officeart/2005/8/layout/matrix1"/>
    <dgm:cxn modelId="{BAF699D0-ED7B-4361-BA81-EEEEB4A9B025}" type="presParOf" srcId="{77B22D38-8901-4BFA-B5FC-A4DDA7CE1073}" destId="{80B14FFC-8C91-4671-B25C-E2603D9DDA18}" srcOrd="2" destOrd="0" presId="urn:microsoft.com/office/officeart/2005/8/layout/matrix1"/>
    <dgm:cxn modelId="{2EDFC12A-0946-40F2-A1F3-158089302B69}" type="presParOf" srcId="{77B22D38-8901-4BFA-B5FC-A4DDA7CE1073}" destId="{95917465-EE85-4A76-9285-F80B14578441}" srcOrd="3" destOrd="0" presId="urn:microsoft.com/office/officeart/2005/8/layout/matrix1"/>
    <dgm:cxn modelId="{313F60CE-8D02-4A06-905B-5C841FCF97EC}" type="presParOf" srcId="{77B22D38-8901-4BFA-B5FC-A4DDA7CE1073}" destId="{3A4C10CF-4687-4874-84A1-0C1A3727BBDD}" srcOrd="4" destOrd="0" presId="urn:microsoft.com/office/officeart/2005/8/layout/matrix1"/>
    <dgm:cxn modelId="{2322B176-0B2F-4124-9AC1-101D6B76FB1D}" type="presParOf" srcId="{77B22D38-8901-4BFA-B5FC-A4DDA7CE1073}" destId="{BB3F2359-5C45-4653-A054-EBC72AE14A5B}" srcOrd="5" destOrd="0" presId="urn:microsoft.com/office/officeart/2005/8/layout/matrix1"/>
    <dgm:cxn modelId="{8B71998D-FC03-47BB-88BB-7A5F7F624F6D}" type="presParOf" srcId="{77B22D38-8901-4BFA-B5FC-A4DDA7CE1073}" destId="{655484E7-916D-4FB8-A806-639C0295955F}" srcOrd="6" destOrd="0" presId="urn:microsoft.com/office/officeart/2005/8/layout/matrix1"/>
    <dgm:cxn modelId="{8233697B-3273-4CF3-82C8-A7BF924D3E28}" type="presParOf" srcId="{77B22D38-8901-4BFA-B5FC-A4DDA7CE1073}" destId="{70D59B0A-CAFE-4BA6-9B2B-28CC02643596}" srcOrd="7" destOrd="0" presId="urn:microsoft.com/office/officeart/2005/8/layout/matrix1"/>
    <dgm:cxn modelId="{33A50958-B5A5-480E-A50D-703ADB754227}" type="presParOf" srcId="{46EB62E1-CD91-44B8-8845-684F5E3C4A23}" destId="{7F41A947-C12B-4FEB-9A3D-3260E1180B5F}"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CA059E-B59D-4D1C-AED4-CA732E40D80C}"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E67F1424-047D-4C64-B8C7-264AAA24D94F}">
      <dgm:prSet phldrT="[Text]"/>
      <dgm:spPr>
        <a:solidFill>
          <a:schemeClr val="accent2">
            <a:lumMod val="75000"/>
          </a:schemeClr>
        </a:solidFill>
      </dgm:spPr>
      <dgm:t>
        <a:bodyPr/>
        <a:lstStyle/>
        <a:p>
          <a:r>
            <a:rPr lang="en-GB" b="1" dirty="0" smtClean="0">
              <a:solidFill>
                <a:schemeClr val="tx1">
                  <a:lumMod val="95000"/>
                  <a:lumOff val="5000"/>
                </a:schemeClr>
              </a:solidFill>
            </a:rPr>
            <a:t>Final Plan</a:t>
          </a:r>
          <a:endParaRPr lang="en-GB" b="1" dirty="0">
            <a:solidFill>
              <a:schemeClr val="tx1">
                <a:lumMod val="95000"/>
                <a:lumOff val="5000"/>
              </a:schemeClr>
            </a:solidFill>
          </a:endParaRPr>
        </a:p>
      </dgm:t>
    </dgm:pt>
    <dgm:pt modelId="{7D68ADCE-BB7D-4103-A5BA-7337C08860C8}" type="parTrans" cxnId="{D2904AFE-658B-4761-8A62-C02A36DD97A2}">
      <dgm:prSet/>
      <dgm:spPr/>
      <dgm:t>
        <a:bodyPr/>
        <a:lstStyle/>
        <a:p>
          <a:endParaRPr lang="en-GB" b="1">
            <a:solidFill>
              <a:schemeClr val="tx1">
                <a:lumMod val="95000"/>
                <a:lumOff val="5000"/>
              </a:schemeClr>
            </a:solidFill>
          </a:endParaRPr>
        </a:p>
      </dgm:t>
    </dgm:pt>
    <dgm:pt modelId="{14745F5C-7420-4EF1-A49A-401EBA0B4E58}" type="sibTrans" cxnId="{D2904AFE-658B-4761-8A62-C02A36DD97A2}">
      <dgm:prSet/>
      <dgm:spPr/>
      <dgm:t>
        <a:bodyPr/>
        <a:lstStyle/>
        <a:p>
          <a:endParaRPr lang="en-GB" b="1">
            <a:solidFill>
              <a:schemeClr val="tx1">
                <a:lumMod val="95000"/>
                <a:lumOff val="5000"/>
              </a:schemeClr>
            </a:solidFill>
          </a:endParaRPr>
        </a:p>
      </dgm:t>
    </dgm:pt>
    <dgm:pt modelId="{766752A0-7BC7-4471-BE3E-C95268BCBF52}">
      <dgm:prSet phldrT="[Text]"/>
      <dgm:spPr>
        <a:gradFill rotWithShape="0">
          <a:gsLst>
            <a:gs pos="0">
              <a:srgbClr val="8488C4"/>
            </a:gs>
            <a:gs pos="53000">
              <a:srgbClr val="D4DEFF"/>
            </a:gs>
            <a:gs pos="83000">
              <a:srgbClr val="D4DEFF"/>
            </a:gs>
            <a:gs pos="100000">
              <a:srgbClr val="96AB94"/>
            </a:gs>
          </a:gsLst>
          <a:lin ang="16200000" scaled="0"/>
        </a:gradFill>
      </dgm:spPr>
      <dgm:t>
        <a:bodyPr/>
        <a:lstStyle/>
        <a:p>
          <a:r>
            <a:rPr lang="en-GB" b="1" dirty="0" smtClean="0">
              <a:solidFill>
                <a:schemeClr val="tx1">
                  <a:lumMod val="95000"/>
                  <a:lumOff val="5000"/>
                </a:schemeClr>
              </a:solidFill>
            </a:rPr>
            <a:t>Draft TMC Meeting</a:t>
          </a:r>
          <a:endParaRPr lang="en-GB" b="1" dirty="0">
            <a:solidFill>
              <a:schemeClr val="tx1">
                <a:lumMod val="95000"/>
                <a:lumOff val="5000"/>
              </a:schemeClr>
            </a:solidFill>
          </a:endParaRPr>
        </a:p>
      </dgm:t>
    </dgm:pt>
    <dgm:pt modelId="{6226B600-052F-4A88-9EEA-5A235DCDC5A5}" type="parTrans" cxnId="{1B1C3DEA-1201-46DC-A8D5-633934748762}">
      <dgm:prSet/>
      <dgm:spPr/>
      <dgm:t>
        <a:bodyPr/>
        <a:lstStyle/>
        <a:p>
          <a:endParaRPr lang="en-GB" b="1">
            <a:solidFill>
              <a:schemeClr val="tx1">
                <a:lumMod val="95000"/>
                <a:lumOff val="5000"/>
              </a:schemeClr>
            </a:solidFill>
          </a:endParaRPr>
        </a:p>
      </dgm:t>
    </dgm:pt>
    <dgm:pt modelId="{D779A8C8-DEE4-4B38-A259-527FF46609C9}" type="sibTrans" cxnId="{1B1C3DEA-1201-46DC-A8D5-633934748762}">
      <dgm:prSet/>
      <dgm:spPr/>
      <dgm:t>
        <a:bodyPr/>
        <a:lstStyle/>
        <a:p>
          <a:endParaRPr lang="en-GB" b="1">
            <a:solidFill>
              <a:schemeClr val="tx1">
                <a:lumMod val="95000"/>
                <a:lumOff val="5000"/>
              </a:schemeClr>
            </a:solidFill>
          </a:endParaRPr>
        </a:p>
      </dgm:t>
    </dgm:pt>
    <dgm:pt modelId="{F4ED17ED-913D-46B8-97FE-09587029D8A6}">
      <dgm:prSet phldrT="[Text]"/>
      <dgm:spPr>
        <a:gradFill rotWithShape="0">
          <a:gsLst>
            <a:gs pos="0">
              <a:srgbClr val="8488C4"/>
            </a:gs>
            <a:gs pos="53000">
              <a:srgbClr val="D4DEFF"/>
            </a:gs>
            <a:gs pos="83000">
              <a:srgbClr val="D4DEFF"/>
            </a:gs>
            <a:gs pos="100000">
              <a:srgbClr val="96AB94"/>
            </a:gs>
          </a:gsLst>
          <a:lin ang="16200000" scaled="0"/>
        </a:gradFill>
      </dgm:spPr>
      <dgm:t>
        <a:bodyPr/>
        <a:lstStyle/>
        <a:p>
          <a:r>
            <a:rPr lang="en-GB" b="1" dirty="0" smtClean="0">
              <a:solidFill>
                <a:schemeClr val="tx1">
                  <a:lumMod val="95000"/>
                  <a:lumOff val="5000"/>
                </a:schemeClr>
              </a:solidFill>
            </a:rPr>
            <a:t>Public Hearing</a:t>
          </a:r>
          <a:endParaRPr lang="en-GB" b="1" dirty="0">
            <a:solidFill>
              <a:schemeClr val="tx1">
                <a:lumMod val="95000"/>
                <a:lumOff val="5000"/>
              </a:schemeClr>
            </a:solidFill>
          </a:endParaRPr>
        </a:p>
      </dgm:t>
    </dgm:pt>
    <dgm:pt modelId="{BDBCFED6-8741-4ABB-85CF-D3A3596110B7}" type="parTrans" cxnId="{9630C795-C765-4BD6-BD48-36B401535251}">
      <dgm:prSet/>
      <dgm:spPr/>
      <dgm:t>
        <a:bodyPr/>
        <a:lstStyle/>
        <a:p>
          <a:endParaRPr lang="en-GB" b="1">
            <a:solidFill>
              <a:schemeClr val="tx1">
                <a:lumMod val="95000"/>
                <a:lumOff val="5000"/>
              </a:schemeClr>
            </a:solidFill>
          </a:endParaRPr>
        </a:p>
      </dgm:t>
    </dgm:pt>
    <dgm:pt modelId="{A4A2613C-0ED9-40D3-B9B7-FD0EA457ACCA}" type="sibTrans" cxnId="{9630C795-C765-4BD6-BD48-36B401535251}">
      <dgm:prSet/>
      <dgm:spPr/>
      <dgm:t>
        <a:bodyPr/>
        <a:lstStyle/>
        <a:p>
          <a:endParaRPr lang="en-GB" b="1">
            <a:solidFill>
              <a:schemeClr val="tx1">
                <a:lumMod val="95000"/>
                <a:lumOff val="5000"/>
              </a:schemeClr>
            </a:solidFill>
          </a:endParaRPr>
        </a:p>
      </dgm:t>
    </dgm:pt>
    <dgm:pt modelId="{6E99F0B4-2ED4-404A-A498-20C1D81D5174}">
      <dgm:prSet phldrT="[Text]"/>
      <dgm:spPr>
        <a:gradFill rotWithShape="0">
          <a:gsLst>
            <a:gs pos="0">
              <a:srgbClr val="8488C4"/>
            </a:gs>
            <a:gs pos="53000">
              <a:srgbClr val="D4DEFF"/>
            </a:gs>
            <a:gs pos="83000">
              <a:srgbClr val="D4DEFF"/>
            </a:gs>
            <a:gs pos="100000">
              <a:srgbClr val="96AB94"/>
            </a:gs>
          </a:gsLst>
          <a:lin ang="16200000" scaled="0"/>
        </a:gradFill>
      </dgm:spPr>
      <dgm:t>
        <a:bodyPr/>
        <a:lstStyle/>
        <a:p>
          <a:r>
            <a:rPr lang="en-GB" b="1" dirty="0" smtClean="0">
              <a:solidFill>
                <a:schemeClr val="tx1">
                  <a:lumMod val="95000"/>
                  <a:lumOff val="5000"/>
                </a:schemeClr>
              </a:solidFill>
            </a:rPr>
            <a:t>Consultation</a:t>
          </a:r>
        </a:p>
        <a:p>
          <a:r>
            <a:rPr lang="en-GB" b="1" dirty="0" smtClean="0">
              <a:solidFill>
                <a:schemeClr val="tx1">
                  <a:lumMod val="95000"/>
                  <a:lumOff val="5000"/>
                </a:schemeClr>
              </a:solidFill>
            </a:rPr>
            <a:t>(MP, Local Authority)</a:t>
          </a:r>
          <a:endParaRPr lang="en-GB" b="1" dirty="0">
            <a:solidFill>
              <a:schemeClr val="tx1">
                <a:lumMod val="95000"/>
                <a:lumOff val="5000"/>
              </a:schemeClr>
            </a:solidFill>
          </a:endParaRPr>
        </a:p>
      </dgm:t>
    </dgm:pt>
    <dgm:pt modelId="{ABC0ADF2-E728-49B2-8063-B525053BE55A}" type="parTrans" cxnId="{072CDEBE-2487-4DD4-8731-CA87198D19DD}">
      <dgm:prSet/>
      <dgm:spPr/>
      <dgm:t>
        <a:bodyPr/>
        <a:lstStyle/>
        <a:p>
          <a:endParaRPr lang="en-GB" b="1">
            <a:solidFill>
              <a:schemeClr val="tx1">
                <a:lumMod val="95000"/>
                <a:lumOff val="5000"/>
              </a:schemeClr>
            </a:solidFill>
          </a:endParaRPr>
        </a:p>
      </dgm:t>
    </dgm:pt>
    <dgm:pt modelId="{A4D02454-2E46-4F84-B989-E41E82E8B779}" type="sibTrans" cxnId="{072CDEBE-2487-4DD4-8731-CA87198D19DD}">
      <dgm:prSet/>
      <dgm:spPr/>
      <dgm:t>
        <a:bodyPr/>
        <a:lstStyle/>
        <a:p>
          <a:endParaRPr lang="en-GB" b="1">
            <a:solidFill>
              <a:schemeClr val="tx1">
                <a:lumMod val="95000"/>
                <a:lumOff val="5000"/>
              </a:schemeClr>
            </a:solidFill>
          </a:endParaRPr>
        </a:p>
      </dgm:t>
    </dgm:pt>
    <dgm:pt modelId="{CA5A3017-4745-404F-9B4C-3530AF8758DD}">
      <dgm:prSet phldrT="[Text]"/>
      <dgm:spPr>
        <a:gradFill rotWithShape="0">
          <a:gsLst>
            <a:gs pos="0">
              <a:srgbClr val="8488C4"/>
            </a:gs>
            <a:gs pos="53000">
              <a:srgbClr val="D4DEFF"/>
            </a:gs>
            <a:gs pos="83000">
              <a:srgbClr val="D4DEFF"/>
            </a:gs>
            <a:gs pos="100000">
              <a:srgbClr val="96AB94"/>
            </a:gs>
          </a:gsLst>
          <a:lin ang="16200000" scaled="0"/>
        </a:gradFill>
      </dgm:spPr>
      <dgm:t>
        <a:bodyPr/>
        <a:lstStyle/>
        <a:p>
          <a:r>
            <a:rPr lang="en-GB" b="1" dirty="0" smtClean="0">
              <a:solidFill>
                <a:schemeClr val="tx1">
                  <a:lumMod val="95000"/>
                  <a:lumOff val="5000"/>
                </a:schemeClr>
              </a:solidFill>
            </a:rPr>
            <a:t>Workshop at </a:t>
          </a:r>
          <a:r>
            <a:rPr lang="en-GB" b="1" dirty="0" err="1" smtClean="0">
              <a:solidFill>
                <a:schemeClr val="tx1">
                  <a:lumMod val="95000"/>
                  <a:lumOff val="5000"/>
                </a:schemeClr>
              </a:solidFill>
            </a:rPr>
            <a:t>Upazila</a:t>
          </a:r>
          <a:endParaRPr lang="en-GB" b="1" dirty="0">
            <a:solidFill>
              <a:schemeClr val="tx1">
                <a:lumMod val="95000"/>
                <a:lumOff val="5000"/>
              </a:schemeClr>
            </a:solidFill>
          </a:endParaRPr>
        </a:p>
      </dgm:t>
    </dgm:pt>
    <dgm:pt modelId="{2F83A94D-FD0C-427B-9E4D-7499B7C19760}" type="parTrans" cxnId="{C1FA3DFC-CC28-4E68-8F8D-646977974CD1}">
      <dgm:prSet/>
      <dgm:spPr/>
      <dgm:t>
        <a:bodyPr/>
        <a:lstStyle/>
        <a:p>
          <a:endParaRPr lang="en-GB" b="1">
            <a:solidFill>
              <a:schemeClr val="tx1">
                <a:lumMod val="95000"/>
                <a:lumOff val="5000"/>
              </a:schemeClr>
            </a:solidFill>
          </a:endParaRPr>
        </a:p>
      </dgm:t>
    </dgm:pt>
    <dgm:pt modelId="{942A4C3D-A455-4057-AFF7-BFA350A8FF98}" type="sibTrans" cxnId="{C1FA3DFC-CC28-4E68-8F8D-646977974CD1}">
      <dgm:prSet/>
      <dgm:spPr/>
      <dgm:t>
        <a:bodyPr/>
        <a:lstStyle/>
        <a:p>
          <a:endParaRPr lang="en-GB" b="1">
            <a:solidFill>
              <a:schemeClr val="tx1">
                <a:lumMod val="95000"/>
                <a:lumOff val="5000"/>
              </a:schemeClr>
            </a:solidFill>
          </a:endParaRPr>
        </a:p>
      </dgm:t>
    </dgm:pt>
    <dgm:pt modelId="{46EB62E1-CD91-44B8-8845-684F5E3C4A23}" type="pres">
      <dgm:prSet presAssocID="{93CA059E-B59D-4D1C-AED4-CA732E40D80C}" presName="diagram" presStyleCnt="0">
        <dgm:presLayoutVars>
          <dgm:chMax val="1"/>
          <dgm:dir/>
          <dgm:animLvl val="ctr"/>
          <dgm:resizeHandles val="exact"/>
        </dgm:presLayoutVars>
      </dgm:prSet>
      <dgm:spPr/>
      <dgm:t>
        <a:bodyPr/>
        <a:lstStyle/>
        <a:p>
          <a:endParaRPr lang="en-US"/>
        </a:p>
      </dgm:t>
    </dgm:pt>
    <dgm:pt modelId="{77B22D38-8901-4BFA-B5FC-A4DDA7CE1073}" type="pres">
      <dgm:prSet presAssocID="{93CA059E-B59D-4D1C-AED4-CA732E40D80C}" presName="matrix" presStyleCnt="0"/>
      <dgm:spPr/>
    </dgm:pt>
    <dgm:pt modelId="{55BE975A-2021-4A5A-A437-1264680FFF6F}" type="pres">
      <dgm:prSet presAssocID="{93CA059E-B59D-4D1C-AED4-CA732E40D80C}" presName="tile1" presStyleLbl="node1" presStyleIdx="0" presStyleCnt="4"/>
      <dgm:spPr/>
      <dgm:t>
        <a:bodyPr/>
        <a:lstStyle/>
        <a:p>
          <a:endParaRPr lang="en-US"/>
        </a:p>
      </dgm:t>
    </dgm:pt>
    <dgm:pt modelId="{D26429AF-D992-47FE-9EFE-ACA219A94C82}" type="pres">
      <dgm:prSet presAssocID="{93CA059E-B59D-4D1C-AED4-CA732E40D80C}" presName="tile1text" presStyleLbl="node1" presStyleIdx="0" presStyleCnt="4">
        <dgm:presLayoutVars>
          <dgm:chMax val="0"/>
          <dgm:chPref val="0"/>
          <dgm:bulletEnabled val="1"/>
        </dgm:presLayoutVars>
      </dgm:prSet>
      <dgm:spPr/>
      <dgm:t>
        <a:bodyPr/>
        <a:lstStyle/>
        <a:p>
          <a:endParaRPr lang="en-US"/>
        </a:p>
      </dgm:t>
    </dgm:pt>
    <dgm:pt modelId="{80B14FFC-8C91-4671-B25C-E2603D9DDA18}" type="pres">
      <dgm:prSet presAssocID="{93CA059E-B59D-4D1C-AED4-CA732E40D80C}" presName="tile2" presStyleLbl="node1" presStyleIdx="1" presStyleCnt="4"/>
      <dgm:spPr/>
      <dgm:t>
        <a:bodyPr/>
        <a:lstStyle/>
        <a:p>
          <a:endParaRPr lang="en-US"/>
        </a:p>
      </dgm:t>
    </dgm:pt>
    <dgm:pt modelId="{95917465-EE85-4A76-9285-F80B14578441}" type="pres">
      <dgm:prSet presAssocID="{93CA059E-B59D-4D1C-AED4-CA732E40D80C}" presName="tile2text" presStyleLbl="node1" presStyleIdx="1" presStyleCnt="4">
        <dgm:presLayoutVars>
          <dgm:chMax val="0"/>
          <dgm:chPref val="0"/>
          <dgm:bulletEnabled val="1"/>
        </dgm:presLayoutVars>
      </dgm:prSet>
      <dgm:spPr/>
      <dgm:t>
        <a:bodyPr/>
        <a:lstStyle/>
        <a:p>
          <a:endParaRPr lang="en-US"/>
        </a:p>
      </dgm:t>
    </dgm:pt>
    <dgm:pt modelId="{3A4C10CF-4687-4874-84A1-0C1A3727BBDD}" type="pres">
      <dgm:prSet presAssocID="{93CA059E-B59D-4D1C-AED4-CA732E40D80C}" presName="tile3" presStyleLbl="node1" presStyleIdx="2" presStyleCnt="4"/>
      <dgm:spPr/>
      <dgm:t>
        <a:bodyPr/>
        <a:lstStyle/>
        <a:p>
          <a:endParaRPr lang="en-US"/>
        </a:p>
      </dgm:t>
    </dgm:pt>
    <dgm:pt modelId="{BB3F2359-5C45-4653-A054-EBC72AE14A5B}" type="pres">
      <dgm:prSet presAssocID="{93CA059E-B59D-4D1C-AED4-CA732E40D80C}" presName="tile3text" presStyleLbl="node1" presStyleIdx="2" presStyleCnt="4">
        <dgm:presLayoutVars>
          <dgm:chMax val="0"/>
          <dgm:chPref val="0"/>
          <dgm:bulletEnabled val="1"/>
        </dgm:presLayoutVars>
      </dgm:prSet>
      <dgm:spPr/>
      <dgm:t>
        <a:bodyPr/>
        <a:lstStyle/>
        <a:p>
          <a:endParaRPr lang="en-US"/>
        </a:p>
      </dgm:t>
    </dgm:pt>
    <dgm:pt modelId="{655484E7-916D-4FB8-A806-639C0295955F}" type="pres">
      <dgm:prSet presAssocID="{93CA059E-B59D-4D1C-AED4-CA732E40D80C}" presName="tile4" presStyleLbl="node1" presStyleIdx="3" presStyleCnt="4"/>
      <dgm:spPr/>
      <dgm:t>
        <a:bodyPr/>
        <a:lstStyle/>
        <a:p>
          <a:endParaRPr lang="en-US"/>
        </a:p>
      </dgm:t>
    </dgm:pt>
    <dgm:pt modelId="{70D59B0A-CAFE-4BA6-9B2B-28CC02643596}" type="pres">
      <dgm:prSet presAssocID="{93CA059E-B59D-4D1C-AED4-CA732E40D80C}" presName="tile4text" presStyleLbl="node1" presStyleIdx="3" presStyleCnt="4">
        <dgm:presLayoutVars>
          <dgm:chMax val="0"/>
          <dgm:chPref val="0"/>
          <dgm:bulletEnabled val="1"/>
        </dgm:presLayoutVars>
      </dgm:prSet>
      <dgm:spPr/>
      <dgm:t>
        <a:bodyPr/>
        <a:lstStyle/>
        <a:p>
          <a:endParaRPr lang="en-US"/>
        </a:p>
      </dgm:t>
    </dgm:pt>
    <dgm:pt modelId="{7F41A947-C12B-4FEB-9A3D-3260E1180B5F}" type="pres">
      <dgm:prSet presAssocID="{93CA059E-B59D-4D1C-AED4-CA732E40D80C}" presName="centerTile" presStyleLbl="fgShp" presStyleIdx="0" presStyleCnt="1" custScaleX="159816" custScaleY="114289">
        <dgm:presLayoutVars>
          <dgm:chMax val="0"/>
          <dgm:chPref val="0"/>
        </dgm:presLayoutVars>
      </dgm:prSet>
      <dgm:spPr/>
      <dgm:t>
        <a:bodyPr/>
        <a:lstStyle/>
        <a:p>
          <a:endParaRPr lang="en-US"/>
        </a:p>
      </dgm:t>
    </dgm:pt>
  </dgm:ptLst>
  <dgm:cxnLst>
    <dgm:cxn modelId="{C4BBC739-C4CC-4E4E-AE5A-F918609C26C2}" type="presOf" srcId="{766752A0-7BC7-4471-BE3E-C95268BCBF52}" destId="{D26429AF-D992-47FE-9EFE-ACA219A94C82}" srcOrd="1" destOrd="0" presId="urn:microsoft.com/office/officeart/2005/8/layout/matrix1"/>
    <dgm:cxn modelId="{EC2BD425-C1DA-4D0B-9D79-DDA79B440CA9}" type="presOf" srcId="{F4ED17ED-913D-46B8-97FE-09587029D8A6}" destId="{80B14FFC-8C91-4671-B25C-E2603D9DDA18}" srcOrd="0" destOrd="0" presId="urn:microsoft.com/office/officeart/2005/8/layout/matrix1"/>
    <dgm:cxn modelId="{C361B77E-0E14-487B-8144-3A9DA231103E}" type="presOf" srcId="{E67F1424-047D-4C64-B8C7-264AAA24D94F}" destId="{7F41A947-C12B-4FEB-9A3D-3260E1180B5F}" srcOrd="0" destOrd="0" presId="urn:microsoft.com/office/officeart/2005/8/layout/matrix1"/>
    <dgm:cxn modelId="{1B1C3DEA-1201-46DC-A8D5-633934748762}" srcId="{E67F1424-047D-4C64-B8C7-264AAA24D94F}" destId="{766752A0-7BC7-4471-BE3E-C95268BCBF52}" srcOrd="0" destOrd="0" parTransId="{6226B600-052F-4A88-9EEA-5A235DCDC5A5}" sibTransId="{D779A8C8-DEE4-4B38-A259-527FF46609C9}"/>
    <dgm:cxn modelId="{C6084210-3728-4D27-9690-F77FC821B6C6}" type="presOf" srcId="{6E99F0B4-2ED4-404A-A498-20C1D81D5174}" destId="{BB3F2359-5C45-4653-A054-EBC72AE14A5B}" srcOrd="1" destOrd="0" presId="urn:microsoft.com/office/officeart/2005/8/layout/matrix1"/>
    <dgm:cxn modelId="{DF9B4D54-64AB-4718-B854-F09E7F6B7C5F}" type="presOf" srcId="{CA5A3017-4745-404F-9B4C-3530AF8758DD}" destId="{70D59B0A-CAFE-4BA6-9B2B-28CC02643596}" srcOrd="1" destOrd="0" presId="urn:microsoft.com/office/officeart/2005/8/layout/matrix1"/>
    <dgm:cxn modelId="{C1FA3DFC-CC28-4E68-8F8D-646977974CD1}" srcId="{E67F1424-047D-4C64-B8C7-264AAA24D94F}" destId="{CA5A3017-4745-404F-9B4C-3530AF8758DD}" srcOrd="3" destOrd="0" parTransId="{2F83A94D-FD0C-427B-9E4D-7499B7C19760}" sibTransId="{942A4C3D-A455-4057-AFF7-BFA350A8FF98}"/>
    <dgm:cxn modelId="{E4EF37B7-B8C8-48D2-BDDE-E9B2B0ED1C3E}" type="presOf" srcId="{F4ED17ED-913D-46B8-97FE-09587029D8A6}" destId="{95917465-EE85-4A76-9285-F80B14578441}" srcOrd="1" destOrd="0" presId="urn:microsoft.com/office/officeart/2005/8/layout/matrix1"/>
    <dgm:cxn modelId="{867D626F-9742-4C44-B7A5-43F0486BDE07}" type="presOf" srcId="{6E99F0B4-2ED4-404A-A498-20C1D81D5174}" destId="{3A4C10CF-4687-4874-84A1-0C1A3727BBDD}" srcOrd="0" destOrd="0" presId="urn:microsoft.com/office/officeart/2005/8/layout/matrix1"/>
    <dgm:cxn modelId="{72415DE1-40F6-4AE0-8A72-5FF3E6704241}" type="presOf" srcId="{CA5A3017-4745-404F-9B4C-3530AF8758DD}" destId="{655484E7-916D-4FB8-A806-639C0295955F}" srcOrd="0" destOrd="0" presId="urn:microsoft.com/office/officeart/2005/8/layout/matrix1"/>
    <dgm:cxn modelId="{F798ACC4-10BB-433A-BC90-97550C2DA515}" type="presOf" srcId="{766752A0-7BC7-4471-BE3E-C95268BCBF52}" destId="{55BE975A-2021-4A5A-A437-1264680FFF6F}" srcOrd="0" destOrd="0" presId="urn:microsoft.com/office/officeart/2005/8/layout/matrix1"/>
    <dgm:cxn modelId="{9630C795-C765-4BD6-BD48-36B401535251}" srcId="{E67F1424-047D-4C64-B8C7-264AAA24D94F}" destId="{F4ED17ED-913D-46B8-97FE-09587029D8A6}" srcOrd="1" destOrd="0" parTransId="{BDBCFED6-8741-4ABB-85CF-D3A3596110B7}" sibTransId="{A4A2613C-0ED9-40D3-B9B7-FD0EA457ACCA}"/>
    <dgm:cxn modelId="{D2904AFE-658B-4761-8A62-C02A36DD97A2}" srcId="{93CA059E-B59D-4D1C-AED4-CA732E40D80C}" destId="{E67F1424-047D-4C64-B8C7-264AAA24D94F}" srcOrd="0" destOrd="0" parTransId="{7D68ADCE-BB7D-4103-A5BA-7337C08860C8}" sibTransId="{14745F5C-7420-4EF1-A49A-401EBA0B4E58}"/>
    <dgm:cxn modelId="{072CDEBE-2487-4DD4-8731-CA87198D19DD}" srcId="{E67F1424-047D-4C64-B8C7-264AAA24D94F}" destId="{6E99F0B4-2ED4-404A-A498-20C1D81D5174}" srcOrd="2" destOrd="0" parTransId="{ABC0ADF2-E728-49B2-8063-B525053BE55A}" sibTransId="{A4D02454-2E46-4F84-B989-E41E82E8B779}"/>
    <dgm:cxn modelId="{FF5AE113-C310-4A63-9F41-505C33FD471D}" type="presOf" srcId="{93CA059E-B59D-4D1C-AED4-CA732E40D80C}" destId="{46EB62E1-CD91-44B8-8845-684F5E3C4A23}" srcOrd="0" destOrd="0" presId="urn:microsoft.com/office/officeart/2005/8/layout/matrix1"/>
    <dgm:cxn modelId="{DA1B056B-58E0-4250-9874-E703E9C15475}" type="presParOf" srcId="{46EB62E1-CD91-44B8-8845-684F5E3C4A23}" destId="{77B22D38-8901-4BFA-B5FC-A4DDA7CE1073}" srcOrd="0" destOrd="0" presId="urn:microsoft.com/office/officeart/2005/8/layout/matrix1"/>
    <dgm:cxn modelId="{0FE65DBA-B13D-4DCA-AB87-341A8AC66B37}" type="presParOf" srcId="{77B22D38-8901-4BFA-B5FC-A4DDA7CE1073}" destId="{55BE975A-2021-4A5A-A437-1264680FFF6F}" srcOrd="0" destOrd="0" presId="urn:microsoft.com/office/officeart/2005/8/layout/matrix1"/>
    <dgm:cxn modelId="{762A6F79-75F5-4368-B235-DC2A942D81E1}" type="presParOf" srcId="{77B22D38-8901-4BFA-B5FC-A4DDA7CE1073}" destId="{D26429AF-D992-47FE-9EFE-ACA219A94C82}" srcOrd="1" destOrd="0" presId="urn:microsoft.com/office/officeart/2005/8/layout/matrix1"/>
    <dgm:cxn modelId="{5A59D89F-8310-4303-9FBB-8E65BAAC7658}" type="presParOf" srcId="{77B22D38-8901-4BFA-B5FC-A4DDA7CE1073}" destId="{80B14FFC-8C91-4671-B25C-E2603D9DDA18}" srcOrd="2" destOrd="0" presId="urn:microsoft.com/office/officeart/2005/8/layout/matrix1"/>
    <dgm:cxn modelId="{E7646D46-CDE6-44FB-8D46-1B21374A881D}" type="presParOf" srcId="{77B22D38-8901-4BFA-B5FC-A4DDA7CE1073}" destId="{95917465-EE85-4A76-9285-F80B14578441}" srcOrd="3" destOrd="0" presId="urn:microsoft.com/office/officeart/2005/8/layout/matrix1"/>
    <dgm:cxn modelId="{01863A57-6C76-47F2-9AAD-023327D3CCF5}" type="presParOf" srcId="{77B22D38-8901-4BFA-B5FC-A4DDA7CE1073}" destId="{3A4C10CF-4687-4874-84A1-0C1A3727BBDD}" srcOrd="4" destOrd="0" presId="urn:microsoft.com/office/officeart/2005/8/layout/matrix1"/>
    <dgm:cxn modelId="{5C448FE7-240A-4865-8990-CEBD8780D186}" type="presParOf" srcId="{77B22D38-8901-4BFA-B5FC-A4DDA7CE1073}" destId="{BB3F2359-5C45-4653-A054-EBC72AE14A5B}" srcOrd="5" destOrd="0" presId="urn:microsoft.com/office/officeart/2005/8/layout/matrix1"/>
    <dgm:cxn modelId="{97C92D70-4A4C-471C-ACB9-F12683BAA466}" type="presParOf" srcId="{77B22D38-8901-4BFA-B5FC-A4DDA7CE1073}" destId="{655484E7-916D-4FB8-A806-639C0295955F}" srcOrd="6" destOrd="0" presId="urn:microsoft.com/office/officeart/2005/8/layout/matrix1"/>
    <dgm:cxn modelId="{6BBD1B27-1D7C-49F0-8454-DA6CD2A3ABD9}" type="presParOf" srcId="{77B22D38-8901-4BFA-B5FC-A4DDA7CE1073}" destId="{70D59B0A-CAFE-4BA6-9B2B-28CC02643596}" srcOrd="7" destOrd="0" presId="urn:microsoft.com/office/officeart/2005/8/layout/matrix1"/>
    <dgm:cxn modelId="{D7967EB1-AA72-42A6-8965-BD6C7BE63360}" type="presParOf" srcId="{46EB62E1-CD91-44B8-8845-684F5E3C4A23}" destId="{7F41A947-C12B-4FEB-9A3D-3260E1180B5F}" srcOrd="1" destOrd="0" presId="urn:microsoft.com/office/officeart/2005/8/layout/matrix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AA38EA-6C17-44EB-94CD-2A521A4CC057}" type="doc">
      <dgm:prSet loTypeId="urn:microsoft.com/office/officeart/2005/8/layout/hList6" loCatId="list" qsTypeId="urn:microsoft.com/office/officeart/2005/8/quickstyle/simple1" qsCatId="simple" csTypeId="urn:microsoft.com/office/officeart/2005/8/colors/accent4_3" csCatId="accent4" phldr="1"/>
      <dgm:spPr/>
      <dgm:t>
        <a:bodyPr/>
        <a:lstStyle/>
        <a:p>
          <a:endParaRPr lang="en-US"/>
        </a:p>
      </dgm:t>
    </dgm:pt>
    <dgm:pt modelId="{1E9D37D5-2CEA-4463-BE33-A44786EBADB4}">
      <dgm:prSet phldrT="[Text]" custT="1"/>
      <dgm:spPr/>
      <dgm:t>
        <a:bodyPr/>
        <a:lstStyle/>
        <a:p>
          <a:r>
            <a:rPr lang="en-US" sz="2400" b="1" dirty="0">
              <a:latin typeface="Book Antiqua" pitchFamily="18" charset="0"/>
            </a:rPr>
            <a:t>Sub-Regional Plan</a:t>
          </a:r>
        </a:p>
        <a:p>
          <a:r>
            <a:rPr lang="en-US" sz="2400" b="1" dirty="0">
              <a:latin typeface="Book Antiqua" pitchFamily="18" charset="0"/>
            </a:rPr>
            <a:t>(20 years)</a:t>
          </a:r>
        </a:p>
      </dgm:t>
    </dgm:pt>
    <dgm:pt modelId="{3F0394A3-F3E2-4A49-8EAB-0F8CFD92AFFB}" type="parTrans" cxnId="{84FDC4DA-F524-4D71-BA9C-13E1E7BE8118}">
      <dgm:prSet/>
      <dgm:spPr/>
      <dgm:t>
        <a:bodyPr/>
        <a:lstStyle/>
        <a:p>
          <a:endParaRPr lang="en-US"/>
        </a:p>
      </dgm:t>
    </dgm:pt>
    <dgm:pt modelId="{8B221120-24FA-40AB-8701-6EECC7996130}" type="sibTrans" cxnId="{84FDC4DA-F524-4D71-BA9C-13E1E7BE8118}">
      <dgm:prSet/>
      <dgm:spPr/>
      <dgm:t>
        <a:bodyPr/>
        <a:lstStyle/>
        <a:p>
          <a:endParaRPr lang="en-US"/>
        </a:p>
      </dgm:t>
    </dgm:pt>
    <dgm:pt modelId="{CB4AACB8-2176-44D2-B266-D95274D1F7B9}">
      <dgm:prSet phldrT="[Text]" custT="1"/>
      <dgm:spPr/>
      <dgm:t>
        <a:bodyPr/>
        <a:lstStyle/>
        <a:p>
          <a:r>
            <a:rPr lang="en-US" sz="2400" b="1" dirty="0">
              <a:latin typeface="Book Antiqua" pitchFamily="18" charset="0"/>
            </a:rPr>
            <a:t>Structure Plan</a:t>
          </a:r>
        </a:p>
        <a:p>
          <a:r>
            <a:rPr lang="en-US" sz="2400" b="1" dirty="0">
              <a:latin typeface="Book Antiqua" pitchFamily="18" charset="0"/>
            </a:rPr>
            <a:t>(20 Years)</a:t>
          </a:r>
        </a:p>
      </dgm:t>
    </dgm:pt>
    <dgm:pt modelId="{150CBCEB-7FD0-4BCA-8466-CE5D6A316D98}" type="parTrans" cxnId="{279D4B4F-9201-4262-B861-A85E0819F513}">
      <dgm:prSet/>
      <dgm:spPr/>
      <dgm:t>
        <a:bodyPr/>
        <a:lstStyle/>
        <a:p>
          <a:endParaRPr lang="en-US"/>
        </a:p>
      </dgm:t>
    </dgm:pt>
    <dgm:pt modelId="{212D472C-3683-4C2C-95E3-FA2D21AF2F78}" type="sibTrans" cxnId="{279D4B4F-9201-4262-B861-A85E0819F513}">
      <dgm:prSet/>
      <dgm:spPr/>
      <dgm:t>
        <a:bodyPr/>
        <a:lstStyle/>
        <a:p>
          <a:endParaRPr lang="en-US"/>
        </a:p>
      </dgm:t>
    </dgm:pt>
    <dgm:pt modelId="{A43C13BB-8E47-41BA-8D72-6214480951DC}">
      <dgm:prSet phldrT="[Text]" custT="1"/>
      <dgm:spPr/>
      <dgm:t>
        <a:bodyPr/>
        <a:lstStyle/>
        <a:p>
          <a:r>
            <a:rPr lang="en-US" sz="2400" b="1" dirty="0">
              <a:latin typeface="Book Antiqua" pitchFamily="18" charset="0"/>
            </a:rPr>
            <a:t>Urban Area Plan</a:t>
          </a:r>
        </a:p>
        <a:p>
          <a:r>
            <a:rPr lang="en-US" sz="2400" b="1" dirty="0">
              <a:latin typeface="Book Antiqua" pitchFamily="18" charset="0"/>
            </a:rPr>
            <a:t>(10 Years)</a:t>
          </a:r>
        </a:p>
      </dgm:t>
    </dgm:pt>
    <dgm:pt modelId="{D971A3B8-867E-49B6-8A6C-AA9F43456B67}" type="parTrans" cxnId="{4A4EAFCE-3C32-4860-9C9D-F57A63DA706F}">
      <dgm:prSet/>
      <dgm:spPr/>
      <dgm:t>
        <a:bodyPr/>
        <a:lstStyle/>
        <a:p>
          <a:endParaRPr lang="en-US"/>
        </a:p>
      </dgm:t>
    </dgm:pt>
    <dgm:pt modelId="{2D4E9923-9832-47A7-A074-F0CAB5F49B86}" type="sibTrans" cxnId="{4A4EAFCE-3C32-4860-9C9D-F57A63DA706F}">
      <dgm:prSet/>
      <dgm:spPr/>
      <dgm:t>
        <a:bodyPr/>
        <a:lstStyle/>
        <a:p>
          <a:endParaRPr lang="en-US"/>
        </a:p>
      </dgm:t>
    </dgm:pt>
    <dgm:pt modelId="{412B46C8-608C-44EA-B87B-3DB5B6061EB1}">
      <dgm:prSet phldrT="[Text]" custT="1"/>
      <dgm:spPr/>
      <dgm:t>
        <a:bodyPr/>
        <a:lstStyle/>
        <a:p>
          <a:r>
            <a:rPr lang="en-US" sz="2400" b="1" dirty="0">
              <a:latin typeface="Book Antiqua" pitchFamily="18" charset="0"/>
            </a:rPr>
            <a:t>Rural Area Plan</a:t>
          </a:r>
        </a:p>
        <a:p>
          <a:r>
            <a:rPr lang="en-US" sz="2400" b="1" dirty="0">
              <a:latin typeface="Book Antiqua" pitchFamily="18" charset="0"/>
            </a:rPr>
            <a:t>(10 Years)</a:t>
          </a:r>
        </a:p>
      </dgm:t>
    </dgm:pt>
    <dgm:pt modelId="{AD2BB79C-A2AD-4BD6-9C98-C3255C316DAA}" type="parTrans" cxnId="{FD1C64EB-6E6D-401A-A5BA-AA2D8467FBD3}">
      <dgm:prSet/>
      <dgm:spPr/>
      <dgm:t>
        <a:bodyPr/>
        <a:lstStyle/>
        <a:p>
          <a:endParaRPr lang="en-US"/>
        </a:p>
      </dgm:t>
    </dgm:pt>
    <dgm:pt modelId="{86257A9F-CCFD-4C49-B208-6C44DB32DE9D}" type="sibTrans" cxnId="{FD1C64EB-6E6D-401A-A5BA-AA2D8467FBD3}">
      <dgm:prSet/>
      <dgm:spPr/>
      <dgm:t>
        <a:bodyPr/>
        <a:lstStyle/>
        <a:p>
          <a:endParaRPr lang="en-US"/>
        </a:p>
      </dgm:t>
    </dgm:pt>
    <dgm:pt modelId="{F334DEE6-AB2F-44D0-A6BB-6E2469EE4780}">
      <dgm:prSet phldrT="[Text]" custT="1"/>
      <dgm:spPr/>
      <dgm:t>
        <a:bodyPr/>
        <a:lstStyle/>
        <a:p>
          <a:r>
            <a:rPr lang="en-US" sz="2400" b="1" dirty="0">
              <a:latin typeface="Book Antiqua" pitchFamily="18" charset="0"/>
            </a:rPr>
            <a:t>Action Area Plan</a:t>
          </a:r>
        </a:p>
        <a:p>
          <a:r>
            <a:rPr lang="en-US" sz="2400" b="1" dirty="0">
              <a:latin typeface="Book Antiqua" pitchFamily="18" charset="0"/>
            </a:rPr>
            <a:t>(5 Years)</a:t>
          </a:r>
        </a:p>
      </dgm:t>
    </dgm:pt>
    <dgm:pt modelId="{439F90B8-9529-4718-BDEC-EED15F9EA377}" type="parTrans" cxnId="{15526815-9EF4-4C38-A671-C1275057671A}">
      <dgm:prSet/>
      <dgm:spPr/>
      <dgm:t>
        <a:bodyPr/>
        <a:lstStyle/>
        <a:p>
          <a:endParaRPr lang="en-US"/>
        </a:p>
      </dgm:t>
    </dgm:pt>
    <dgm:pt modelId="{32C7E0CB-4D5C-4DDB-9A5B-DA3DF32874FB}" type="sibTrans" cxnId="{15526815-9EF4-4C38-A671-C1275057671A}">
      <dgm:prSet/>
      <dgm:spPr/>
      <dgm:t>
        <a:bodyPr/>
        <a:lstStyle/>
        <a:p>
          <a:endParaRPr lang="en-US"/>
        </a:p>
      </dgm:t>
    </dgm:pt>
    <dgm:pt modelId="{E6A8E54E-206C-417E-869C-23CEF0924B9A}" type="pres">
      <dgm:prSet presAssocID="{5BAA38EA-6C17-44EB-94CD-2A521A4CC057}" presName="Name0" presStyleCnt="0">
        <dgm:presLayoutVars>
          <dgm:dir/>
          <dgm:resizeHandles val="exact"/>
        </dgm:presLayoutVars>
      </dgm:prSet>
      <dgm:spPr/>
      <dgm:t>
        <a:bodyPr/>
        <a:lstStyle/>
        <a:p>
          <a:endParaRPr lang="en-GB"/>
        </a:p>
      </dgm:t>
    </dgm:pt>
    <dgm:pt modelId="{0694DC30-4C80-487D-A250-6C5AC8D3955F}" type="pres">
      <dgm:prSet presAssocID="{1E9D37D5-2CEA-4463-BE33-A44786EBADB4}" presName="node" presStyleLbl="node1" presStyleIdx="0" presStyleCnt="5">
        <dgm:presLayoutVars>
          <dgm:bulletEnabled val="1"/>
        </dgm:presLayoutVars>
      </dgm:prSet>
      <dgm:spPr/>
      <dgm:t>
        <a:bodyPr/>
        <a:lstStyle/>
        <a:p>
          <a:endParaRPr lang="en-GB"/>
        </a:p>
      </dgm:t>
    </dgm:pt>
    <dgm:pt modelId="{ADA15923-A9D7-4CC8-AB0A-457224128FFF}" type="pres">
      <dgm:prSet presAssocID="{8B221120-24FA-40AB-8701-6EECC7996130}" presName="sibTrans" presStyleCnt="0"/>
      <dgm:spPr/>
    </dgm:pt>
    <dgm:pt modelId="{BE80A6AE-C7BE-4C3E-B4DB-F868EB4F5E99}" type="pres">
      <dgm:prSet presAssocID="{CB4AACB8-2176-44D2-B266-D95274D1F7B9}" presName="node" presStyleLbl="node1" presStyleIdx="1" presStyleCnt="5">
        <dgm:presLayoutVars>
          <dgm:bulletEnabled val="1"/>
        </dgm:presLayoutVars>
      </dgm:prSet>
      <dgm:spPr/>
      <dgm:t>
        <a:bodyPr/>
        <a:lstStyle/>
        <a:p>
          <a:endParaRPr lang="en-GB"/>
        </a:p>
      </dgm:t>
    </dgm:pt>
    <dgm:pt modelId="{FA02629A-7CDE-4B61-A40B-7C4BBA0587A1}" type="pres">
      <dgm:prSet presAssocID="{212D472C-3683-4C2C-95E3-FA2D21AF2F78}" presName="sibTrans" presStyleCnt="0"/>
      <dgm:spPr/>
    </dgm:pt>
    <dgm:pt modelId="{34D8778F-B5FF-4AE0-B497-DCF3BC534518}" type="pres">
      <dgm:prSet presAssocID="{A43C13BB-8E47-41BA-8D72-6214480951DC}" presName="node" presStyleLbl="node1" presStyleIdx="2" presStyleCnt="5">
        <dgm:presLayoutVars>
          <dgm:bulletEnabled val="1"/>
        </dgm:presLayoutVars>
      </dgm:prSet>
      <dgm:spPr/>
      <dgm:t>
        <a:bodyPr/>
        <a:lstStyle/>
        <a:p>
          <a:endParaRPr lang="en-GB"/>
        </a:p>
      </dgm:t>
    </dgm:pt>
    <dgm:pt modelId="{B1FEB1A8-E4EA-4374-9813-E6E26C159B35}" type="pres">
      <dgm:prSet presAssocID="{2D4E9923-9832-47A7-A074-F0CAB5F49B86}" presName="sibTrans" presStyleCnt="0"/>
      <dgm:spPr/>
    </dgm:pt>
    <dgm:pt modelId="{EF20F544-1477-4369-8F3C-7B13B40532C2}" type="pres">
      <dgm:prSet presAssocID="{412B46C8-608C-44EA-B87B-3DB5B6061EB1}" presName="node" presStyleLbl="node1" presStyleIdx="3" presStyleCnt="5">
        <dgm:presLayoutVars>
          <dgm:bulletEnabled val="1"/>
        </dgm:presLayoutVars>
      </dgm:prSet>
      <dgm:spPr/>
      <dgm:t>
        <a:bodyPr/>
        <a:lstStyle/>
        <a:p>
          <a:endParaRPr lang="en-GB"/>
        </a:p>
      </dgm:t>
    </dgm:pt>
    <dgm:pt modelId="{707B6D09-99BA-4E46-A544-EE1B58F828C3}" type="pres">
      <dgm:prSet presAssocID="{86257A9F-CCFD-4C49-B208-6C44DB32DE9D}" presName="sibTrans" presStyleCnt="0"/>
      <dgm:spPr/>
    </dgm:pt>
    <dgm:pt modelId="{0AF6332F-C4C4-4622-BDD2-BA9D5DF372E0}" type="pres">
      <dgm:prSet presAssocID="{F334DEE6-AB2F-44D0-A6BB-6E2469EE4780}" presName="node" presStyleLbl="node1" presStyleIdx="4" presStyleCnt="5">
        <dgm:presLayoutVars>
          <dgm:bulletEnabled val="1"/>
        </dgm:presLayoutVars>
      </dgm:prSet>
      <dgm:spPr/>
      <dgm:t>
        <a:bodyPr/>
        <a:lstStyle/>
        <a:p>
          <a:endParaRPr lang="en-GB"/>
        </a:p>
      </dgm:t>
    </dgm:pt>
  </dgm:ptLst>
  <dgm:cxnLst>
    <dgm:cxn modelId="{279D4B4F-9201-4262-B861-A85E0819F513}" srcId="{5BAA38EA-6C17-44EB-94CD-2A521A4CC057}" destId="{CB4AACB8-2176-44D2-B266-D95274D1F7B9}" srcOrd="1" destOrd="0" parTransId="{150CBCEB-7FD0-4BCA-8466-CE5D6A316D98}" sibTransId="{212D472C-3683-4C2C-95E3-FA2D21AF2F78}"/>
    <dgm:cxn modelId="{9BBF26EB-DB85-495B-B4E4-AD4EBB57E78A}" type="presOf" srcId="{1E9D37D5-2CEA-4463-BE33-A44786EBADB4}" destId="{0694DC30-4C80-487D-A250-6C5AC8D3955F}" srcOrd="0" destOrd="0" presId="urn:microsoft.com/office/officeart/2005/8/layout/hList6"/>
    <dgm:cxn modelId="{C610904B-E558-4769-A02E-A7FD4D007AE9}" type="presOf" srcId="{F334DEE6-AB2F-44D0-A6BB-6E2469EE4780}" destId="{0AF6332F-C4C4-4622-BDD2-BA9D5DF372E0}" srcOrd="0" destOrd="0" presId="urn:microsoft.com/office/officeart/2005/8/layout/hList6"/>
    <dgm:cxn modelId="{AFC51F8F-E1A8-459F-B17D-455CAB5E81CA}" type="presOf" srcId="{5BAA38EA-6C17-44EB-94CD-2A521A4CC057}" destId="{E6A8E54E-206C-417E-869C-23CEF0924B9A}" srcOrd="0" destOrd="0" presId="urn:microsoft.com/office/officeart/2005/8/layout/hList6"/>
    <dgm:cxn modelId="{4A4EAFCE-3C32-4860-9C9D-F57A63DA706F}" srcId="{5BAA38EA-6C17-44EB-94CD-2A521A4CC057}" destId="{A43C13BB-8E47-41BA-8D72-6214480951DC}" srcOrd="2" destOrd="0" parTransId="{D971A3B8-867E-49B6-8A6C-AA9F43456B67}" sibTransId="{2D4E9923-9832-47A7-A074-F0CAB5F49B86}"/>
    <dgm:cxn modelId="{DB66608D-158D-42FF-BFC6-1894EF22F5CD}" type="presOf" srcId="{A43C13BB-8E47-41BA-8D72-6214480951DC}" destId="{34D8778F-B5FF-4AE0-B497-DCF3BC534518}" srcOrd="0" destOrd="0" presId="urn:microsoft.com/office/officeart/2005/8/layout/hList6"/>
    <dgm:cxn modelId="{FD1C64EB-6E6D-401A-A5BA-AA2D8467FBD3}" srcId="{5BAA38EA-6C17-44EB-94CD-2A521A4CC057}" destId="{412B46C8-608C-44EA-B87B-3DB5B6061EB1}" srcOrd="3" destOrd="0" parTransId="{AD2BB79C-A2AD-4BD6-9C98-C3255C316DAA}" sibTransId="{86257A9F-CCFD-4C49-B208-6C44DB32DE9D}"/>
    <dgm:cxn modelId="{04E9D262-0A24-4956-8625-3CCF22736C63}" type="presOf" srcId="{412B46C8-608C-44EA-B87B-3DB5B6061EB1}" destId="{EF20F544-1477-4369-8F3C-7B13B40532C2}" srcOrd="0" destOrd="0" presId="urn:microsoft.com/office/officeart/2005/8/layout/hList6"/>
    <dgm:cxn modelId="{84FDC4DA-F524-4D71-BA9C-13E1E7BE8118}" srcId="{5BAA38EA-6C17-44EB-94CD-2A521A4CC057}" destId="{1E9D37D5-2CEA-4463-BE33-A44786EBADB4}" srcOrd="0" destOrd="0" parTransId="{3F0394A3-F3E2-4A49-8EAB-0F8CFD92AFFB}" sibTransId="{8B221120-24FA-40AB-8701-6EECC7996130}"/>
    <dgm:cxn modelId="{7E927270-8AD7-4224-BE6C-38198747C84C}" type="presOf" srcId="{CB4AACB8-2176-44D2-B266-D95274D1F7B9}" destId="{BE80A6AE-C7BE-4C3E-B4DB-F868EB4F5E99}" srcOrd="0" destOrd="0" presId="urn:microsoft.com/office/officeart/2005/8/layout/hList6"/>
    <dgm:cxn modelId="{15526815-9EF4-4C38-A671-C1275057671A}" srcId="{5BAA38EA-6C17-44EB-94CD-2A521A4CC057}" destId="{F334DEE6-AB2F-44D0-A6BB-6E2469EE4780}" srcOrd="4" destOrd="0" parTransId="{439F90B8-9529-4718-BDEC-EED15F9EA377}" sibTransId="{32C7E0CB-4D5C-4DDB-9A5B-DA3DF32874FB}"/>
    <dgm:cxn modelId="{C8390858-6840-4BEC-AF8D-6438D6850E64}" type="presParOf" srcId="{E6A8E54E-206C-417E-869C-23CEF0924B9A}" destId="{0694DC30-4C80-487D-A250-6C5AC8D3955F}" srcOrd="0" destOrd="0" presId="urn:microsoft.com/office/officeart/2005/8/layout/hList6"/>
    <dgm:cxn modelId="{F7FCF9C2-6EF7-4B2D-B918-48CFDEE95B96}" type="presParOf" srcId="{E6A8E54E-206C-417E-869C-23CEF0924B9A}" destId="{ADA15923-A9D7-4CC8-AB0A-457224128FFF}" srcOrd="1" destOrd="0" presId="urn:microsoft.com/office/officeart/2005/8/layout/hList6"/>
    <dgm:cxn modelId="{F8E4D4EE-EE73-4C05-B0AB-F05A807C0799}" type="presParOf" srcId="{E6A8E54E-206C-417E-869C-23CEF0924B9A}" destId="{BE80A6AE-C7BE-4C3E-B4DB-F868EB4F5E99}" srcOrd="2" destOrd="0" presId="urn:microsoft.com/office/officeart/2005/8/layout/hList6"/>
    <dgm:cxn modelId="{592AF03C-45E6-4C45-9EBC-B9D50729764C}" type="presParOf" srcId="{E6A8E54E-206C-417E-869C-23CEF0924B9A}" destId="{FA02629A-7CDE-4B61-A40B-7C4BBA0587A1}" srcOrd="3" destOrd="0" presId="urn:microsoft.com/office/officeart/2005/8/layout/hList6"/>
    <dgm:cxn modelId="{E3070ED8-D8A2-4FB9-BC15-98EC27E2D254}" type="presParOf" srcId="{E6A8E54E-206C-417E-869C-23CEF0924B9A}" destId="{34D8778F-B5FF-4AE0-B497-DCF3BC534518}" srcOrd="4" destOrd="0" presId="urn:microsoft.com/office/officeart/2005/8/layout/hList6"/>
    <dgm:cxn modelId="{6F803C10-D2D0-43E5-91AC-47A5C8CA195A}" type="presParOf" srcId="{E6A8E54E-206C-417E-869C-23CEF0924B9A}" destId="{B1FEB1A8-E4EA-4374-9813-E6E26C159B35}" srcOrd="5" destOrd="0" presId="urn:microsoft.com/office/officeart/2005/8/layout/hList6"/>
    <dgm:cxn modelId="{8E5B94DE-2C2E-42FB-8905-5B60A5D80EDD}" type="presParOf" srcId="{E6A8E54E-206C-417E-869C-23CEF0924B9A}" destId="{EF20F544-1477-4369-8F3C-7B13B40532C2}" srcOrd="6" destOrd="0" presId="urn:microsoft.com/office/officeart/2005/8/layout/hList6"/>
    <dgm:cxn modelId="{F686253A-3F48-4DB6-97ED-0B25465F5F32}" type="presParOf" srcId="{E6A8E54E-206C-417E-869C-23CEF0924B9A}" destId="{707B6D09-99BA-4E46-A544-EE1B58F828C3}" srcOrd="7" destOrd="0" presId="urn:microsoft.com/office/officeart/2005/8/layout/hList6"/>
    <dgm:cxn modelId="{BCB6DBA4-1D7A-44A7-8033-3CF9929E6B34}" type="presParOf" srcId="{E6A8E54E-206C-417E-869C-23CEF0924B9A}" destId="{0AF6332F-C4C4-4622-BDD2-BA9D5DF372E0}" srcOrd="8"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CA059E-B59D-4D1C-AED4-CA732E40D80C}"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E67F1424-047D-4C64-B8C7-264AAA24D94F}">
      <dgm:prSet phldrT="[Text]"/>
      <dgm:spPr>
        <a:solidFill>
          <a:schemeClr val="accent2">
            <a:lumMod val="75000"/>
          </a:schemeClr>
        </a:solidFill>
      </dgm:spPr>
      <dgm:t>
        <a:bodyPr/>
        <a:lstStyle/>
        <a:p>
          <a:r>
            <a:rPr lang="en-GB" b="1" dirty="0" smtClean="0">
              <a:solidFill>
                <a:schemeClr val="tx1">
                  <a:lumMod val="95000"/>
                  <a:lumOff val="5000"/>
                </a:schemeClr>
              </a:solidFill>
            </a:rPr>
            <a:t>Draft Plan</a:t>
          </a:r>
          <a:endParaRPr lang="en-GB" b="1" dirty="0">
            <a:solidFill>
              <a:schemeClr val="tx1">
                <a:lumMod val="95000"/>
                <a:lumOff val="5000"/>
              </a:schemeClr>
            </a:solidFill>
          </a:endParaRPr>
        </a:p>
      </dgm:t>
    </dgm:pt>
    <dgm:pt modelId="{7D68ADCE-BB7D-4103-A5BA-7337C08860C8}" type="parTrans" cxnId="{D2904AFE-658B-4761-8A62-C02A36DD97A2}">
      <dgm:prSet/>
      <dgm:spPr/>
      <dgm:t>
        <a:bodyPr/>
        <a:lstStyle/>
        <a:p>
          <a:endParaRPr lang="en-GB" b="1">
            <a:solidFill>
              <a:schemeClr val="tx1">
                <a:lumMod val="95000"/>
                <a:lumOff val="5000"/>
              </a:schemeClr>
            </a:solidFill>
          </a:endParaRPr>
        </a:p>
      </dgm:t>
    </dgm:pt>
    <dgm:pt modelId="{14745F5C-7420-4EF1-A49A-401EBA0B4E58}" type="sibTrans" cxnId="{D2904AFE-658B-4761-8A62-C02A36DD97A2}">
      <dgm:prSet/>
      <dgm:spPr/>
      <dgm:t>
        <a:bodyPr/>
        <a:lstStyle/>
        <a:p>
          <a:endParaRPr lang="en-GB" b="1">
            <a:solidFill>
              <a:schemeClr val="tx1">
                <a:lumMod val="95000"/>
                <a:lumOff val="5000"/>
              </a:schemeClr>
            </a:solidFill>
          </a:endParaRPr>
        </a:p>
      </dgm:t>
    </dgm:pt>
    <dgm:pt modelId="{766752A0-7BC7-4471-BE3E-C95268BCBF52}">
      <dgm:prSet phldrT="[Text]"/>
      <dgm:spPr>
        <a:solidFill>
          <a:schemeClr val="accent6">
            <a:lumMod val="60000"/>
            <a:lumOff val="40000"/>
          </a:schemeClr>
        </a:solidFill>
      </dgm:spPr>
      <dgm:t>
        <a:bodyPr/>
        <a:lstStyle/>
        <a:p>
          <a:endParaRPr lang="en-GB" b="1" dirty="0" smtClean="0">
            <a:solidFill>
              <a:schemeClr val="tx1">
                <a:lumMod val="95000"/>
                <a:lumOff val="5000"/>
              </a:schemeClr>
            </a:solidFill>
          </a:endParaRPr>
        </a:p>
        <a:p>
          <a:r>
            <a:rPr lang="en-GB" b="1" dirty="0" smtClean="0">
              <a:solidFill>
                <a:schemeClr val="tx1">
                  <a:lumMod val="95000"/>
                  <a:lumOff val="5000"/>
                </a:schemeClr>
              </a:solidFill>
            </a:rPr>
            <a:t>Survey Findings</a:t>
          </a:r>
        </a:p>
        <a:p>
          <a:r>
            <a:rPr lang="en-GB" b="1" dirty="0" smtClean="0">
              <a:solidFill>
                <a:schemeClr val="tx1">
                  <a:lumMod val="95000"/>
                  <a:lumOff val="5000"/>
                </a:schemeClr>
              </a:solidFill>
            </a:rPr>
            <a:t>(Thematic Maps)</a:t>
          </a:r>
          <a:endParaRPr lang="en-GB" b="1" dirty="0">
            <a:solidFill>
              <a:schemeClr val="tx1">
                <a:lumMod val="95000"/>
                <a:lumOff val="5000"/>
              </a:schemeClr>
            </a:solidFill>
          </a:endParaRPr>
        </a:p>
      </dgm:t>
    </dgm:pt>
    <dgm:pt modelId="{6226B600-052F-4A88-9EEA-5A235DCDC5A5}" type="parTrans" cxnId="{1B1C3DEA-1201-46DC-A8D5-633934748762}">
      <dgm:prSet/>
      <dgm:spPr/>
      <dgm:t>
        <a:bodyPr/>
        <a:lstStyle/>
        <a:p>
          <a:endParaRPr lang="en-GB" b="1">
            <a:solidFill>
              <a:schemeClr val="tx1">
                <a:lumMod val="95000"/>
                <a:lumOff val="5000"/>
              </a:schemeClr>
            </a:solidFill>
          </a:endParaRPr>
        </a:p>
      </dgm:t>
    </dgm:pt>
    <dgm:pt modelId="{D779A8C8-DEE4-4B38-A259-527FF46609C9}" type="sibTrans" cxnId="{1B1C3DEA-1201-46DC-A8D5-633934748762}">
      <dgm:prSet/>
      <dgm:spPr/>
      <dgm:t>
        <a:bodyPr/>
        <a:lstStyle/>
        <a:p>
          <a:endParaRPr lang="en-GB" b="1">
            <a:solidFill>
              <a:schemeClr val="tx1">
                <a:lumMod val="95000"/>
                <a:lumOff val="5000"/>
              </a:schemeClr>
            </a:solidFill>
          </a:endParaRPr>
        </a:p>
      </dgm:t>
    </dgm:pt>
    <dgm:pt modelId="{F4ED17ED-913D-46B8-97FE-09587029D8A6}">
      <dgm:prSet phldrT="[Text]"/>
      <dgm:spPr>
        <a:gradFill rotWithShape="0">
          <a:gsLst>
            <a:gs pos="0">
              <a:srgbClr val="8488C4"/>
            </a:gs>
            <a:gs pos="53000">
              <a:srgbClr val="D4DEFF"/>
            </a:gs>
            <a:gs pos="83000">
              <a:srgbClr val="D4DEFF"/>
            </a:gs>
            <a:gs pos="100000">
              <a:srgbClr val="96AB94"/>
            </a:gs>
          </a:gsLst>
          <a:lin ang="16200000" scaled="0"/>
        </a:gradFill>
      </dgm:spPr>
      <dgm:t>
        <a:bodyPr/>
        <a:lstStyle/>
        <a:p>
          <a:endParaRPr lang="en-GB" b="1" dirty="0" smtClean="0">
            <a:solidFill>
              <a:schemeClr val="tx1">
                <a:lumMod val="95000"/>
                <a:lumOff val="5000"/>
              </a:schemeClr>
            </a:solidFill>
          </a:endParaRPr>
        </a:p>
        <a:p>
          <a:r>
            <a:rPr lang="en-GB" b="1" dirty="0" smtClean="0">
              <a:solidFill>
                <a:schemeClr val="tx1">
                  <a:lumMod val="95000"/>
                  <a:lumOff val="5000"/>
                </a:schemeClr>
              </a:solidFill>
            </a:rPr>
            <a:t>PRA Demand</a:t>
          </a:r>
          <a:endParaRPr lang="en-GB" b="1" dirty="0">
            <a:solidFill>
              <a:schemeClr val="tx1">
                <a:lumMod val="95000"/>
                <a:lumOff val="5000"/>
              </a:schemeClr>
            </a:solidFill>
          </a:endParaRPr>
        </a:p>
      </dgm:t>
    </dgm:pt>
    <dgm:pt modelId="{BDBCFED6-8741-4ABB-85CF-D3A3596110B7}" type="parTrans" cxnId="{9630C795-C765-4BD6-BD48-36B401535251}">
      <dgm:prSet/>
      <dgm:spPr/>
      <dgm:t>
        <a:bodyPr/>
        <a:lstStyle/>
        <a:p>
          <a:endParaRPr lang="en-GB" b="1">
            <a:solidFill>
              <a:schemeClr val="tx1">
                <a:lumMod val="95000"/>
                <a:lumOff val="5000"/>
              </a:schemeClr>
            </a:solidFill>
          </a:endParaRPr>
        </a:p>
      </dgm:t>
    </dgm:pt>
    <dgm:pt modelId="{A4A2613C-0ED9-40D3-B9B7-FD0EA457ACCA}" type="sibTrans" cxnId="{9630C795-C765-4BD6-BD48-36B401535251}">
      <dgm:prSet/>
      <dgm:spPr/>
      <dgm:t>
        <a:bodyPr/>
        <a:lstStyle/>
        <a:p>
          <a:endParaRPr lang="en-GB" b="1">
            <a:solidFill>
              <a:schemeClr val="tx1">
                <a:lumMod val="95000"/>
                <a:lumOff val="5000"/>
              </a:schemeClr>
            </a:solidFill>
          </a:endParaRPr>
        </a:p>
      </dgm:t>
    </dgm:pt>
    <dgm:pt modelId="{6E99F0B4-2ED4-404A-A498-20C1D81D5174}">
      <dgm:prSet phldrT="[Text]"/>
      <dgm:spPr>
        <a:gradFill rotWithShape="0">
          <a:gsLst>
            <a:gs pos="0">
              <a:srgbClr val="8488C4"/>
            </a:gs>
            <a:gs pos="53000">
              <a:srgbClr val="D4DEFF"/>
            </a:gs>
            <a:gs pos="83000">
              <a:srgbClr val="D4DEFF"/>
            </a:gs>
            <a:gs pos="100000">
              <a:srgbClr val="96AB94"/>
            </a:gs>
          </a:gsLst>
          <a:lin ang="16200000" scaled="0"/>
        </a:gradFill>
      </dgm:spPr>
      <dgm:t>
        <a:bodyPr/>
        <a:lstStyle/>
        <a:p>
          <a:r>
            <a:rPr lang="en-GB" b="1" dirty="0" smtClean="0">
              <a:solidFill>
                <a:schemeClr val="tx1">
                  <a:lumMod val="95000"/>
                  <a:lumOff val="5000"/>
                </a:schemeClr>
              </a:solidFill>
            </a:rPr>
            <a:t>Demand Analysis</a:t>
          </a:r>
          <a:endParaRPr lang="en-GB" b="1" dirty="0">
            <a:solidFill>
              <a:schemeClr val="tx1">
                <a:lumMod val="95000"/>
                <a:lumOff val="5000"/>
              </a:schemeClr>
            </a:solidFill>
          </a:endParaRPr>
        </a:p>
      </dgm:t>
    </dgm:pt>
    <dgm:pt modelId="{ABC0ADF2-E728-49B2-8063-B525053BE55A}" type="parTrans" cxnId="{072CDEBE-2487-4DD4-8731-CA87198D19DD}">
      <dgm:prSet/>
      <dgm:spPr/>
      <dgm:t>
        <a:bodyPr/>
        <a:lstStyle/>
        <a:p>
          <a:endParaRPr lang="en-GB" b="1">
            <a:solidFill>
              <a:schemeClr val="tx1">
                <a:lumMod val="95000"/>
                <a:lumOff val="5000"/>
              </a:schemeClr>
            </a:solidFill>
          </a:endParaRPr>
        </a:p>
      </dgm:t>
    </dgm:pt>
    <dgm:pt modelId="{A4D02454-2E46-4F84-B989-E41E82E8B779}" type="sibTrans" cxnId="{072CDEBE-2487-4DD4-8731-CA87198D19DD}">
      <dgm:prSet/>
      <dgm:spPr/>
      <dgm:t>
        <a:bodyPr/>
        <a:lstStyle/>
        <a:p>
          <a:endParaRPr lang="en-GB" b="1">
            <a:solidFill>
              <a:schemeClr val="tx1">
                <a:lumMod val="95000"/>
                <a:lumOff val="5000"/>
              </a:schemeClr>
            </a:solidFill>
          </a:endParaRPr>
        </a:p>
      </dgm:t>
    </dgm:pt>
    <dgm:pt modelId="{CA5A3017-4745-404F-9B4C-3530AF8758DD}">
      <dgm:prSet phldrT="[Text]"/>
      <dgm:spPr>
        <a:gradFill rotWithShape="0">
          <a:gsLst>
            <a:gs pos="0">
              <a:srgbClr val="8488C4"/>
            </a:gs>
            <a:gs pos="53000">
              <a:srgbClr val="D4DEFF"/>
            </a:gs>
            <a:gs pos="83000">
              <a:srgbClr val="D4DEFF"/>
            </a:gs>
            <a:gs pos="100000">
              <a:srgbClr val="96AB94"/>
            </a:gs>
          </a:gsLst>
          <a:lin ang="16200000" scaled="0"/>
        </a:gradFill>
      </dgm:spPr>
      <dgm:t>
        <a:bodyPr/>
        <a:lstStyle/>
        <a:p>
          <a:r>
            <a:rPr lang="en-GB" b="1" dirty="0" smtClean="0">
              <a:solidFill>
                <a:schemeClr val="tx1">
                  <a:lumMod val="95000"/>
                  <a:lumOff val="5000"/>
                </a:schemeClr>
              </a:solidFill>
            </a:rPr>
            <a:t>Suitability Analysis</a:t>
          </a:r>
          <a:endParaRPr lang="en-GB" b="1" dirty="0">
            <a:solidFill>
              <a:schemeClr val="tx1">
                <a:lumMod val="95000"/>
                <a:lumOff val="5000"/>
              </a:schemeClr>
            </a:solidFill>
          </a:endParaRPr>
        </a:p>
      </dgm:t>
    </dgm:pt>
    <dgm:pt modelId="{2F83A94D-FD0C-427B-9E4D-7499B7C19760}" type="parTrans" cxnId="{C1FA3DFC-CC28-4E68-8F8D-646977974CD1}">
      <dgm:prSet/>
      <dgm:spPr/>
      <dgm:t>
        <a:bodyPr/>
        <a:lstStyle/>
        <a:p>
          <a:endParaRPr lang="en-GB" b="1">
            <a:solidFill>
              <a:schemeClr val="tx1">
                <a:lumMod val="95000"/>
                <a:lumOff val="5000"/>
              </a:schemeClr>
            </a:solidFill>
          </a:endParaRPr>
        </a:p>
      </dgm:t>
    </dgm:pt>
    <dgm:pt modelId="{942A4C3D-A455-4057-AFF7-BFA350A8FF98}" type="sibTrans" cxnId="{C1FA3DFC-CC28-4E68-8F8D-646977974CD1}">
      <dgm:prSet/>
      <dgm:spPr/>
      <dgm:t>
        <a:bodyPr/>
        <a:lstStyle/>
        <a:p>
          <a:endParaRPr lang="en-GB" b="1">
            <a:solidFill>
              <a:schemeClr val="tx1">
                <a:lumMod val="95000"/>
                <a:lumOff val="5000"/>
              </a:schemeClr>
            </a:solidFill>
          </a:endParaRPr>
        </a:p>
      </dgm:t>
    </dgm:pt>
    <dgm:pt modelId="{46EB62E1-CD91-44B8-8845-684F5E3C4A23}" type="pres">
      <dgm:prSet presAssocID="{93CA059E-B59D-4D1C-AED4-CA732E40D80C}" presName="diagram" presStyleCnt="0">
        <dgm:presLayoutVars>
          <dgm:chMax val="1"/>
          <dgm:dir/>
          <dgm:animLvl val="ctr"/>
          <dgm:resizeHandles val="exact"/>
        </dgm:presLayoutVars>
      </dgm:prSet>
      <dgm:spPr/>
      <dgm:t>
        <a:bodyPr/>
        <a:lstStyle/>
        <a:p>
          <a:endParaRPr lang="en-US"/>
        </a:p>
      </dgm:t>
    </dgm:pt>
    <dgm:pt modelId="{77B22D38-8901-4BFA-B5FC-A4DDA7CE1073}" type="pres">
      <dgm:prSet presAssocID="{93CA059E-B59D-4D1C-AED4-CA732E40D80C}" presName="matrix" presStyleCnt="0"/>
      <dgm:spPr/>
    </dgm:pt>
    <dgm:pt modelId="{55BE975A-2021-4A5A-A437-1264680FFF6F}" type="pres">
      <dgm:prSet presAssocID="{93CA059E-B59D-4D1C-AED4-CA732E40D80C}" presName="tile1" presStyleLbl="node1" presStyleIdx="0" presStyleCnt="4"/>
      <dgm:spPr/>
      <dgm:t>
        <a:bodyPr/>
        <a:lstStyle/>
        <a:p>
          <a:endParaRPr lang="en-US"/>
        </a:p>
      </dgm:t>
    </dgm:pt>
    <dgm:pt modelId="{D26429AF-D992-47FE-9EFE-ACA219A94C82}" type="pres">
      <dgm:prSet presAssocID="{93CA059E-B59D-4D1C-AED4-CA732E40D80C}" presName="tile1text" presStyleLbl="node1" presStyleIdx="0" presStyleCnt="4">
        <dgm:presLayoutVars>
          <dgm:chMax val="0"/>
          <dgm:chPref val="0"/>
          <dgm:bulletEnabled val="1"/>
        </dgm:presLayoutVars>
      </dgm:prSet>
      <dgm:spPr/>
      <dgm:t>
        <a:bodyPr/>
        <a:lstStyle/>
        <a:p>
          <a:endParaRPr lang="en-US"/>
        </a:p>
      </dgm:t>
    </dgm:pt>
    <dgm:pt modelId="{80B14FFC-8C91-4671-B25C-E2603D9DDA18}" type="pres">
      <dgm:prSet presAssocID="{93CA059E-B59D-4D1C-AED4-CA732E40D80C}" presName="tile2" presStyleLbl="node1" presStyleIdx="1" presStyleCnt="4"/>
      <dgm:spPr/>
      <dgm:t>
        <a:bodyPr/>
        <a:lstStyle/>
        <a:p>
          <a:endParaRPr lang="en-US"/>
        </a:p>
      </dgm:t>
    </dgm:pt>
    <dgm:pt modelId="{95917465-EE85-4A76-9285-F80B14578441}" type="pres">
      <dgm:prSet presAssocID="{93CA059E-B59D-4D1C-AED4-CA732E40D80C}" presName="tile2text" presStyleLbl="node1" presStyleIdx="1" presStyleCnt="4">
        <dgm:presLayoutVars>
          <dgm:chMax val="0"/>
          <dgm:chPref val="0"/>
          <dgm:bulletEnabled val="1"/>
        </dgm:presLayoutVars>
      </dgm:prSet>
      <dgm:spPr/>
      <dgm:t>
        <a:bodyPr/>
        <a:lstStyle/>
        <a:p>
          <a:endParaRPr lang="en-US"/>
        </a:p>
      </dgm:t>
    </dgm:pt>
    <dgm:pt modelId="{3A4C10CF-4687-4874-84A1-0C1A3727BBDD}" type="pres">
      <dgm:prSet presAssocID="{93CA059E-B59D-4D1C-AED4-CA732E40D80C}" presName="tile3" presStyleLbl="node1" presStyleIdx="2" presStyleCnt="4"/>
      <dgm:spPr/>
      <dgm:t>
        <a:bodyPr/>
        <a:lstStyle/>
        <a:p>
          <a:endParaRPr lang="en-US"/>
        </a:p>
      </dgm:t>
    </dgm:pt>
    <dgm:pt modelId="{BB3F2359-5C45-4653-A054-EBC72AE14A5B}" type="pres">
      <dgm:prSet presAssocID="{93CA059E-B59D-4D1C-AED4-CA732E40D80C}" presName="tile3text" presStyleLbl="node1" presStyleIdx="2" presStyleCnt="4">
        <dgm:presLayoutVars>
          <dgm:chMax val="0"/>
          <dgm:chPref val="0"/>
          <dgm:bulletEnabled val="1"/>
        </dgm:presLayoutVars>
      </dgm:prSet>
      <dgm:spPr/>
      <dgm:t>
        <a:bodyPr/>
        <a:lstStyle/>
        <a:p>
          <a:endParaRPr lang="en-US"/>
        </a:p>
      </dgm:t>
    </dgm:pt>
    <dgm:pt modelId="{655484E7-916D-4FB8-A806-639C0295955F}" type="pres">
      <dgm:prSet presAssocID="{93CA059E-B59D-4D1C-AED4-CA732E40D80C}" presName="tile4" presStyleLbl="node1" presStyleIdx="3" presStyleCnt="4"/>
      <dgm:spPr/>
      <dgm:t>
        <a:bodyPr/>
        <a:lstStyle/>
        <a:p>
          <a:endParaRPr lang="en-GB"/>
        </a:p>
      </dgm:t>
    </dgm:pt>
    <dgm:pt modelId="{70D59B0A-CAFE-4BA6-9B2B-28CC02643596}" type="pres">
      <dgm:prSet presAssocID="{93CA059E-B59D-4D1C-AED4-CA732E40D80C}" presName="tile4text" presStyleLbl="node1" presStyleIdx="3" presStyleCnt="4">
        <dgm:presLayoutVars>
          <dgm:chMax val="0"/>
          <dgm:chPref val="0"/>
          <dgm:bulletEnabled val="1"/>
        </dgm:presLayoutVars>
      </dgm:prSet>
      <dgm:spPr/>
      <dgm:t>
        <a:bodyPr/>
        <a:lstStyle/>
        <a:p>
          <a:endParaRPr lang="en-GB"/>
        </a:p>
      </dgm:t>
    </dgm:pt>
    <dgm:pt modelId="{7F41A947-C12B-4FEB-9A3D-3260E1180B5F}" type="pres">
      <dgm:prSet presAssocID="{93CA059E-B59D-4D1C-AED4-CA732E40D80C}" presName="centerTile" presStyleLbl="fgShp" presStyleIdx="0" presStyleCnt="1" custScaleX="150684" custScaleY="114289">
        <dgm:presLayoutVars>
          <dgm:chMax val="0"/>
          <dgm:chPref val="0"/>
        </dgm:presLayoutVars>
      </dgm:prSet>
      <dgm:spPr/>
      <dgm:t>
        <a:bodyPr/>
        <a:lstStyle/>
        <a:p>
          <a:endParaRPr lang="en-US"/>
        </a:p>
      </dgm:t>
    </dgm:pt>
  </dgm:ptLst>
  <dgm:cxnLst>
    <dgm:cxn modelId="{4D389F9A-A273-4441-9459-B5417E000748}" type="presOf" srcId="{766752A0-7BC7-4471-BE3E-C95268BCBF52}" destId="{55BE975A-2021-4A5A-A437-1264680FFF6F}" srcOrd="0" destOrd="0" presId="urn:microsoft.com/office/officeart/2005/8/layout/matrix1"/>
    <dgm:cxn modelId="{51BF87F7-138E-4955-A090-90ED013E94C3}" type="presOf" srcId="{CA5A3017-4745-404F-9B4C-3530AF8758DD}" destId="{655484E7-916D-4FB8-A806-639C0295955F}" srcOrd="0" destOrd="0" presId="urn:microsoft.com/office/officeart/2005/8/layout/matrix1"/>
    <dgm:cxn modelId="{A14C3D51-FBF1-4A38-BC39-0ADC8C3090F1}" type="presOf" srcId="{E67F1424-047D-4C64-B8C7-264AAA24D94F}" destId="{7F41A947-C12B-4FEB-9A3D-3260E1180B5F}" srcOrd="0" destOrd="0" presId="urn:microsoft.com/office/officeart/2005/8/layout/matrix1"/>
    <dgm:cxn modelId="{1B1C3DEA-1201-46DC-A8D5-633934748762}" srcId="{E67F1424-047D-4C64-B8C7-264AAA24D94F}" destId="{766752A0-7BC7-4471-BE3E-C95268BCBF52}" srcOrd="0" destOrd="0" parTransId="{6226B600-052F-4A88-9EEA-5A235DCDC5A5}" sibTransId="{D779A8C8-DEE4-4B38-A259-527FF46609C9}"/>
    <dgm:cxn modelId="{B8114937-2636-4C4D-8B4B-8AA22B8B1E48}" type="presOf" srcId="{93CA059E-B59D-4D1C-AED4-CA732E40D80C}" destId="{46EB62E1-CD91-44B8-8845-684F5E3C4A23}" srcOrd="0" destOrd="0" presId="urn:microsoft.com/office/officeart/2005/8/layout/matrix1"/>
    <dgm:cxn modelId="{D0D5BA51-E26A-4A61-80E0-405B2CD66CA8}" type="presOf" srcId="{6E99F0B4-2ED4-404A-A498-20C1D81D5174}" destId="{3A4C10CF-4687-4874-84A1-0C1A3727BBDD}" srcOrd="0" destOrd="0" presId="urn:microsoft.com/office/officeart/2005/8/layout/matrix1"/>
    <dgm:cxn modelId="{C1FA3DFC-CC28-4E68-8F8D-646977974CD1}" srcId="{E67F1424-047D-4C64-B8C7-264AAA24D94F}" destId="{CA5A3017-4745-404F-9B4C-3530AF8758DD}" srcOrd="3" destOrd="0" parTransId="{2F83A94D-FD0C-427B-9E4D-7499B7C19760}" sibTransId="{942A4C3D-A455-4057-AFF7-BFA350A8FF98}"/>
    <dgm:cxn modelId="{732329ED-23C6-41A0-87FA-E7F001F6E9F5}" type="presOf" srcId="{F4ED17ED-913D-46B8-97FE-09587029D8A6}" destId="{95917465-EE85-4A76-9285-F80B14578441}" srcOrd="1" destOrd="0" presId="urn:microsoft.com/office/officeart/2005/8/layout/matrix1"/>
    <dgm:cxn modelId="{5D40C7DE-F312-4A81-B007-4FEB820681FC}" type="presOf" srcId="{766752A0-7BC7-4471-BE3E-C95268BCBF52}" destId="{D26429AF-D992-47FE-9EFE-ACA219A94C82}" srcOrd="1" destOrd="0" presId="urn:microsoft.com/office/officeart/2005/8/layout/matrix1"/>
    <dgm:cxn modelId="{9912803A-0EBE-4429-AA19-CCB7676E1ACB}" type="presOf" srcId="{F4ED17ED-913D-46B8-97FE-09587029D8A6}" destId="{80B14FFC-8C91-4671-B25C-E2603D9DDA18}" srcOrd="0" destOrd="0" presId="urn:microsoft.com/office/officeart/2005/8/layout/matrix1"/>
    <dgm:cxn modelId="{77453B04-01E6-4164-9F58-3B29BB0C4DA8}" type="presOf" srcId="{6E99F0B4-2ED4-404A-A498-20C1D81D5174}" destId="{BB3F2359-5C45-4653-A054-EBC72AE14A5B}" srcOrd="1" destOrd="0" presId="urn:microsoft.com/office/officeart/2005/8/layout/matrix1"/>
    <dgm:cxn modelId="{CF4925B5-EB10-40F3-898B-ACBDAA09ECD3}" type="presOf" srcId="{CA5A3017-4745-404F-9B4C-3530AF8758DD}" destId="{70D59B0A-CAFE-4BA6-9B2B-28CC02643596}" srcOrd="1" destOrd="0" presId="urn:microsoft.com/office/officeart/2005/8/layout/matrix1"/>
    <dgm:cxn modelId="{9630C795-C765-4BD6-BD48-36B401535251}" srcId="{E67F1424-047D-4C64-B8C7-264AAA24D94F}" destId="{F4ED17ED-913D-46B8-97FE-09587029D8A6}" srcOrd="1" destOrd="0" parTransId="{BDBCFED6-8741-4ABB-85CF-D3A3596110B7}" sibTransId="{A4A2613C-0ED9-40D3-B9B7-FD0EA457ACCA}"/>
    <dgm:cxn modelId="{D2904AFE-658B-4761-8A62-C02A36DD97A2}" srcId="{93CA059E-B59D-4D1C-AED4-CA732E40D80C}" destId="{E67F1424-047D-4C64-B8C7-264AAA24D94F}" srcOrd="0" destOrd="0" parTransId="{7D68ADCE-BB7D-4103-A5BA-7337C08860C8}" sibTransId="{14745F5C-7420-4EF1-A49A-401EBA0B4E58}"/>
    <dgm:cxn modelId="{072CDEBE-2487-4DD4-8731-CA87198D19DD}" srcId="{E67F1424-047D-4C64-B8C7-264AAA24D94F}" destId="{6E99F0B4-2ED4-404A-A498-20C1D81D5174}" srcOrd="2" destOrd="0" parTransId="{ABC0ADF2-E728-49B2-8063-B525053BE55A}" sibTransId="{A4D02454-2E46-4F84-B989-E41E82E8B779}"/>
    <dgm:cxn modelId="{845FF9A4-25AC-450C-9E90-AE9EBA429283}" type="presParOf" srcId="{46EB62E1-CD91-44B8-8845-684F5E3C4A23}" destId="{77B22D38-8901-4BFA-B5FC-A4DDA7CE1073}" srcOrd="0" destOrd="0" presId="urn:microsoft.com/office/officeart/2005/8/layout/matrix1"/>
    <dgm:cxn modelId="{9B126787-D2DC-463A-8FB8-EED0E28C5DE9}" type="presParOf" srcId="{77B22D38-8901-4BFA-B5FC-A4DDA7CE1073}" destId="{55BE975A-2021-4A5A-A437-1264680FFF6F}" srcOrd="0" destOrd="0" presId="urn:microsoft.com/office/officeart/2005/8/layout/matrix1"/>
    <dgm:cxn modelId="{978ACB4A-7E43-442B-9708-A4DA5D632FDB}" type="presParOf" srcId="{77B22D38-8901-4BFA-B5FC-A4DDA7CE1073}" destId="{D26429AF-D992-47FE-9EFE-ACA219A94C82}" srcOrd="1" destOrd="0" presId="urn:microsoft.com/office/officeart/2005/8/layout/matrix1"/>
    <dgm:cxn modelId="{BC6BB310-15E9-414A-983B-CA80830ABF71}" type="presParOf" srcId="{77B22D38-8901-4BFA-B5FC-A4DDA7CE1073}" destId="{80B14FFC-8C91-4671-B25C-E2603D9DDA18}" srcOrd="2" destOrd="0" presId="urn:microsoft.com/office/officeart/2005/8/layout/matrix1"/>
    <dgm:cxn modelId="{AF3D68AF-DBE6-4490-BFB7-688471EB22A5}" type="presParOf" srcId="{77B22D38-8901-4BFA-B5FC-A4DDA7CE1073}" destId="{95917465-EE85-4A76-9285-F80B14578441}" srcOrd="3" destOrd="0" presId="urn:microsoft.com/office/officeart/2005/8/layout/matrix1"/>
    <dgm:cxn modelId="{E32818CD-FB96-433F-9194-F63A2E5B01EE}" type="presParOf" srcId="{77B22D38-8901-4BFA-B5FC-A4DDA7CE1073}" destId="{3A4C10CF-4687-4874-84A1-0C1A3727BBDD}" srcOrd="4" destOrd="0" presId="urn:microsoft.com/office/officeart/2005/8/layout/matrix1"/>
    <dgm:cxn modelId="{DABA6C26-0E6D-4288-B43E-0BB21EC396F3}" type="presParOf" srcId="{77B22D38-8901-4BFA-B5FC-A4DDA7CE1073}" destId="{BB3F2359-5C45-4653-A054-EBC72AE14A5B}" srcOrd="5" destOrd="0" presId="urn:microsoft.com/office/officeart/2005/8/layout/matrix1"/>
    <dgm:cxn modelId="{0CCF1E6B-99F9-4CBB-9ECB-CF3F1F8CFDAC}" type="presParOf" srcId="{77B22D38-8901-4BFA-B5FC-A4DDA7CE1073}" destId="{655484E7-916D-4FB8-A806-639C0295955F}" srcOrd="6" destOrd="0" presId="urn:microsoft.com/office/officeart/2005/8/layout/matrix1"/>
    <dgm:cxn modelId="{9351CCE6-A556-4682-907C-BF7203B7AC16}" type="presParOf" srcId="{77B22D38-8901-4BFA-B5FC-A4DDA7CE1073}" destId="{70D59B0A-CAFE-4BA6-9B2B-28CC02643596}" srcOrd="7" destOrd="0" presId="urn:microsoft.com/office/officeart/2005/8/layout/matrix1"/>
    <dgm:cxn modelId="{3AB446B1-AC24-4DC7-8A31-7926419BF2CA}" type="presParOf" srcId="{46EB62E1-CD91-44B8-8845-684F5E3C4A23}" destId="{7F41A947-C12B-4FEB-9A3D-3260E1180B5F}"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3CA059E-B59D-4D1C-AED4-CA732E40D80C}"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E67F1424-047D-4C64-B8C7-264AAA24D94F}">
      <dgm:prSet phldrT="[Text]"/>
      <dgm:spPr>
        <a:solidFill>
          <a:schemeClr val="accent2">
            <a:lumMod val="75000"/>
          </a:schemeClr>
        </a:solidFill>
      </dgm:spPr>
      <dgm:t>
        <a:bodyPr/>
        <a:lstStyle/>
        <a:p>
          <a:r>
            <a:rPr lang="en-GB" b="1" dirty="0" smtClean="0">
              <a:solidFill>
                <a:schemeClr val="tx1">
                  <a:lumMod val="95000"/>
                  <a:lumOff val="5000"/>
                </a:schemeClr>
              </a:solidFill>
            </a:rPr>
            <a:t>Draft Plan</a:t>
          </a:r>
          <a:endParaRPr lang="en-GB" b="1" dirty="0">
            <a:solidFill>
              <a:schemeClr val="tx1">
                <a:lumMod val="95000"/>
                <a:lumOff val="5000"/>
              </a:schemeClr>
            </a:solidFill>
          </a:endParaRPr>
        </a:p>
      </dgm:t>
    </dgm:pt>
    <dgm:pt modelId="{7D68ADCE-BB7D-4103-A5BA-7337C08860C8}" type="parTrans" cxnId="{D2904AFE-658B-4761-8A62-C02A36DD97A2}">
      <dgm:prSet/>
      <dgm:spPr/>
      <dgm:t>
        <a:bodyPr/>
        <a:lstStyle/>
        <a:p>
          <a:endParaRPr lang="en-GB" b="1">
            <a:solidFill>
              <a:schemeClr val="tx1">
                <a:lumMod val="95000"/>
                <a:lumOff val="5000"/>
              </a:schemeClr>
            </a:solidFill>
          </a:endParaRPr>
        </a:p>
      </dgm:t>
    </dgm:pt>
    <dgm:pt modelId="{14745F5C-7420-4EF1-A49A-401EBA0B4E58}" type="sibTrans" cxnId="{D2904AFE-658B-4761-8A62-C02A36DD97A2}">
      <dgm:prSet/>
      <dgm:spPr/>
      <dgm:t>
        <a:bodyPr/>
        <a:lstStyle/>
        <a:p>
          <a:endParaRPr lang="en-GB" b="1">
            <a:solidFill>
              <a:schemeClr val="tx1">
                <a:lumMod val="95000"/>
                <a:lumOff val="5000"/>
              </a:schemeClr>
            </a:solidFill>
          </a:endParaRPr>
        </a:p>
      </dgm:t>
    </dgm:pt>
    <dgm:pt modelId="{766752A0-7BC7-4471-BE3E-C95268BCBF52}">
      <dgm:prSet phldrT="[Text]"/>
      <dgm:spPr>
        <a:gradFill rotWithShape="0">
          <a:gsLst>
            <a:gs pos="0">
              <a:srgbClr val="8488C4"/>
            </a:gs>
            <a:gs pos="53000">
              <a:srgbClr val="D4DEFF"/>
            </a:gs>
            <a:gs pos="83000">
              <a:srgbClr val="D4DEFF"/>
            </a:gs>
            <a:gs pos="100000">
              <a:srgbClr val="96AB94"/>
            </a:gs>
          </a:gsLst>
          <a:lin ang="16200000" scaled="0"/>
        </a:gradFill>
      </dgm:spPr>
      <dgm:t>
        <a:bodyPr/>
        <a:lstStyle/>
        <a:p>
          <a:endParaRPr lang="en-GB" b="1" dirty="0" smtClean="0">
            <a:solidFill>
              <a:schemeClr val="tx1">
                <a:lumMod val="95000"/>
                <a:lumOff val="5000"/>
              </a:schemeClr>
            </a:solidFill>
          </a:endParaRPr>
        </a:p>
        <a:p>
          <a:r>
            <a:rPr lang="en-GB" b="1" dirty="0" smtClean="0">
              <a:solidFill>
                <a:schemeClr val="tx1">
                  <a:lumMod val="95000"/>
                  <a:lumOff val="5000"/>
                </a:schemeClr>
              </a:solidFill>
            </a:rPr>
            <a:t>Survey Findings</a:t>
          </a:r>
        </a:p>
        <a:p>
          <a:r>
            <a:rPr lang="en-GB" b="1" dirty="0" smtClean="0">
              <a:solidFill>
                <a:schemeClr val="tx1">
                  <a:lumMod val="95000"/>
                  <a:lumOff val="5000"/>
                </a:schemeClr>
              </a:solidFill>
            </a:rPr>
            <a:t>(Thematic Maps)</a:t>
          </a:r>
          <a:endParaRPr lang="en-GB" b="1" dirty="0">
            <a:solidFill>
              <a:schemeClr val="tx1">
                <a:lumMod val="95000"/>
                <a:lumOff val="5000"/>
              </a:schemeClr>
            </a:solidFill>
          </a:endParaRPr>
        </a:p>
      </dgm:t>
    </dgm:pt>
    <dgm:pt modelId="{6226B600-052F-4A88-9EEA-5A235DCDC5A5}" type="parTrans" cxnId="{1B1C3DEA-1201-46DC-A8D5-633934748762}">
      <dgm:prSet/>
      <dgm:spPr/>
      <dgm:t>
        <a:bodyPr/>
        <a:lstStyle/>
        <a:p>
          <a:endParaRPr lang="en-GB" b="1">
            <a:solidFill>
              <a:schemeClr val="tx1">
                <a:lumMod val="95000"/>
                <a:lumOff val="5000"/>
              </a:schemeClr>
            </a:solidFill>
          </a:endParaRPr>
        </a:p>
      </dgm:t>
    </dgm:pt>
    <dgm:pt modelId="{D779A8C8-DEE4-4B38-A259-527FF46609C9}" type="sibTrans" cxnId="{1B1C3DEA-1201-46DC-A8D5-633934748762}">
      <dgm:prSet/>
      <dgm:spPr/>
      <dgm:t>
        <a:bodyPr/>
        <a:lstStyle/>
        <a:p>
          <a:endParaRPr lang="en-GB" b="1">
            <a:solidFill>
              <a:schemeClr val="tx1">
                <a:lumMod val="95000"/>
                <a:lumOff val="5000"/>
              </a:schemeClr>
            </a:solidFill>
          </a:endParaRPr>
        </a:p>
      </dgm:t>
    </dgm:pt>
    <dgm:pt modelId="{F4ED17ED-913D-46B8-97FE-09587029D8A6}">
      <dgm:prSet phldrT="[Text]"/>
      <dgm:spPr>
        <a:solidFill>
          <a:schemeClr val="accent6">
            <a:lumMod val="60000"/>
            <a:lumOff val="40000"/>
          </a:schemeClr>
        </a:solidFill>
      </dgm:spPr>
      <dgm:t>
        <a:bodyPr/>
        <a:lstStyle/>
        <a:p>
          <a:endParaRPr lang="en-GB" b="1" dirty="0" smtClean="0">
            <a:solidFill>
              <a:schemeClr val="tx1">
                <a:lumMod val="95000"/>
                <a:lumOff val="5000"/>
              </a:schemeClr>
            </a:solidFill>
          </a:endParaRPr>
        </a:p>
        <a:p>
          <a:r>
            <a:rPr lang="en-GB" b="1" dirty="0" smtClean="0">
              <a:solidFill>
                <a:schemeClr val="tx1">
                  <a:lumMod val="95000"/>
                  <a:lumOff val="5000"/>
                </a:schemeClr>
              </a:solidFill>
            </a:rPr>
            <a:t>PRA Demand</a:t>
          </a:r>
          <a:endParaRPr lang="en-GB" b="1" dirty="0">
            <a:solidFill>
              <a:schemeClr val="tx1">
                <a:lumMod val="95000"/>
                <a:lumOff val="5000"/>
              </a:schemeClr>
            </a:solidFill>
          </a:endParaRPr>
        </a:p>
      </dgm:t>
    </dgm:pt>
    <dgm:pt modelId="{BDBCFED6-8741-4ABB-85CF-D3A3596110B7}" type="parTrans" cxnId="{9630C795-C765-4BD6-BD48-36B401535251}">
      <dgm:prSet/>
      <dgm:spPr/>
      <dgm:t>
        <a:bodyPr/>
        <a:lstStyle/>
        <a:p>
          <a:endParaRPr lang="en-GB" b="1">
            <a:solidFill>
              <a:schemeClr val="tx1">
                <a:lumMod val="95000"/>
                <a:lumOff val="5000"/>
              </a:schemeClr>
            </a:solidFill>
          </a:endParaRPr>
        </a:p>
      </dgm:t>
    </dgm:pt>
    <dgm:pt modelId="{A4A2613C-0ED9-40D3-B9B7-FD0EA457ACCA}" type="sibTrans" cxnId="{9630C795-C765-4BD6-BD48-36B401535251}">
      <dgm:prSet/>
      <dgm:spPr/>
      <dgm:t>
        <a:bodyPr/>
        <a:lstStyle/>
        <a:p>
          <a:endParaRPr lang="en-GB" b="1">
            <a:solidFill>
              <a:schemeClr val="tx1">
                <a:lumMod val="95000"/>
                <a:lumOff val="5000"/>
              </a:schemeClr>
            </a:solidFill>
          </a:endParaRPr>
        </a:p>
      </dgm:t>
    </dgm:pt>
    <dgm:pt modelId="{6E99F0B4-2ED4-404A-A498-20C1D81D5174}">
      <dgm:prSet phldrT="[Text]"/>
      <dgm:spPr>
        <a:gradFill rotWithShape="0">
          <a:gsLst>
            <a:gs pos="0">
              <a:srgbClr val="8488C4"/>
            </a:gs>
            <a:gs pos="53000">
              <a:srgbClr val="D4DEFF"/>
            </a:gs>
            <a:gs pos="83000">
              <a:srgbClr val="D4DEFF"/>
            </a:gs>
            <a:gs pos="100000">
              <a:srgbClr val="96AB94"/>
            </a:gs>
          </a:gsLst>
          <a:lin ang="16200000" scaled="0"/>
        </a:gradFill>
      </dgm:spPr>
      <dgm:t>
        <a:bodyPr/>
        <a:lstStyle/>
        <a:p>
          <a:r>
            <a:rPr lang="en-GB" b="1" dirty="0" smtClean="0">
              <a:solidFill>
                <a:schemeClr val="tx1">
                  <a:lumMod val="95000"/>
                  <a:lumOff val="5000"/>
                </a:schemeClr>
              </a:solidFill>
            </a:rPr>
            <a:t>Demand Analysis</a:t>
          </a:r>
          <a:endParaRPr lang="en-GB" b="1" dirty="0">
            <a:solidFill>
              <a:schemeClr val="tx1">
                <a:lumMod val="95000"/>
                <a:lumOff val="5000"/>
              </a:schemeClr>
            </a:solidFill>
          </a:endParaRPr>
        </a:p>
      </dgm:t>
    </dgm:pt>
    <dgm:pt modelId="{ABC0ADF2-E728-49B2-8063-B525053BE55A}" type="parTrans" cxnId="{072CDEBE-2487-4DD4-8731-CA87198D19DD}">
      <dgm:prSet/>
      <dgm:spPr/>
      <dgm:t>
        <a:bodyPr/>
        <a:lstStyle/>
        <a:p>
          <a:endParaRPr lang="en-GB" b="1">
            <a:solidFill>
              <a:schemeClr val="tx1">
                <a:lumMod val="95000"/>
                <a:lumOff val="5000"/>
              </a:schemeClr>
            </a:solidFill>
          </a:endParaRPr>
        </a:p>
      </dgm:t>
    </dgm:pt>
    <dgm:pt modelId="{A4D02454-2E46-4F84-B989-E41E82E8B779}" type="sibTrans" cxnId="{072CDEBE-2487-4DD4-8731-CA87198D19DD}">
      <dgm:prSet/>
      <dgm:spPr/>
      <dgm:t>
        <a:bodyPr/>
        <a:lstStyle/>
        <a:p>
          <a:endParaRPr lang="en-GB" b="1">
            <a:solidFill>
              <a:schemeClr val="tx1">
                <a:lumMod val="95000"/>
                <a:lumOff val="5000"/>
              </a:schemeClr>
            </a:solidFill>
          </a:endParaRPr>
        </a:p>
      </dgm:t>
    </dgm:pt>
    <dgm:pt modelId="{CA5A3017-4745-404F-9B4C-3530AF8758DD}">
      <dgm:prSet phldrT="[Text]"/>
      <dgm:spPr>
        <a:gradFill rotWithShape="0">
          <a:gsLst>
            <a:gs pos="0">
              <a:srgbClr val="8488C4"/>
            </a:gs>
            <a:gs pos="53000">
              <a:srgbClr val="D4DEFF"/>
            </a:gs>
            <a:gs pos="83000">
              <a:srgbClr val="D4DEFF"/>
            </a:gs>
            <a:gs pos="100000">
              <a:srgbClr val="96AB94"/>
            </a:gs>
          </a:gsLst>
          <a:lin ang="16200000" scaled="0"/>
        </a:gradFill>
      </dgm:spPr>
      <dgm:t>
        <a:bodyPr/>
        <a:lstStyle/>
        <a:p>
          <a:r>
            <a:rPr lang="en-GB" b="1" dirty="0" smtClean="0">
              <a:solidFill>
                <a:schemeClr val="tx1">
                  <a:lumMod val="95000"/>
                  <a:lumOff val="5000"/>
                </a:schemeClr>
              </a:solidFill>
            </a:rPr>
            <a:t>Suitability Analysis</a:t>
          </a:r>
          <a:endParaRPr lang="en-GB" b="1" dirty="0">
            <a:solidFill>
              <a:schemeClr val="tx1">
                <a:lumMod val="95000"/>
                <a:lumOff val="5000"/>
              </a:schemeClr>
            </a:solidFill>
          </a:endParaRPr>
        </a:p>
      </dgm:t>
    </dgm:pt>
    <dgm:pt modelId="{2F83A94D-FD0C-427B-9E4D-7499B7C19760}" type="parTrans" cxnId="{C1FA3DFC-CC28-4E68-8F8D-646977974CD1}">
      <dgm:prSet/>
      <dgm:spPr/>
      <dgm:t>
        <a:bodyPr/>
        <a:lstStyle/>
        <a:p>
          <a:endParaRPr lang="en-GB" b="1">
            <a:solidFill>
              <a:schemeClr val="tx1">
                <a:lumMod val="95000"/>
                <a:lumOff val="5000"/>
              </a:schemeClr>
            </a:solidFill>
          </a:endParaRPr>
        </a:p>
      </dgm:t>
    </dgm:pt>
    <dgm:pt modelId="{942A4C3D-A455-4057-AFF7-BFA350A8FF98}" type="sibTrans" cxnId="{C1FA3DFC-CC28-4E68-8F8D-646977974CD1}">
      <dgm:prSet/>
      <dgm:spPr/>
      <dgm:t>
        <a:bodyPr/>
        <a:lstStyle/>
        <a:p>
          <a:endParaRPr lang="en-GB" b="1">
            <a:solidFill>
              <a:schemeClr val="tx1">
                <a:lumMod val="95000"/>
                <a:lumOff val="5000"/>
              </a:schemeClr>
            </a:solidFill>
          </a:endParaRPr>
        </a:p>
      </dgm:t>
    </dgm:pt>
    <dgm:pt modelId="{46EB62E1-CD91-44B8-8845-684F5E3C4A23}" type="pres">
      <dgm:prSet presAssocID="{93CA059E-B59D-4D1C-AED4-CA732E40D80C}" presName="diagram" presStyleCnt="0">
        <dgm:presLayoutVars>
          <dgm:chMax val="1"/>
          <dgm:dir/>
          <dgm:animLvl val="ctr"/>
          <dgm:resizeHandles val="exact"/>
        </dgm:presLayoutVars>
      </dgm:prSet>
      <dgm:spPr/>
      <dgm:t>
        <a:bodyPr/>
        <a:lstStyle/>
        <a:p>
          <a:endParaRPr lang="en-US"/>
        </a:p>
      </dgm:t>
    </dgm:pt>
    <dgm:pt modelId="{77B22D38-8901-4BFA-B5FC-A4DDA7CE1073}" type="pres">
      <dgm:prSet presAssocID="{93CA059E-B59D-4D1C-AED4-CA732E40D80C}" presName="matrix" presStyleCnt="0"/>
      <dgm:spPr/>
    </dgm:pt>
    <dgm:pt modelId="{55BE975A-2021-4A5A-A437-1264680FFF6F}" type="pres">
      <dgm:prSet presAssocID="{93CA059E-B59D-4D1C-AED4-CA732E40D80C}" presName="tile1" presStyleLbl="node1" presStyleIdx="0" presStyleCnt="4"/>
      <dgm:spPr/>
      <dgm:t>
        <a:bodyPr/>
        <a:lstStyle/>
        <a:p>
          <a:endParaRPr lang="en-US"/>
        </a:p>
      </dgm:t>
    </dgm:pt>
    <dgm:pt modelId="{D26429AF-D992-47FE-9EFE-ACA219A94C82}" type="pres">
      <dgm:prSet presAssocID="{93CA059E-B59D-4D1C-AED4-CA732E40D80C}" presName="tile1text" presStyleLbl="node1" presStyleIdx="0" presStyleCnt="4">
        <dgm:presLayoutVars>
          <dgm:chMax val="0"/>
          <dgm:chPref val="0"/>
          <dgm:bulletEnabled val="1"/>
        </dgm:presLayoutVars>
      </dgm:prSet>
      <dgm:spPr/>
      <dgm:t>
        <a:bodyPr/>
        <a:lstStyle/>
        <a:p>
          <a:endParaRPr lang="en-US"/>
        </a:p>
      </dgm:t>
    </dgm:pt>
    <dgm:pt modelId="{80B14FFC-8C91-4671-B25C-E2603D9DDA18}" type="pres">
      <dgm:prSet presAssocID="{93CA059E-B59D-4D1C-AED4-CA732E40D80C}" presName="tile2" presStyleLbl="node1" presStyleIdx="1" presStyleCnt="4"/>
      <dgm:spPr/>
      <dgm:t>
        <a:bodyPr/>
        <a:lstStyle/>
        <a:p>
          <a:endParaRPr lang="en-US"/>
        </a:p>
      </dgm:t>
    </dgm:pt>
    <dgm:pt modelId="{95917465-EE85-4A76-9285-F80B14578441}" type="pres">
      <dgm:prSet presAssocID="{93CA059E-B59D-4D1C-AED4-CA732E40D80C}" presName="tile2text" presStyleLbl="node1" presStyleIdx="1" presStyleCnt="4">
        <dgm:presLayoutVars>
          <dgm:chMax val="0"/>
          <dgm:chPref val="0"/>
          <dgm:bulletEnabled val="1"/>
        </dgm:presLayoutVars>
      </dgm:prSet>
      <dgm:spPr/>
      <dgm:t>
        <a:bodyPr/>
        <a:lstStyle/>
        <a:p>
          <a:endParaRPr lang="en-US"/>
        </a:p>
      </dgm:t>
    </dgm:pt>
    <dgm:pt modelId="{3A4C10CF-4687-4874-84A1-0C1A3727BBDD}" type="pres">
      <dgm:prSet presAssocID="{93CA059E-B59D-4D1C-AED4-CA732E40D80C}" presName="tile3" presStyleLbl="node1" presStyleIdx="2" presStyleCnt="4"/>
      <dgm:spPr/>
      <dgm:t>
        <a:bodyPr/>
        <a:lstStyle/>
        <a:p>
          <a:endParaRPr lang="en-US"/>
        </a:p>
      </dgm:t>
    </dgm:pt>
    <dgm:pt modelId="{BB3F2359-5C45-4653-A054-EBC72AE14A5B}" type="pres">
      <dgm:prSet presAssocID="{93CA059E-B59D-4D1C-AED4-CA732E40D80C}" presName="tile3text" presStyleLbl="node1" presStyleIdx="2" presStyleCnt="4">
        <dgm:presLayoutVars>
          <dgm:chMax val="0"/>
          <dgm:chPref val="0"/>
          <dgm:bulletEnabled val="1"/>
        </dgm:presLayoutVars>
      </dgm:prSet>
      <dgm:spPr/>
      <dgm:t>
        <a:bodyPr/>
        <a:lstStyle/>
        <a:p>
          <a:endParaRPr lang="en-US"/>
        </a:p>
      </dgm:t>
    </dgm:pt>
    <dgm:pt modelId="{655484E7-916D-4FB8-A806-639C0295955F}" type="pres">
      <dgm:prSet presAssocID="{93CA059E-B59D-4D1C-AED4-CA732E40D80C}" presName="tile4" presStyleLbl="node1" presStyleIdx="3" presStyleCnt="4"/>
      <dgm:spPr/>
      <dgm:t>
        <a:bodyPr/>
        <a:lstStyle/>
        <a:p>
          <a:endParaRPr lang="en-GB"/>
        </a:p>
      </dgm:t>
    </dgm:pt>
    <dgm:pt modelId="{70D59B0A-CAFE-4BA6-9B2B-28CC02643596}" type="pres">
      <dgm:prSet presAssocID="{93CA059E-B59D-4D1C-AED4-CA732E40D80C}" presName="tile4text" presStyleLbl="node1" presStyleIdx="3" presStyleCnt="4">
        <dgm:presLayoutVars>
          <dgm:chMax val="0"/>
          <dgm:chPref val="0"/>
          <dgm:bulletEnabled val="1"/>
        </dgm:presLayoutVars>
      </dgm:prSet>
      <dgm:spPr/>
      <dgm:t>
        <a:bodyPr/>
        <a:lstStyle/>
        <a:p>
          <a:endParaRPr lang="en-GB"/>
        </a:p>
      </dgm:t>
    </dgm:pt>
    <dgm:pt modelId="{7F41A947-C12B-4FEB-9A3D-3260E1180B5F}" type="pres">
      <dgm:prSet presAssocID="{93CA059E-B59D-4D1C-AED4-CA732E40D80C}" presName="centerTile" presStyleLbl="fgShp" presStyleIdx="0" presStyleCnt="1" custScaleX="150684" custScaleY="114289">
        <dgm:presLayoutVars>
          <dgm:chMax val="0"/>
          <dgm:chPref val="0"/>
        </dgm:presLayoutVars>
      </dgm:prSet>
      <dgm:spPr/>
      <dgm:t>
        <a:bodyPr/>
        <a:lstStyle/>
        <a:p>
          <a:endParaRPr lang="en-US"/>
        </a:p>
      </dgm:t>
    </dgm:pt>
  </dgm:ptLst>
  <dgm:cxnLst>
    <dgm:cxn modelId="{1B1C3DEA-1201-46DC-A8D5-633934748762}" srcId="{E67F1424-047D-4C64-B8C7-264AAA24D94F}" destId="{766752A0-7BC7-4471-BE3E-C95268BCBF52}" srcOrd="0" destOrd="0" parTransId="{6226B600-052F-4A88-9EEA-5A235DCDC5A5}" sibTransId="{D779A8C8-DEE4-4B38-A259-527FF46609C9}"/>
    <dgm:cxn modelId="{DBE361BB-3807-4E3E-AB7A-8449DFD7C37F}" type="presOf" srcId="{6E99F0B4-2ED4-404A-A498-20C1D81D5174}" destId="{3A4C10CF-4687-4874-84A1-0C1A3727BBDD}" srcOrd="0" destOrd="0" presId="urn:microsoft.com/office/officeart/2005/8/layout/matrix1"/>
    <dgm:cxn modelId="{1F5F9BE7-72F0-4E40-B8BF-F99F5180FEBC}" type="presOf" srcId="{F4ED17ED-913D-46B8-97FE-09587029D8A6}" destId="{80B14FFC-8C91-4671-B25C-E2603D9DDA18}" srcOrd="0" destOrd="0" presId="urn:microsoft.com/office/officeart/2005/8/layout/matrix1"/>
    <dgm:cxn modelId="{5B842923-6EC1-4D03-8F78-D3633ACB387D}" type="presOf" srcId="{93CA059E-B59D-4D1C-AED4-CA732E40D80C}" destId="{46EB62E1-CD91-44B8-8845-684F5E3C4A23}" srcOrd="0" destOrd="0" presId="urn:microsoft.com/office/officeart/2005/8/layout/matrix1"/>
    <dgm:cxn modelId="{0253A298-3DFA-405A-A889-4A9AFE21978C}" type="presOf" srcId="{CA5A3017-4745-404F-9B4C-3530AF8758DD}" destId="{70D59B0A-CAFE-4BA6-9B2B-28CC02643596}" srcOrd="1" destOrd="0" presId="urn:microsoft.com/office/officeart/2005/8/layout/matrix1"/>
    <dgm:cxn modelId="{C1FA3DFC-CC28-4E68-8F8D-646977974CD1}" srcId="{E67F1424-047D-4C64-B8C7-264AAA24D94F}" destId="{CA5A3017-4745-404F-9B4C-3530AF8758DD}" srcOrd="3" destOrd="0" parTransId="{2F83A94D-FD0C-427B-9E4D-7499B7C19760}" sibTransId="{942A4C3D-A455-4057-AFF7-BFA350A8FF98}"/>
    <dgm:cxn modelId="{1EA3E3EA-3AAD-4AB8-9915-8B5E82A4B590}" type="presOf" srcId="{766752A0-7BC7-4471-BE3E-C95268BCBF52}" destId="{55BE975A-2021-4A5A-A437-1264680FFF6F}" srcOrd="0" destOrd="0" presId="urn:microsoft.com/office/officeart/2005/8/layout/matrix1"/>
    <dgm:cxn modelId="{770D4DD6-5011-414B-B4F1-A53EFB8BC18D}" type="presOf" srcId="{F4ED17ED-913D-46B8-97FE-09587029D8A6}" destId="{95917465-EE85-4A76-9285-F80B14578441}" srcOrd="1" destOrd="0" presId="urn:microsoft.com/office/officeart/2005/8/layout/matrix1"/>
    <dgm:cxn modelId="{FB594230-9F84-46E2-96EB-303153371DAC}" type="presOf" srcId="{CA5A3017-4745-404F-9B4C-3530AF8758DD}" destId="{655484E7-916D-4FB8-A806-639C0295955F}" srcOrd="0" destOrd="0" presId="urn:microsoft.com/office/officeart/2005/8/layout/matrix1"/>
    <dgm:cxn modelId="{7BEC0753-69A2-46DB-8EF3-753AF9D87E15}" type="presOf" srcId="{766752A0-7BC7-4471-BE3E-C95268BCBF52}" destId="{D26429AF-D992-47FE-9EFE-ACA219A94C82}" srcOrd="1" destOrd="0" presId="urn:microsoft.com/office/officeart/2005/8/layout/matrix1"/>
    <dgm:cxn modelId="{D7DF5DBA-C5D3-491B-AF99-01FC72BFCB30}" type="presOf" srcId="{6E99F0B4-2ED4-404A-A498-20C1D81D5174}" destId="{BB3F2359-5C45-4653-A054-EBC72AE14A5B}" srcOrd="1" destOrd="0" presId="urn:microsoft.com/office/officeart/2005/8/layout/matrix1"/>
    <dgm:cxn modelId="{8B45A729-19DF-45F8-90C4-7774B6A695C4}" type="presOf" srcId="{E67F1424-047D-4C64-B8C7-264AAA24D94F}" destId="{7F41A947-C12B-4FEB-9A3D-3260E1180B5F}" srcOrd="0" destOrd="0" presId="urn:microsoft.com/office/officeart/2005/8/layout/matrix1"/>
    <dgm:cxn modelId="{9630C795-C765-4BD6-BD48-36B401535251}" srcId="{E67F1424-047D-4C64-B8C7-264AAA24D94F}" destId="{F4ED17ED-913D-46B8-97FE-09587029D8A6}" srcOrd="1" destOrd="0" parTransId="{BDBCFED6-8741-4ABB-85CF-D3A3596110B7}" sibTransId="{A4A2613C-0ED9-40D3-B9B7-FD0EA457ACCA}"/>
    <dgm:cxn modelId="{D2904AFE-658B-4761-8A62-C02A36DD97A2}" srcId="{93CA059E-B59D-4D1C-AED4-CA732E40D80C}" destId="{E67F1424-047D-4C64-B8C7-264AAA24D94F}" srcOrd="0" destOrd="0" parTransId="{7D68ADCE-BB7D-4103-A5BA-7337C08860C8}" sibTransId="{14745F5C-7420-4EF1-A49A-401EBA0B4E58}"/>
    <dgm:cxn modelId="{072CDEBE-2487-4DD4-8731-CA87198D19DD}" srcId="{E67F1424-047D-4C64-B8C7-264AAA24D94F}" destId="{6E99F0B4-2ED4-404A-A498-20C1D81D5174}" srcOrd="2" destOrd="0" parTransId="{ABC0ADF2-E728-49B2-8063-B525053BE55A}" sibTransId="{A4D02454-2E46-4F84-B989-E41E82E8B779}"/>
    <dgm:cxn modelId="{EF32482C-29D4-4FF3-B121-03C0BC623472}" type="presParOf" srcId="{46EB62E1-CD91-44B8-8845-684F5E3C4A23}" destId="{77B22D38-8901-4BFA-B5FC-A4DDA7CE1073}" srcOrd="0" destOrd="0" presId="urn:microsoft.com/office/officeart/2005/8/layout/matrix1"/>
    <dgm:cxn modelId="{86C8DB3D-A58C-4B4D-AD9E-22B5168C6836}" type="presParOf" srcId="{77B22D38-8901-4BFA-B5FC-A4DDA7CE1073}" destId="{55BE975A-2021-4A5A-A437-1264680FFF6F}" srcOrd="0" destOrd="0" presId="urn:microsoft.com/office/officeart/2005/8/layout/matrix1"/>
    <dgm:cxn modelId="{F4042B3F-5038-4B60-B132-03CC86428699}" type="presParOf" srcId="{77B22D38-8901-4BFA-B5FC-A4DDA7CE1073}" destId="{D26429AF-D992-47FE-9EFE-ACA219A94C82}" srcOrd="1" destOrd="0" presId="urn:microsoft.com/office/officeart/2005/8/layout/matrix1"/>
    <dgm:cxn modelId="{B7C55195-FCCF-406A-9321-E04966AEEE23}" type="presParOf" srcId="{77B22D38-8901-4BFA-B5FC-A4DDA7CE1073}" destId="{80B14FFC-8C91-4671-B25C-E2603D9DDA18}" srcOrd="2" destOrd="0" presId="urn:microsoft.com/office/officeart/2005/8/layout/matrix1"/>
    <dgm:cxn modelId="{A629A025-F1C2-45B8-B089-7F14C1CBC8F8}" type="presParOf" srcId="{77B22D38-8901-4BFA-B5FC-A4DDA7CE1073}" destId="{95917465-EE85-4A76-9285-F80B14578441}" srcOrd="3" destOrd="0" presId="urn:microsoft.com/office/officeart/2005/8/layout/matrix1"/>
    <dgm:cxn modelId="{05F74466-31E8-4C5D-97C0-98EFA42F9522}" type="presParOf" srcId="{77B22D38-8901-4BFA-B5FC-A4DDA7CE1073}" destId="{3A4C10CF-4687-4874-84A1-0C1A3727BBDD}" srcOrd="4" destOrd="0" presId="urn:microsoft.com/office/officeart/2005/8/layout/matrix1"/>
    <dgm:cxn modelId="{BB19F592-7904-4474-B780-94968B7230E8}" type="presParOf" srcId="{77B22D38-8901-4BFA-B5FC-A4DDA7CE1073}" destId="{BB3F2359-5C45-4653-A054-EBC72AE14A5B}" srcOrd="5" destOrd="0" presId="urn:microsoft.com/office/officeart/2005/8/layout/matrix1"/>
    <dgm:cxn modelId="{20C8BBB3-9589-4ED5-B46F-5E825A89B3BB}" type="presParOf" srcId="{77B22D38-8901-4BFA-B5FC-A4DDA7CE1073}" destId="{655484E7-916D-4FB8-A806-639C0295955F}" srcOrd="6" destOrd="0" presId="urn:microsoft.com/office/officeart/2005/8/layout/matrix1"/>
    <dgm:cxn modelId="{0377B5FC-B4AB-49FF-95ED-D9C09442D33A}" type="presParOf" srcId="{77B22D38-8901-4BFA-B5FC-A4DDA7CE1073}" destId="{70D59B0A-CAFE-4BA6-9B2B-28CC02643596}" srcOrd="7" destOrd="0" presId="urn:microsoft.com/office/officeart/2005/8/layout/matrix1"/>
    <dgm:cxn modelId="{5111B0D9-F940-4E04-B79D-900DB7A6C9E2}" type="presParOf" srcId="{46EB62E1-CD91-44B8-8845-684F5E3C4A23}" destId="{7F41A947-C12B-4FEB-9A3D-3260E1180B5F}"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3CA059E-B59D-4D1C-AED4-CA732E40D80C}"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E67F1424-047D-4C64-B8C7-264AAA24D94F}">
      <dgm:prSet phldrT="[Text]"/>
      <dgm:spPr>
        <a:solidFill>
          <a:schemeClr val="accent2">
            <a:lumMod val="75000"/>
          </a:schemeClr>
        </a:solidFill>
      </dgm:spPr>
      <dgm:t>
        <a:bodyPr/>
        <a:lstStyle/>
        <a:p>
          <a:r>
            <a:rPr lang="en-GB" b="1" dirty="0" smtClean="0">
              <a:solidFill>
                <a:schemeClr val="tx1">
                  <a:lumMod val="95000"/>
                  <a:lumOff val="5000"/>
                </a:schemeClr>
              </a:solidFill>
            </a:rPr>
            <a:t>Draft Plan</a:t>
          </a:r>
          <a:endParaRPr lang="en-GB" b="1" dirty="0">
            <a:solidFill>
              <a:schemeClr val="tx1">
                <a:lumMod val="95000"/>
                <a:lumOff val="5000"/>
              </a:schemeClr>
            </a:solidFill>
          </a:endParaRPr>
        </a:p>
      </dgm:t>
    </dgm:pt>
    <dgm:pt modelId="{7D68ADCE-BB7D-4103-A5BA-7337C08860C8}" type="parTrans" cxnId="{D2904AFE-658B-4761-8A62-C02A36DD97A2}">
      <dgm:prSet/>
      <dgm:spPr/>
      <dgm:t>
        <a:bodyPr/>
        <a:lstStyle/>
        <a:p>
          <a:endParaRPr lang="en-GB" b="1">
            <a:solidFill>
              <a:schemeClr val="tx1">
                <a:lumMod val="95000"/>
                <a:lumOff val="5000"/>
              </a:schemeClr>
            </a:solidFill>
          </a:endParaRPr>
        </a:p>
      </dgm:t>
    </dgm:pt>
    <dgm:pt modelId="{14745F5C-7420-4EF1-A49A-401EBA0B4E58}" type="sibTrans" cxnId="{D2904AFE-658B-4761-8A62-C02A36DD97A2}">
      <dgm:prSet/>
      <dgm:spPr/>
      <dgm:t>
        <a:bodyPr/>
        <a:lstStyle/>
        <a:p>
          <a:endParaRPr lang="en-GB" b="1">
            <a:solidFill>
              <a:schemeClr val="tx1">
                <a:lumMod val="95000"/>
                <a:lumOff val="5000"/>
              </a:schemeClr>
            </a:solidFill>
          </a:endParaRPr>
        </a:p>
      </dgm:t>
    </dgm:pt>
    <dgm:pt modelId="{766752A0-7BC7-4471-BE3E-C95268BCBF52}">
      <dgm:prSet phldrT="[Text]"/>
      <dgm:spPr>
        <a:gradFill rotWithShape="0">
          <a:gsLst>
            <a:gs pos="0">
              <a:srgbClr val="8488C4"/>
            </a:gs>
            <a:gs pos="53000">
              <a:srgbClr val="D4DEFF"/>
            </a:gs>
            <a:gs pos="83000">
              <a:srgbClr val="D4DEFF"/>
            </a:gs>
            <a:gs pos="100000">
              <a:srgbClr val="96AB94"/>
            </a:gs>
          </a:gsLst>
          <a:lin ang="16200000" scaled="0"/>
        </a:gradFill>
      </dgm:spPr>
      <dgm:t>
        <a:bodyPr/>
        <a:lstStyle/>
        <a:p>
          <a:endParaRPr lang="en-GB" b="1" dirty="0" smtClean="0">
            <a:solidFill>
              <a:schemeClr val="tx1">
                <a:lumMod val="95000"/>
                <a:lumOff val="5000"/>
              </a:schemeClr>
            </a:solidFill>
          </a:endParaRPr>
        </a:p>
        <a:p>
          <a:r>
            <a:rPr lang="en-GB" b="1" dirty="0" smtClean="0">
              <a:solidFill>
                <a:schemeClr val="tx1">
                  <a:lumMod val="95000"/>
                  <a:lumOff val="5000"/>
                </a:schemeClr>
              </a:solidFill>
            </a:rPr>
            <a:t>Survey Findings</a:t>
          </a:r>
        </a:p>
        <a:p>
          <a:r>
            <a:rPr lang="en-GB" b="1" dirty="0" smtClean="0">
              <a:solidFill>
                <a:schemeClr val="tx1">
                  <a:lumMod val="95000"/>
                  <a:lumOff val="5000"/>
                </a:schemeClr>
              </a:solidFill>
            </a:rPr>
            <a:t>(Thematic Maps)</a:t>
          </a:r>
          <a:endParaRPr lang="en-GB" b="1" dirty="0">
            <a:solidFill>
              <a:schemeClr val="tx1">
                <a:lumMod val="95000"/>
                <a:lumOff val="5000"/>
              </a:schemeClr>
            </a:solidFill>
          </a:endParaRPr>
        </a:p>
      </dgm:t>
    </dgm:pt>
    <dgm:pt modelId="{6226B600-052F-4A88-9EEA-5A235DCDC5A5}" type="parTrans" cxnId="{1B1C3DEA-1201-46DC-A8D5-633934748762}">
      <dgm:prSet/>
      <dgm:spPr/>
      <dgm:t>
        <a:bodyPr/>
        <a:lstStyle/>
        <a:p>
          <a:endParaRPr lang="en-GB" b="1">
            <a:solidFill>
              <a:schemeClr val="tx1">
                <a:lumMod val="95000"/>
                <a:lumOff val="5000"/>
              </a:schemeClr>
            </a:solidFill>
          </a:endParaRPr>
        </a:p>
      </dgm:t>
    </dgm:pt>
    <dgm:pt modelId="{D779A8C8-DEE4-4B38-A259-527FF46609C9}" type="sibTrans" cxnId="{1B1C3DEA-1201-46DC-A8D5-633934748762}">
      <dgm:prSet/>
      <dgm:spPr/>
      <dgm:t>
        <a:bodyPr/>
        <a:lstStyle/>
        <a:p>
          <a:endParaRPr lang="en-GB" b="1">
            <a:solidFill>
              <a:schemeClr val="tx1">
                <a:lumMod val="95000"/>
                <a:lumOff val="5000"/>
              </a:schemeClr>
            </a:solidFill>
          </a:endParaRPr>
        </a:p>
      </dgm:t>
    </dgm:pt>
    <dgm:pt modelId="{F4ED17ED-913D-46B8-97FE-09587029D8A6}">
      <dgm:prSet phldrT="[Text]"/>
      <dgm:spPr>
        <a:gradFill rotWithShape="0">
          <a:gsLst>
            <a:gs pos="0">
              <a:srgbClr val="8488C4"/>
            </a:gs>
            <a:gs pos="53000">
              <a:srgbClr val="D4DEFF"/>
            </a:gs>
            <a:gs pos="83000">
              <a:srgbClr val="D4DEFF"/>
            </a:gs>
            <a:gs pos="100000">
              <a:srgbClr val="96AB94"/>
            </a:gs>
          </a:gsLst>
          <a:lin ang="16200000" scaled="0"/>
        </a:gradFill>
      </dgm:spPr>
      <dgm:t>
        <a:bodyPr/>
        <a:lstStyle/>
        <a:p>
          <a:endParaRPr lang="en-GB" b="1" dirty="0" smtClean="0">
            <a:solidFill>
              <a:schemeClr val="tx1">
                <a:lumMod val="95000"/>
                <a:lumOff val="5000"/>
              </a:schemeClr>
            </a:solidFill>
          </a:endParaRPr>
        </a:p>
        <a:p>
          <a:r>
            <a:rPr lang="en-GB" b="1" dirty="0" smtClean="0">
              <a:solidFill>
                <a:schemeClr val="tx1">
                  <a:lumMod val="95000"/>
                  <a:lumOff val="5000"/>
                </a:schemeClr>
              </a:solidFill>
            </a:rPr>
            <a:t>PRA Demand</a:t>
          </a:r>
          <a:endParaRPr lang="en-GB" b="1" dirty="0">
            <a:solidFill>
              <a:schemeClr val="tx1">
                <a:lumMod val="95000"/>
                <a:lumOff val="5000"/>
              </a:schemeClr>
            </a:solidFill>
          </a:endParaRPr>
        </a:p>
      </dgm:t>
    </dgm:pt>
    <dgm:pt modelId="{BDBCFED6-8741-4ABB-85CF-D3A3596110B7}" type="parTrans" cxnId="{9630C795-C765-4BD6-BD48-36B401535251}">
      <dgm:prSet/>
      <dgm:spPr/>
      <dgm:t>
        <a:bodyPr/>
        <a:lstStyle/>
        <a:p>
          <a:endParaRPr lang="en-GB" b="1">
            <a:solidFill>
              <a:schemeClr val="tx1">
                <a:lumMod val="95000"/>
                <a:lumOff val="5000"/>
              </a:schemeClr>
            </a:solidFill>
          </a:endParaRPr>
        </a:p>
      </dgm:t>
    </dgm:pt>
    <dgm:pt modelId="{A4A2613C-0ED9-40D3-B9B7-FD0EA457ACCA}" type="sibTrans" cxnId="{9630C795-C765-4BD6-BD48-36B401535251}">
      <dgm:prSet/>
      <dgm:spPr/>
      <dgm:t>
        <a:bodyPr/>
        <a:lstStyle/>
        <a:p>
          <a:endParaRPr lang="en-GB" b="1">
            <a:solidFill>
              <a:schemeClr val="tx1">
                <a:lumMod val="95000"/>
                <a:lumOff val="5000"/>
              </a:schemeClr>
            </a:solidFill>
          </a:endParaRPr>
        </a:p>
      </dgm:t>
    </dgm:pt>
    <dgm:pt modelId="{6E99F0B4-2ED4-404A-A498-20C1D81D5174}">
      <dgm:prSet phldrT="[Text]"/>
      <dgm:spPr>
        <a:solidFill>
          <a:schemeClr val="accent6">
            <a:lumMod val="60000"/>
            <a:lumOff val="40000"/>
          </a:schemeClr>
        </a:solidFill>
      </dgm:spPr>
      <dgm:t>
        <a:bodyPr/>
        <a:lstStyle/>
        <a:p>
          <a:r>
            <a:rPr lang="en-GB" b="1" dirty="0" smtClean="0">
              <a:solidFill>
                <a:schemeClr val="tx1">
                  <a:lumMod val="95000"/>
                  <a:lumOff val="5000"/>
                </a:schemeClr>
              </a:solidFill>
            </a:rPr>
            <a:t>Demand Analysis</a:t>
          </a:r>
          <a:endParaRPr lang="en-GB" b="1" dirty="0">
            <a:solidFill>
              <a:schemeClr val="tx1">
                <a:lumMod val="95000"/>
                <a:lumOff val="5000"/>
              </a:schemeClr>
            </a:solidFill>
          </a:endParaRPr>
        </a:p>
      </dgm:t>
    </dgm:pt>
    <dgm:pt modelId="{ABC0ADF2-E728-49B2-8063-B525053BE55A}" type="parTrans" cxnId="{072CDEBE-2487-4DD4-8731-CA87198D19DD}">
      <dgm:prSet/>
      <dgm:spPr/>
      <dgm:t>
        <a:bodyPr/>
        <a:lstStyle/>
        <a:p>
          <a:endParaRPr lang="en-GB" b="1">
            <a:solidFill>
              <a:schemeClr val="tx1">
                <a:lumMod val="95000"/>
                <a:lumOff val="5000"/>
              </a:schemeClr>
            </a:solidFill>
          </a:endParaRPr>
        </a:p>
      </dgm:t>
    </dgm:pt>
    <dgm:pt modelId="{A4D02454-2E46-4F84-B989-E41E82E8B779}" type="sibTrans" cxnId="{072CDEBE-2487-4DD4-8731-CA87198D19DD}">
      <dgm:prSet/>
      <dgm:spPr/>
      <dgm:t>
        <a:bodyPr/>
        <a:lstStyle/>
        <a:p>
          <a:endParaRPr lang="en-GB" b="1">
            <a:solidFill>
              <a:schemeClr val="tx1">
                <a:lumMod val="95000"/>
                <a:lumOff val="5000"/>
              </a:schemeClr>
            </a:solidFill>
          </a:endParaRPr>
        </a:p>
      </dgm:t>
    </dgm:pt>
    <dgm:pt modelId="{CA5A3017-4745-404F-9B4C-3530AF8758DD}">
      <dgm:prSet phldrT="[Text]"/>
      <dgm:spPr>
        <a:gradFill rotWithShape="0">
          <a:gsLst>
            <a:gs pos="0">
              <a:srgbClr val="8488C4"/>
            </a:gs>
            <a:gs pos="53000">
              <a:srgbClr val="D4DEFF"/>
            </a:gs>
            <a:gs pos="83000">
              <a:srgbClr val="D4DEFF"/>
            </a:gs>
            <a:gs pos="100000">
              <a:srgbClr val="96AB94"/>
            </a:gs>
          </a:gsLst>
          <a:lin ang="16200000" scaled="0"/>
        </a:gradFill>
      </dgm:spPr>
      <dgm:t>
        <a:bodyPr/>
        <a:lstStyle/>
        <a:p>
          <a:r>
            <a:rPr lang="en-GB" b="1" dirty="0" smtClean="0">
              <a:solidFill>
                <a:schemeClr val="tx1">
                  <a:lumMod val="95000"/>
                  <a:lumOff val="5000"/>
                </a:schemeClr>
              </a:solidFill>
            </a:rPr>
            <a:t>Suitability Analysis</a:t>
          </a:r>
          <a:endParaRPr lang="en-GB" b="1" dirty="0">
            <a:solidFill>
              <a:schemeClr val="tx1">
                <a:lumMod val="95000"/>
                <a:lumOff val="5000"/>
              </a:schemeClr>
            </a:solidFill>
          </a:endParaRPr>
        </a:p>
      </dgm:t>
    </dgm:pt>
    <dgm:pt modelId="{2F83A94D-FD0C-427B-9E4D-7499B7C19760}" type="parTrans" cxnId="{C1FA3DFC-CC28-4E68-8F8D-646977974CD1}">
      <dgm:prSet/>
      <dgm:spPr/>
      <dgm:t>
        <a:bodyPr/>
        <a:lstStyle/>
        <a:p>
          <a:endParaRPr lang="en-GB" b="1">
            <a:solidFill>
              <a:schemeClr val="tx1">
                <a:lumMod val="95000"/>
                <a:lumOff val="5000"/>
              </a:schemeClr>
            </a:solidFill>
          </a:endParaRPr>
        </a:p>
      </dgm:t>
    </dgm:pt>
    <dgm:pt modelId="{942A4C3D-A455-4057-AFF7-BFA350A8FF98}" type="sibTrans" cxnId="{C1FA3DFC-CC28-4E68-8F8D-646977974CD1}">
      <dgm:prSet/>
      <dgm:spPr/>
      <dgm:t>
        <a:bodyPr/>
        <a:lstStyle/>
        <a:p>
          <a:endParaRPr lang="en-GB" b="1">
            <a:solidFill>
              <a:schemeClr val="tx1">
                <a:lumMod val="95000"/>
                <a:lumOff val="5000"/>
              </a:schemeClr>
            </a:solidFill>
          </a:endParaRPr>
        </a:p>
      </dgm:t>
    </dgm:pt>
    <dgm:pt modelId="{46EB62E1-CD91-44B8-8845-684F5E3C4A23}" type="pres">
      <dgm:prSet presAssocID="{93CA059E-B59D-4D1C-AED4-CA732E40D80C}" presName="diagram" presStyleCnt="0">
        <dgm:presLayoutVars>
          <dgm:chMax val="1"/>
          <dgm:dir/>
          <dgm:animLvl val="ctr"/>
          <dgm:resizeHandles val="exact"/>
        </dgm:presLayoutVars>
      </dgm:prSet>
      <dgm:spPr/>
      <dgm:t>
        <a:bodyPr/>
        <a:lstStyle/>
        <a:p>
          <a:endParaRPr lang="en-US"/>
        </a:p>
      </dgm:t>
    </dgm:pt>
    <dgm:pt modelId="{77B22D38-8901-4BFA-B5FC-A4DDA7CE1073}" type="pres">
      <dgm:prSet presAssocID="{93CA059E-B59D-4D1C-AED4-CA732E40D80C}" presName="matrix" presStyleCnt="0"/>
      <dgm:spPr/>
    </dgm:pt>
    <dgm:pt modelId="{55BE975A-2021-4A5A-A437-1264680FFF6F}" type="pres">
      <dgm:prSet presAssocID="{93CA059E-B59D-4D1C-AED4-CA732E40D80C}" presName="tile1" presStyleLbl="node1" presStyleIdx="0" presStyleCnt="4"/>
      <dgm:spPr/>
      <dgm:t>
        <a:bodyPr/>
        <a:lstStyle/>
        <a:p>
          <a:endParaRPr lang="en-US"/>
        </a:p>
      </dgm:t>
    </dgm:pt>
    <dgm:pt modelId="{D26429AF-D992-47FE-9EFE-ACA219A94C82}" type="pres">
      <dgm:prSet presAssocID="{93CA059E-B59D-4D1C-AED4-CA732E40D80C}" presName="tile1text" presStyleLbl="node1" presStyleIdx="0" presStyleCnt="4">
        <dgm:presLayoutVars>
          <dgm:chMax val="0"/>
          <dgm:chPref val="0"/>
          <dgm:bulletEnabled val="1"/>
        </dgm:presLayoutVars>
      </dgm:prSet>
      <dgm:spPr/>
      <dgm:t>
        <a:bodyPr/>
        <a:lstStyle/>
        <a:p>
          <a:endParaRPr lang="en-US"/>
        </a:p>
      </dgm:t>
    </dgm:pt>
    <dgm:pt modelId="{80B14FFC-8C91-4671-B25C-E2603D9DDA18}" type="pres">
      <dgm:prSet presAssocID="{93CA059E-B59D-4D1C-AED4-CA732E40D80C}" presName="tile2" presStyleLbl="node1" presStyleIdx="1" presStyleCnt="4"/>
      <dgm:spPr/>
      <dgm:t>
        <a:bodyPr/>
        <a:lstStyle/>
        <a:p>
          <a:endParaRPr lang="en-US"/>
        </a:p>
      </dgm:t>
    </dgm:pt>
    <dgm:pt modelId="{95917465-EE85-4A76-9285-F80B14578441}" type="pres">
      <dgm:prSet presAssocID="{93CA059E-B59D-4D1C-AED4-CA732E40D80C}" presName="tile2text" presStyleLbl="node1" presStyleIdx="1" presStyleCnt="4">
        <dgm:presLayoutVars>
          <dgm:chMax val="0"/>
          <dgm:chPref val="0"/>
          <dgm:bulletEnabled val="1"/>
        </dgm:presLayoutVars>
      </dgm:prSet>
      <dgm:spPr/>
      <dgm:t>
        <a:bodyPr/>
        <a:lstStyle/>
        <a:p>
          <a:endParaRPr lang="en-US"/>
        </a:p>
      </dgm:t>
    </dgm:pt>
    <dgm:pt modelId="{3A4C10CF-4687-4874-84A1-0C1A3727BBDD}" type="pres">
      <dgm:prSet presAssocID="{93CA059E-B59D-4D1C-AED4-CA732E40D80C}" presName="tile3" presStyleLbl="node1" presStyleIdx="2" presStyleCnt="4"/>
      <dgm:spPr/>
      <dgm:t>
        <a:bodyPr/>
        <a:lstStyle/>
        <a:p>
          <a:endParaRPr lang="en-US"/>
        </a:p>
      </dgm:t>
    </dgm:pt>
    <dgm:pt modelId="{BB3F2359-5C45-4653-A054-EBC72AE14A5B}" type="pres">
      <dgm:prSet presAssocID="{93CA059E-B59D-4D1C-AED4-CA732E40D80C}" presName="tile3text" presStyleLbl="node1" presStyleIdx="2" presStyleCnt="4">
        <dgm:presLayoutVars>
          <dgm:chMax val="0"/>
          <dgm:chPref val="0"/>
          <dgm:bulletEnabled val="1"/>
        </dgm:presLayoutVars>
      </dgm:prSet>
      <dgm:spPr/>
      <dgm:t>
        <a:bodyPr/>
        <a:lstStyle/>
        <a:p>
          <a:endParaRPr lang="en-US"/>
        </a:p>
      </dgm:t>
    </dgm:pt>
    <dgm:pt modelId="{655484E7-916D-4FB8-A806-639C0295955F}" type="pres">
      <dgm:prSet presAssocID="{93CA059E-B59D-4D1C-AED4-CA732E40D80C}" presName="tile4" presStyleLbl="node1" presStyleIdx="3" presStyleCnt="4"/>
      <dgm:spPr/>
      <dgm:t>
        <a:bodyPr/>
        <a:lstStyle/>
        <a:p>
          <a:endParaRPr lang="en-GB"/>
        </a:p>
      </dgm:t>
    </dgm:pt>
    <dgm:pt modelId="{70D59B0A-CAFE-4BA6-9B2B-28CC02643596}" type="pres">
      <dgm:prSet presAssocID="{93CA059E-B59D-4D1C-AED4-CA732E40D80C}" presName="tile4text" presStyleLbl="node1" presStyleIdx="3" presStyleCnt="4">
        <dgm:presLayoutVars>
          <dgm:chMax val="0"/>
          <dgm:chPref val="0"/>
          <dgm:bulletEnabled val="1"/>
        </dgm:presLayoutVars>
      </dgm:prSet>
      <dgm:spPr/>
      <dgm:t>
        <a:bodyPr/>
        <a:lstStyle/>
        <a:p>
          <a:endParaRPr lang="en-GB"/>
        </a:p>
      </dgm:t>
    </dgm:pt>
    <dgm:pt modelId="{7F41A947-C12B-4FEB-9A3D-3260E1180B5F}" type="pres">
      <dgm:prSet presAssocID="{93CA059E-B59D-4D1C-AED4-CA732E40D80C}" presName="centerTile" presStyleLbl="fgShp" presStyleIdx="0" presStyleCnt="1" custScaleX="150684" custScaleY="114289">
        <dgm:presLayoutVars>
          <dgm:chMax val="0"/>
          <dgm:chPref val="0"/>
        </dgm:presLayoutVars>
      </dgm:prSet>
      <dgm:spPr/>
      <dgm:t>
        <a:bodyPr/>
        <a:lstStyle/>
        <a:p>
          <a:endParaRPr lang="en-US"/>
        </a:p>
      </dgm:t>
    </dgm:pt>
  </dgm:ptLst>
  <dgm:cxnLst>
    <dgm:cxn modelId="{CC4FF0D3-8B9C-423B-BA1F-A9AF24EF4938}" type="presOf" srcId="{F4ED17ED-913D-46B8-97FE-09587029D8A6}" destId="{95917465-EE85-4A76-9285-F80B14578441}" srcOrd="1" destOrd="0" presId="urn:microsoft.com/office/officeart/2005/8/layout/matrix1"/>
    <dgm:cxn modelId="{879A1BE0-3CE9-4CDD-AFB1-EA86E1C23A20}" type="presOf" srcId="{766752A0-7BC7-4471-BE3E-C95268BCBF52}" destId="{55BE975A-2021-4A5A-A437-1264680FFF6F}" srcOrd="0" destOrd="0" presId="urn:microsoft.com/office/officeart/2005/8/layout/matrix1"/>
    <dgm:cxn modelId="{1B1C3DEA-1201-46DC-A8D5-633934748762}" srcId="{E67F1424-047D-4C64-B8C7-264AAA24D94F}" destId="{766752A0-7BC7-4471-BE3E-C95268BCBF52}" srcOrd="0" destOrd="0" parTransId="{6226B600-052F-4A88-9EEA-5A235DCDC5A5}" sibTransId="{D779A8C8-DEE4-4B38-A259-527FF46609C9}"/>
    <dgm:cxn modelId="{C73E7629-902E-4962-99F7-368A073F8DD5}" type="presOf" srcId="{93CA059E-B59D-4D1C-AED4-CA732E40D80C}" destId="{46EB62E1-CD91-44B8-8845-684F5E3C4A23}" srcOrd="0" destOrd="0" presId="urn:microsoft.com/office/officeart/2005/8/layout/matrix1"/>
    <dgm:cxn modelId="{0ABF25AF-2320-4A72-AB41-BBFD1B9FBC2F}" type="presOf" srcId="{6E99F0B4-2ED4-404A-A498-20C1D81D5174}" destId="{BB3F2359-5C45-4653-A054-EBC72AE14A5B}" srcOrd="1" destOrd="0" presId="urn:microsoft.com/office/officeart/2005/8/layout/matrix1"/>
    <dgm:cxn modelId="{DFC6FAAA-8927-4098-9FF9-AA1F4F29BEF6}" type="presOf" srcId="{E67F1424-047D-4C64-B8C7-264AAA24D94F}" destId="{7F41A947-C12B-4FEB-9A3D-3260E1180B5F}" srcOrd="0" destOrd="0" presId="urn:microsoft.com/office/officeart/2005/8/layout/matrix1"/>
    <dgm:cxn modelId="{C1FA3DFC-CC28-4E68-8F8D-646977974CD1}" srcId="{E67F1424-047D-4C64-B8C7-264AAA24D94F}" destId="{CA5A3017-4745-404F-9B4C-3530AF8758DD}" srcOrd="3" destOrd="0" parTransId="{2F83A94D-FD0C-427B-9E4D-7499B7C19760}" sibTransId="{942A4C3D-A455-4057-AFF7-BFA350A8FF98}"/>
    <dgm:cxn modelId="{49865DD3-2B2C-49E3-BCF0-E81096FCD9B9}" type="presOf" srcId="{6E99F0B4-2ED4-404A-A498-20C1D81D5174}" destId="{3A4C10CF-4687-4874-84A1-0C1A3727BBDD}" srcOrd="0" destOrd="0" presId="urn:microsoft.com/office/officeart/2005/8/layout/matrix1"/>
    <dgm:cxn modelId="{267DADD6-4DFC-47C4-9720-D36CA8BCAA84}" type="presOf" srcId="{CA5A3017-4745-404F-9B4C-3530AF8758DD}" destId="{655484E7-916D-4FB8-A806-639C0295955F}" srcOrd="0" destOrd="0" presId="urn:microsoft.com/office/officeart/2005/8/layout/matrix1"/>
    <dgm:cxn modelId="{93A60345-5A20-4C41-A5E3-3942A65BC8FB}" type="presOf" srcId="{CA5A3017-4745-404F-9B4C-3530AF8758DD}" destId="{70D59B0A-CAFE-4BA6-9B2B-28CC02643596}" srcOrd="1" destOrd="0" presId="urn:microsoft.com/office/officeart/2005/8/layout/matrix1"/>
    <dgm:cxn modelId="{9630C795-C765-4BD6-BD48-36B401535251}" srcId="{E67F1424-047D-4C64-B8C7-264AAA24D94F}" destId="{F4ED17ED-913D-46B8-97FE-09587029D8A6}" srcOrd="1" destOrd="0" parTransId="{BDBCFED6-8741-4ABB-85CF-D3A3596110B7}" sibTransId="{A4A2613C-0ED9-40D3-B9B7-FD0EA457ACCA}"/>
    <dgm:cxn modelId="{AF36115B-3827-4D1F-AC08-C8ABF0F3CA0D}" type="presOf" srcId="{766752A0-7BC7-4471-BE3E-C95268BCBF52}" destId="{D26429AF-D992-47FE-9EFE-ACA219A94C82}" srcOrd="1" destOrd="0" presId="urn:microsoft.com/office/officeart/2005/8/layout/matrix1"/>
    <dgm:cxn modelId="{E5758472-C494-4F2F-8FF1-34B4DFEC8593}" type="presOf" srcId="{F4ED17ED-913D-46B8-97FE-09587029D8A6}" destId="{80B14FFC-8C91-4671-B25C-E2603D9DDA18}" srcOrd="0" destOrd="0" presId="urn:microsoft.com/office/officeart/2005/8/layout/matrix1"/>
    <dgm:cxn modelId="{D2904AFE-658B-4761-8A62-C02A36DD97A2}" srcId="{93CA059E-B59D-4D1C-AED4-CA732E40D80C}" destId="{E67F1424-047D-4C64-B8C7-264AAA24D94F}" srcOrd="0" destOrd="0" parTransId="{7D68ADCE-BB7D-4103-A5BA-7337C08860C8}" sibTransId="{14745F5C-7420-4EF1-A49A-401EBA0B4E58}"/>
    <dgm:cxn modelId="{072CDEBE-2487-4DD4-8731-CA87198D19DD}" srcId="{E67F1424-047D-4C64-B8C7-264AAA24D94F}" destId="{6E99F0B4-2ED4-404A-A498-20C1D81D5174}" srcOrd="2" destOrd="0" parTransId="{ABC0ADF2-E728-49B2-8063-B525053BE55A}" sibTransId="{A4D02454-2E46-4F84-B989-E41E82E8B779}"/>
    <dgm:cxn modelId="{7E1B9FD9-4ED5-4A18-AB79-65D070218EE8}" type="presParOf" srcId="{46EB62E1-CD91-44B8-8845-684F5E3C4A23}" destId="{77B22D38-8901-4BFA-B5FC-A4DDA7CE1073}" srcOrd="0" destOrd="0" presId="urn:microsoft.com/office/officeart/2005/8/layout/matrix1"/>
    <dgm:cxn modelId="{12112BC0-6114-4D7F-8BD4-9632A55A22BF}" type="presParOf" srcId="{77B22D38-8901-4BFA-B5FC-A4DDA7CE1073}" destId="{55BE975A-2021-4A5A-A437-1264680FFF6F}" srcOrd="0" destOrd="0" presId="urn:microsoft.com/office/officeart/2005/8/layout/matrix1"/>
    <dgm:cxn modelId="{06A22F61-ED63-4E9B-ADD2-02B56242D834}" type="presParOf" srcId="{77B22D38-8901-4BFA-B5FC-A4DDA7CE1073}" destId="{D26429AF-D992-47FE-9EFE-ACA219A94C82}" srcOrd="1" destOrd="0" presId="urn:microsoft.com/office/officeart/2005/8/layout/matrix1"/>
    <dgm:cxn modelId="{03F70AF8-7055-4802-954F-CBDCACD7DB9E}" type="presParOf" srcId="{77B22D38-8901-4BFA-B5FC-A4DDA7CE1073}" destId="{80B14FFC-8C91-4671-B25C-E2603D9DDA18}" srcOrd="2" destOrd="0" presId="urn:microsoft.com/office/officeart/2005/8/layout/matrix1"/>
    <dgm:cxn modelId="{13C7EEC9-0FAB-409F-B34E-55CB89977D26}" type="presParOf" srcId="{77B22D38-8901-4BFA-B5FC-A4DDA7CE1073}" destId="{95917465-EE85-4A76-9285-F80B14578441}" srcOrd="3" destOrd="0" presId="urn:microsoft.com/office/officeart/2005/8/layout/matrix1"/>
    <dgm:cxn modelId="{17FEB412-F2AC-4DC3-A12C-E7C828D7673F}" type="presParOf" srcId="{77B22D38-8901-4BFA-B5FC-A4DDA7CE1073}" destId="{3A4C10CF-4687-4874-84A1-0C1A3727BBDD}" srcOrd="4" destOrd="0" presId="urn:microsoft.com/office/officeart/2005/8/layout/matrix1"/>
    <dgm:cxn modelId="{F2B08C8E-9FE4-4F9B-91A4-FED83CC528A5}" type="presParOf" srcId="{77B22D38-8901-4BFA-B5FC-A4DDA7CE1073}" destId="{BB3F2359-5C45-4653-A054-EBC72AE14A5B}" srcOrd="5" destOrd="0" presId="urn:microsoft.com/office/officeart/2005/8/layout/matrix1"/>
    <dgm:cxn modelId="{099F47B7-9609-4E6D-A64A-7CB788A0FA21}" type="presParOf" srcId="{77B22D38-8901-4BFA-B5FC-A4DDA7CE1073}" destId="{655484E7-916D-4FB8-A806-639C0295955F}" srcOrd="6" destOrd="0" presId="urn:microsoft.com/office/officeart/2005/8/layout/matrix1"/>
    <dgm:cxn modelId="{D013ADE6-548F-4128-B2FE-23356BD7A821}" type="presParOf" srcId="{77B22D38-8901-4BFA-B5FC-A4DDA7CE1073}" destId="{70D59B0A-CAFE-4BA6-9B2B-28CC02643596}" srcOrd="7" destOrd="0" presId="urn:microsoft.com/office/officeart/2005/8/layout/matrix1"/>
    <dgm:cxn modelId="{512B7AE9-9A73-4D6D-BC3F-368DA422B0B3}" type="presParOf" srcId="{46EB62E1-CD91-44B8-8845-684F5E3C4A23}" destId="{7F41A947-C12B-4FEB-9A3D-3260E1180B5F}"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3CA059E-B59D-4D1C-AED4-CA732E40D80C}"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E67F1424-047D-4C64-B8C7-264AAA24D94F}">
      <dgm:prSet phldrT="[Text]"/>
      <dgm:spPr>
        <a:solidFill>
          <a:schemeClr val="accent2">
            <a:lumMod val="75000"/>
          </a:schemeClr>
        </a:solidFill>
      </dgm:spPr>
      <dgm:t>
        <a:bodyPr/>
        <a:lstStyle/>
        <a:p>
          <a:r>
            <a:rPr lang="en-GB" b="1" dirty="0" smtClean="0">
              <a:solidFill>
                <a:schemeClr val="tx1">
                  <a:lumMod val="95000"/>
                  <a:lumOff val="5000"/>
                </a:schemeClr>
              </a:solidFill>
            </a:rPr>
            <a:t>Draft Plan</a:t>
          </a:r>
          <a:endParaRPr lang="en-GB" b="1" dirty="0">
            <a:solidFill>
              <a:schemeClr val="tx1">
                <a:lumMod val="95000"/>
                <a:lumOff val="5000"/>
              </a:schemeClr>
            </a:solidFill>
          </a:endParaRPr>
        </a:p>
      </dgm:t>
    </dgm:pt>
    <dgm:pt modelId="{7D68ADCE-BB7D-4103-A5BA-7337C08860C8}" type="parTrans" cxnId="{D2904AFE-658B-4761-8A62-C02A36DD97A2}">
      <dgm:prSet/>
      <dgm:spPr/>
      <dgm:t>
        <a:bodyPr/>
        <a:lstStyle/>
        <a:p>
          <a:endParaRPr lang="en-GB" b="1">
            <a:solidFill>
              <a:schemeClr val="tx1">
                <a:lumMod val="95000"/>
                <a:lumOff val="5000"/>
              </a:schemeClr>
            </a:solidFill>
          </a:endParaRPr>
        </a:p>
      </dgm:t>
    </dgm:pt>
    <dgm:pt modelId="{14745F5C-7420-4EF1-A49A-401EBA0B4E58}" type="sibTrans" cxnId="{D2904AFE-658B-4761-8A62-C02A36DD97A2}">
      <dgm:prSet/>
      <dgm:spPr/>
      <dgm:t>
        <a:bodyPr/>
        <a:lstStyle/>
        <a:p>
          <a:endParaRPr lang="en-GB" b="1">
            <a:solidFill>
              <a:schemeClr val="tx1">
                <a:lumMod val="95000"/>
                <a:lumOff val="5000"/>
              </a:schemeClr>
            </a:solidFill>
          </a:endParaRPr>
        </a:p>
      </dgm:t>
    </dgm:pt>
    <dgm:pt modelId="{766752A0-7BC7-4471-BE3E-C95268BCBF52}">
      <dgm:prSet phldrT="[Text]"/>
      <dgm:spPr>
        <a:gradFill rotWithShape="0">
          <a:gsLst>
            <a:gs pos="0">
              <a:srgbClr val="8488C4"/>
            </a:gs>
            <a:gs pos="53000">
              <a:srgbClr val="D4DEFF"/>
            </a:gs>
            <a:gs pos="83000">
              <a:srgbClr val="D4DEFF"/>
            </a:gs>
            <a:gs pos="100000">
              <a:srgbClr val="96AB94"/>
            </a:gs>
          </a:gsLst>
          <a:lin ang="16200000" scaled="0"/>
        </a:gradFill>
      </dgm:spPr>
      <dgm:t>
        <a:bodyPr/>
        <a:lstStyle/>
        <a:p>
          <a:endParaRPr lang="en-GB" b="1" dirty="0" smtClean="0">
            <a:solidFill>
              <a:schemeClr val="tx1">
                <a:lumMod val="95000"/>
                <a:lumOff val="5000"/>
              </a:schemeClr>
            </a:solidFill>
          </a:endParaRPr>
        </a:p>
        <a:p>
          <a:r>
            <a:rPr lang="en-GB" b="1" dirty="0" smtClean="0">
              <a:solidFill>
                <a:schemeClr val="tx1">
                  <a:lumMod val="95000"/>
                  <a:lumOff val="5000"/>
                </a:schemeClr>
              </a:solidFill>
            </a:rPr>
            <a:t>Survey Findings</a:t>
          </a:r>
        </a:p>
        <a:p>
          <a:r>
            <a:rPr lang="en-GB" b="1" dirty="0" smtClean="0">
              <a:solidFill>
                <a:schemeClr val="tx1">
                  <a:lumMod val="95000"/>
                  <a:lumOff val="5000"/>
                </a:schemeClr>
              </a:solidFill>
            </a:rPr>
            <a:t>(Thematic Maps)</a:t>
          </a:r>
          <a:endParaRPr lang="en-GB" b="1" dirty="0">
            <a:solidFill>
              <a:schemeClr val="tx1">
                <a:lumMod val="95000"/>
                <a:lumOff val="5000"/>
              </a:schemeClr>
            </a:solidFill>
          </a:endParaRPr>
        </a:p>
      </dgm:t>
    </dgm:pt>
    <dgm:pt modelId="{6226B600-052F-4A88-9EEA-5A235DCDC5A5}" type="parTrans" cxnId="{1B1C3DEA-1201-46DC-A8D5-633934748762}">
      <dgm:prSet/>
      <dgm:spPr/>
      <dgm:t>
        <a:bodyPr/>
        <a:lstStyle/>
        <a:p>
          <a:endParaRPr lang="en-GB" b="1">
            <a:solidFill>
              <a:schemeClr val="tx1">
                <a:lumMod val="95000"/>
                <a:lumOff val="5000"/>
              </a:schemeClr>
            </a:solidFill>
          </a:endParaRPr>
        </a:p>
      </dgm:t>
    </dgm:pt>
    <dgm:pt modelId="{D779A8C8-DEE4-4B38-A259-527FF46609C9}" type="sibTrans" cxnId="{1B1C3DEA-1201-46DC-A8D5-633934748762}">
      <dgm:prSet/>
      <dgm:spPr/>
      <dgm:t>
        <a:bodyPr/>
        <a:lstStyle/>
        <a:p>
          <a:endParaRPr lang="en-GB" b="1">
            <a:solidFill>
              <a:schemeClr val="tx1">
                <a:lumMod val="95000"/>
                <a:lumOff val="5000"/>
              </a:schemeClr>
            </a:solidFill>
          </a:endParaRPr>
        </a:p>
      </dgm:t>
    </dgm:pt>
    <dgm:pt modelId="{F4ED17ED-913D-46B8-97FE-09587029D8A6}">
      <dgm:prSet phldrT="[Text]"/>
      <dgm:spPr>
        <a:gradFill rotWithShape="0">
          <a:gsLst>
            <a:gs pos="0">
              <a:srgbClr val="8488C4"/>
            </a:gs>
            <a:gs pos="53000">
              <a:srgbClr val="D4DEFF"/>
            </a:gs>
            <a:gs pos="83000">
              <a:srgbClr val="D4DEFF"/>
            </a:gs>
            <a:gs pos="100000">
              <a:srgbClr val="96AB94"/>
            </a:gs>
          </a:gsLst>
          <a:lin ang="16200000" scaled="0"/>
        </a:gradFill>
      </dgm:spPr>
      <dgm:t>
        <a:bodyPr/>
        <a:lstStyle/>
        <a:p>
          <a:endParaRPr lang="en-GB" b="1" dirty="0" smtClean="0">
            <a:solidFill>
              <a:schemeClr val="tx1">
                <a:lumMod val="95000"/>
                <a:lumOff val="5000"/>
              </a:schemeClr>
            </a:solidFill>
          </a:endParaRPr>
        </a:p>
        <a:p>
          <a:r>
            <a:rPr lang="en-GB" b="1" dirty="0" smtClean="0">
              <a:solidFill>
                <a:schemeClr val="tx1">
                  <a:lumMod val="95000"/>
                  <a:lumOff val="5000"/>
                </a:schemeClr>
              </a:solidFill>
            </a:rPr>
            <a:t>PRA Demand</a:t>
          </a:r>
          <a:endParaRPr lang="en-GB" b="1" dirty="0">
            <a:solidFill>
              <a:schemeClr val="tx1">
                <a:lumMod val="95000"/>
                <a:lumOff val="5000"/>
              </a:schemeClr>
            </a:solidFill>
          </a:endParaRPr>
        </a:p>
      </dgm:t>
    </dgm:pt>
    <dgm:pt modelId="{BDBCFED6-8741-4ABB-85CF-D3A3596110B7}" type="parTrans" cxnId="{9630C795-C765-4BD6-BD48-36B401535251}">
      <dgm:prSet/>
      <dgm:spPr/>
      <dgm:t>
        <a:bodyPr/>
        <a:lstStyle/>
        <a:p>
          <a:endParaRPr lang="en-GB" b="1">
            <a:solidFill>
              <a:schemeClr val="tx1">
                <a:lumMod val="95000"/>
                <a:lumOff val="5000"/>
              </a:schemeClr>
            </a:solidFill>
          </a:endParaRPr>
        </a:p>
      </dgm:t>
    </dgm:pt>
    <dgm:pt modelId="{A4A2613C-0ED9-40D3-B9B7-FD0EA457ACCA}" type="sibTrans" cxnId="{9630C795-C765-4BD6-BD48-36B401535251}">
      <dgm:prSet/>
      <dgm:spPr/>
      <dgm:t>
        <a:bodyPr/>
        <a:lstStyle/>
        <a:p>
          <a:endParaRPr lang="en-GB" b="1">
            <a:solidFill>
              <a:schemeClr val="tx1">
                <a:lumMod val="95000"/>
                <a:lumOff val="5000"/>
              </a:schemeClr>
            </a:solidFill>
          </a:endParaRPr>
        </a:p>
      </dgm:t>
    </dgm:pt>
    <dgm:pt modelId="{6E99F0B4-2ED4-404A-A498-20C1D81D5174}">
      <dgm:prSet phldrT="[Text]"/>
      <dgm:spPr>
        <a:gradFill rotWithShape="0">
          <a:gsLst>
            <a:gs pos="0">
              <a:srgbClr val="8488C4"/>
            </a:gs>
            <a:gs pos="53000">
              <a:srgbClr val="D4DEFF"/>
            </a:gs>
            <a:gs pos="83000">
              <a:srgbClr val="D4DEFF"/>
            </a:gs>
            <a:gs pos="100000">
              <a:srgbClr val="96AB94"/>
            </a:gs>
          </a:gsLst>
          <a:lin ang="16200000" scaled="0"/>
        </a:gradFill>
      </dgm:spPr>
      <dgm:t>
        <a:bodyPr/>
        <a:lstStyle/>
        <a:p>
          <a:r>
            <a:rPr lang="en-GB" b="1" dirty="0" smtClean="0">
              <a:solidFill>
                <a:schemeClr val="tx1">
                  <a:lumMod val="95000"/>
                  <a:lumOff val="5000"/>
                </a:schemeClr>
              </a:solidFill>
            </a:rPr>
            <a:t>Demand Analysis</a:t>
          </a:r>
          <a:endParaRPr lang="en-GB" b="1" dirty="0">
            <a:solidFill>
              <a:schemeClr val="tx1">
                <a:lumMod val="95000"/>
                <a:lumOff val="5000"/>
              </a:schemeClr>
            </a:solidFill>
          </a:endParaRPr>
        </a:p>
      </dgm:t>
    </dgm:pt>
    <dgm:pt modelId="{ABC0ADF2-E728-49B2-8063-B525053BE55A}" type="parTrans" cxnId="{072CDEBE-2487-4DD4-8731-CA87198D19DD}">
      <dgm:prSet/>
      <dgm:spPr/>
      <dgm:t>
        <a:bodyPr/>
        <a:lstStyle/>
        <a:p>
          <a:endParaRPr lang="en-GB" b="1">
            <a:solidFill>
              <a:schemeClr val="tx1">
                <a:lumMod val="95000"/>
                <a:lumOff val="5000"/>
              </a:schemeClr>
            </a:solidFill>
          </a:endParaRPr>
        </a:p>
      </dgm:t>
    </dgm:pt>
    <dgm:pt modelId="{A4D02454-2E46-4F84-B989-E41E82E8B779}" type="sibTrans" cxnId="{072CDEBE-2487-4DD4-8731-CA87198D19DD}">
      <dgm:prSet/>
      <dgm:spPr/>
      <dgm:t>
        <a:bodyPr/>
        <a:lstStyle/>
        <a:p>
          <a:endParaRPr lang="en-GB" b="1">
            <a:solidFill>
              <a:schemeClr val="tx1">
                <a:lumMod val="95000"/>
                <a:lumOff val="5000"/>
              </a:schemeClr>
            </a:solidFill>
          </a:endParaRPr>
        </a:p>
      </dgm:t>
    </dgm:pt>
    <dgm:pt modelId="{CA5A3017-4745-404F-9B4C-3530AF8758DD}">
      <dgm:prSet phldrT="[Text]"/>
      <dgm:spPr>
        <a:solidFill>
          <a:schemeClr val="accent6">
            <a:lumMod val="60000"/>
            <a:lumOff val="40000"/>
          </a:schemeClr>
        </a:solidFill>
      </dgm:spPr>
      <dgm:t>
        <a:bodyPr/>
        <a:lstStyle/>
        <a:p>
          <a:r>
            <a:rPr lang="en-GB" b="1" dirty="0" smtClean="0">
              <a:solidFill>
                <a:schemeClr val="tx1">
                  <a:lumMod val="95000"/>
                  <a:lumOff val="5000"/>
                </a:schemeClr>
              </a:solidFill>
            </a:rPr>
            <a:t>Suitability Analysis</a:t>
          </a:r>
          <a:endParaRPr lang="en-GB" b="1" dirty="0">
            <a:solidFill>
              <a:schemeClr val="tx1">
                <a:lumMod val="95000"/>
                <a:lumOff val="5000"/>
              </a:schemeClr>
            </a:solidFill>
          </a:endParaRPr>
        </a:p>
      </dgm:t>
    </dgm:pt>
    <dgm:pt modelId="{2F83A94D-FD0C-427B-9E4D-7499B7C19760}" type="parTrans" cxnId="{C1FA3DFC-CC28-4E68-8F8D-646977974CD1}">
      <dgm:prSet/>
      <dgm:spPr/>
      <dgm:t>
        <a:bodyPr/>
        <a:lstStyle/>
        <a:p>
          <a:endParaRPr lang="en-GB" b="1">
            <a:solidFill>
              <a:schemeClr val="tx1">
                <a:lumMod val="95000"/>
                <a:lumOff val="5000"/>
              </a:schemeClr>
            </a:solidFill>
          </a:endParaRPr>
        </a:p>
      </dgm:t>
    </dgm:pt>
    <dgm:pt modelId="{942A4C3D-A455-4057-AFF7-BFA350A8FF98}" type="sibTrans" cxnId="{C1FA3DFC-CC28-4E68-8F8D-646977974CD1}">
      <dgm:prSet/>
      <dgm:spPr/>
      <dgm:t>
        <a:bodyPr/>
        <a:lstStyle/>
        <a:p>
          <a:endParaRPr lang="en-GB" b="1">
            <a:solidFill>
              <a:schemeClr val="tx1">
                <a:lumMod val="95000"/>
                <a:lumOff val="5000"/>
              </a:schemeClr>
            </a:solidFill>
          </a:endParaRPr>
        </a:p>
      </dgm:t>
    </dgm:pt>
    <dgm:pt modelId="{46EB62E1-CD91-44B8-8845-684F5E3C4A23}" type="pres">
      <dgm:prSet presAssocID="{93CA059E-B59D-4D1C-AED4-CA732E40D80C}" presName="diagram" presStyleCnt="0">
        <dgm:presLayoutVars>
          <dgm:chMax val="1"/>
          <dgm:dir/>
          <dgm:animLvl val="ctr"/>
          <dgm:resizeHandles val="exact"/>
        </dgm:presLayoutVars>
      </dgm:prSet>
      <dgm:spPr/>
      <dgm:t>
        <a:bodyPr/>
        <a:lstStyle/>
        <a:p>
          <a:endParaRPr lang="en-US"/>
        </a:p>
      </dgm:t>
    </dgm:pt>
    <dgm:pt modelId="{77B22D38-8901-4BFA-B5FC-A4DDA7CE1073}" type="pres">
      <dgm:prSet presAssocID="{93CA059E-B59D-4D1C-AED4-CA732E40D80C}" presName="matrix" presStyleCnt="0"/>
      <dgm:spPr/>
    </dgm:pt>
    <dgm:pt modelId="{55BE975A-2021-4A5A-A437-1264680FFF6F}" type="pres">
      <dgm:prSet presAssocID="{93CA059E-B59D-4D1C-AED4-CA732E40D80C}" presName="tile1" presStyleLbl="node1" presStyleIdx="0" presStyleCnt="4"/>
      <dgm:spPr/>
      <dgm:t>
        <a:bodyPr/>
        <a:lstStyle/>
        <a:p>
          <a:endParaRPr lang="en-US"/>
        </a:p>
      </dgm:t>
    </dgm:pt>
    <dgm:pt modelId="{D26429AF-D992-47FE-9EFE-ACA219A94C82}" type="pres">
      <dgm:prSet presAssocID="{93CA059E-B59D-4D1C-AED4-CA732E40D80C}" presName="tile1text" presStyleLbl="node1" presStyleIdx="0" presStyleCnt="4">
        <dgm:presLayoutVars>
          <dgm:chMax val="0"/>
          <dgm:chPref val="0"/>
          <dgm:bulletEnabled val="1"/>
        </dgm:presLayoutVars>
      </dgm:prSet>
      <dgm:spPr/>
      <dgm:t>
        <a:bodyPr/>
        <a:lstStyle/>
        <a:p>
          <a:endParaRPr lang="en-US"/>
        </a:p>
      </dgm:t>
    </dgm:pt>
    <dgm:pt modelId="{80B14FFC-8C91-4671-B25C-E2603D9DDA18}" type="pres">
      <dgm:prSet presAssocID="{93CA059E-B59D-4D1C-AED4-CA732E40D80C}" presName="tile2" presStyleLbl="node1" presStyleIdx="1" presStyleCnt="4"/>
      <dgm:spPr/>
      <dgm:t>
        <a:bodyPr/>
        <a:lstStyle/>
        <a:p>
          <a:endParaRPr lang="en-US"/>
        </a:p>
      </dgm:t>
    </dgm:pt>
    <dgm:pt modelId="{95917465-EE85-4A76-9285-F80B14578441}" type="pres">
      <dgm:prSet presAssocID="{93CA059E-B59D-4D1C-AED4-CA732E40D80C}" presName="tile2text" presStyleLbl="node1" presStyleIdx="1" presStyleCnt="4">
        <dgm:presLayoutVars>
          <dgm:chMax val="0"/>
          <dgm:chPref val="0"/>
          <dgm:bulletEnabled val="1"/>
        </dgm:presLayoutVars>
      </dgm:prSet>
      <dgm:spPr/>
      <dgm:t>
        <a:bodyPr/>
        <a:lstStyle/>
        <a:p>
          <a:endParaRPr lang="en-US"/>
        </a:p>
      </dgm:t>
    </dgm:pt>
    <dgm:pt modelId="{3A4C10CF-4687-4874-84A1-0C1A3727BBDD}" type="pres">
      <dgm:prSet presAssocID="{93CA059E-B59D-4D1C-AED4-CA732E40D80C}" presName="tile3" presStyleLbl="node1" presStyleIdx="2" presStyleCnt="4"/>
      <dgm:spPr/>
      <dgm:t>
        <a:bodyPr/>
        <a:lstStyle/>
        <a:p>
          <a:endParaRPr lang="en-US"/>
        </a:p>
      </dgm:t>
    </dgm:pt>
    <dgm:pt modelId="{BB3F2359-5C45-4653-A054-EBC72AE14A5B}" type="pres">
      <dgm:prSet presAssocID="{93CA059E-B59D-4D1C-AED4-CA732E40D80C}" presName="tile3text" presStyleLbl="node1" presStyleIdx="2" presStyleCnt="4">
        <dgm:presLayoutVars>
          <dgm:chMax val="0"/>
          <dgm:chPref val="0"/>
          <dgm:bulletEnabled val="1"/>
        </dgm:presLayoutVars>
      </dgm:prSet>
      <dgm:spPr/>
      <dgm:t>
        <a:bodyPr/>
        <a:lstStyle/>
        <a:p>
          <a:endParaRPr lang="en-US"/>
        </a:p>
      </dgm:t>
    </dgm:pt>
    <dgm:pt modelId="{655484E7-916D-4FB8-A806-639C0295955F}" type="pres">
      <dgm:prSet presAssocID="{93CA059E-B59D-4D1C-AED4-CA732E40D80C}" presName="tile4" presStyleLbl="node1" presStyleIdx="3" presStyleCnt="4"/>
      <dgm:spPr/>
      <dgm:t>
        <a:bodyPr/>
        <a:lstStyle/>
        <a:p>
          <a:endParaRPr lang="en-GB"/>
        </a:p>
      </dgm:t>
    </dgm:pt>
    <dgm:pt modelId="{70D59B0A-CAFE-4BA6-9B2B-28CC02643596}" type="pres">
      <dgm:prSet presAssocID="{93CA059E-B59D-4D1C-AED4-CA732E40D80C}" presName="tile4text" presStyleLbl="node1" presStyleIdx="3" presStyleCnt="4">
        <dgm:presLayoutVars>
          <dgm:chMax val="0"/>
          <dgm:chPref val="0"/>
          <dgm:bulletEnabled val="1"/>
        </dgm:presLayoutVars>
      </dgm:prSet>
      <dgm:spPr/>
      <dgm:t>
        <a:bodyPr/>
        <a:lstStyle/>
        <a:p>
          <a:endParaRPr lang="en-GB"/>
        </a:p>
      </dgm:t>
    </dgm:pt>
    <dgm:pt modelId="{7F41A947-C12B-4FEB-9A3D-3260E1180B5F}" type="pres">
      <dgm:prSet presAssocID="{93CA059E-B59D-4D1C-AED4-CA732E40D80C}" presName="centerTile" presStyleLbl="fgShp" presStyleIdx="0" presStyleCnt="1" custScaleX="150684" custScaleY="114289">
        <dgm:presLayoutVars>
          <dgm:chMax val="0"/>
          <dgm:chPref val="0"/>
        </dgm:presLayoutVars>
      </dgm:prSet>
      <dgm:spPr/>
      <dgm:t>
        <a:bodyPr/>
        <a:lstStyle/>
        <a:p>
          <a:endParaRPr lang="en-US"/>
        </a:p>
      </dgm:t>
    </dgm:pt>
  </dgm:ptLst>
  <dgm:cxnLst>
    <dgm:cxn modelId="{60D892CC-7B13-4FA4-ACD7-3A52FC3C6996}" type="presOf" srcId="{E67F1424-047D-4C64-B8C7-264AAA24D94F}" destId="{7F41A947-C12B-4FEB-9A3D-3260E1180B5F}" srcOrd="0" destOrd="0" presId="urn:microsoft.com/office/officeart/2005/8/layout/matrix1"/>
    <dgm:cxn modelId="{1B1C3DEA-1201-46DC-A8D5-633934748762}" srcId="{E67F1424-047D-4C64-B8C7-264AAA24D94F}" destId="{766752A0-7BC7-4471-BE3E-C95268BCBF52}" srcOrd="0" destOrd="0" parTransId="{6226B600-052F-4A88-9EEA-5A235DCDC5A5}" sibTransId="{D779A8C8-DEE4-4B38-A259-527FF46609C9}"/>
    <dgm:cxn modelId="{8829B07F-98BD-449A-8E04-E5CFAAD7C7B1}" type="presOf" srcId="{766752A0-7BC7-4471-BE3E-C95268BCBF52}" destId="{D26429AF-D992-47FE-9EFE-ACA219A94C82}" srcOrd="1" destOrd="0" presId="urn:microsoft.com/office/officeart/2005/8/layout/matrix1"/>
    <dgm:cxn modelId="{14A13D25-19F2-4990-A672-81DB2DDFE463}" type="presOf" srcId="{CA5A3017-4745-404F-9B4C-3530AF8758DD}" destId="{70D59B0A-CAFE-4BA6-9B2B-28CC02643596}" srcOrd="1" destOrd="0" presId="urn:microsoft.com/office/officeart/2005/8/layout/matrix1"/>
    <dgm:cxn modelId="{5D9FBA6A-7783-40F3-8034-717DCF256146}" type="presOf" srcId="{6E99F0B4-2ED4-404A-A498-20C1D81D5174}" destId="{BB3F2359-5C45-4653-A054-EBC72AE14A5B}" srcOrd="1" destOrd="0" presId="urn:microsoft.com/office/officeart/2005/8/layout/matrix1"/>
    <dgm:cxn modelId="{C1FA3DFC-CC28-4E68-8F8D-646977974CD1}" srcId="{E67F1424-047D-4C64-B8C7-264AAA24D94F}" destId="{CA5A3017-4745-404F-9B4C-3530AF8758DD}" srcOrd="3" destOrd="0" parTransId="{2F83A94D-FD0C-427B-9E4D-7499B7C19760}" sibTransId="{942A4C3D-A455-4057-AFF7-BFA350A8FF98}"/>
    <dgm:cxn modelId="{5543598F-B03D-4DBC-B181-85BD8420D88D}" type="presOf" srcId="{F4ED17ED-913D-46B8-97FE-09587029D8A6}" destId="{95917465-EE85-4A76-9285-F80B14578441}" srcOrd="1" destOrd="0" presId="urn:microsoft.com/office/officeart/2005/8/layout/matrix1"/>
    <dgm:cxn modelId="{9630C795-C765-4BD6-BD48-36B401535251}" srcId="{E67F1424-047D-4C64-B8C7-264AAA24D94F}" destId="{F4ED17ED-913D-46B8-97FE-09587029D8A6}" srcOrd="1" destOrd="0" parTransId="{BDBCFED6-8741-4ABB-85CF-D3A3596110B7}" sibTransId="{A4A2613C-0ED9-40D3-B9B7-FD0EA457ACCA}"/>
    <dgm:cxn modelId="{D2904AFE-658B-4761-8A62-C02A36DD97A2}" srcId="{93CA059E-B59D-4D1C-AED4-CA732E40D80C}" destId="{E67F1424-047D-4C64-B8C7-264AAA24D94F}" srcOrd="0" destOrd="0" parTransId="{7D68ADCE-BB7D-4103-A5BA-7337C08860C8}" sibTransId="{14745F5C-7420-4EF1-A49A-401EBA0B4E58}"/>
    <dgm:cxn modelId="{072CDEBE-2487-4DD4-8731-CA87198D19DD}" srcId="{E67F1424-047D-4C64-B8C7-264AAA24D94F}" destId="{6E99F0B4-2ED4-404A-A498-20C1D81D5174}" srcOrd="2" destOrd="0" parTransId="{ABC0ADF2-E728-49B2-8063-B525053BE55A}" sibTransId="{A4D02454-2E46-4F84-B989-E41E82E8B779}"/>
    <dgm:cxn modelId="{18D1B895-4CBC-4F0E-BD8B-765038714DD2}" type="presOf" srcId="{6E99F0B4-2ED4-404A-A498-20C1D81D5174}" destId="{3A4C10CF-4687-4874-84A1-0C1A3727BBDD}" srcOrd="0" destOrd="0" presId="urn:microsoft.com/office/officeart/2005/8/layout/matrix1"/>
    <dgm:cxn modelId="{17431E65-2F45-4F74-8041-E81C6074D02C}" type="presOf" srcId="{766752A0-7BC7-4471-BE3E-C95268BCBF52}" destId="{55BE975A-2021-4A5A-A437-1264680FFF6F}" srcOrd="0" destOrd="0" presId="urn:microsoft.com/office/officeart/2005/8/layout/matrix1"/>
    <dgm:cxn modelId="{F5888C10-619F-4A1A-A3AF-FA1893A4895E}" type="presOf" srcId="{93CA059E-B59D-4D1C-AED4-CA732E40D80C}" destId="{46EB62E1-CD91-44B8-8845-684F5E3C4A23}" srcOrd="0" destOrd="0" presId="urn:microsoft.com/office/officeart/2005/8/layout/matrix1"/>
    <dgm:cxn modelId="{F60E8CD4-30E1-4670-B567-1748925687AA}" type="presOf" srcId="{CA5A3017-4745-404F-9B4C-3530AF8758DD}" destId="{655484E7-916D-4FB8-A806-639C0295955F}" srcOrd="0" destOrd="0" presId="urn:microsoft.com/office/officeart/2005/8/layout/matrix1"/>
    <dgm:cxn modelId="{E80E1146-9522-4F34-83FB-A102C414A72C}" type="presOf" srcId="{F4ED17ED-913D-46B8-97FE-09587029D8A6}" destId="{80B14FFC-8C91-4671-B25C-E2603D9DDA18}" srcOrd="0" destOrd="0" presId="urn:microsoft.com/office/officeart/2005/8/layout/matrix1"/>
    <dgm:cxn modelId="{49A5C5F1-3C8B-4255-AE4B-14E870D27328}" type="presParOf" srcId="{46EB62E1-CD91-44B8-8845-684F5E3C4A23}" destId="{77B22D38-8901-4BFA-B5FC-A4DDA7CE1073}" srcOrd="0" destOrd="0" presId="urn:microsoft.com/office/officeart/2005/8/layout/matrix1"/>
    <dgm:cxn modelId="{46F6A77D-8626-490F-ACD1-53B8318C81F0}" type="presParOf" srcId="{77B22D38-8901-4BFA-B5FC-A4DDA7CE1073}" destId="{55BE975A-2021-4A5A-A437-1264680FFF6F}" srcOrd="0" destOrd="0" presId="urn:microsoft.com/office/officeart/2005/8/layout/matrix1"/>
    <dgm:cxn modelId="{564C6CF9-8923-4027-8027-B7235CEB8AD3}" type="presParOf" srcId="{77B22D38-8901-4BFA-B5FC-A4DDA7CE1073}" destId="{D26429AF-D992-47FE-9EFE-ACA219A94C82}" srcOrd="1" destOrd="0" presId="urn:microsoft.com/office/officeart/2005/8/layout/matrix1"/>
    <dgm:cxn modelId="{35EE2DAD-4971-40BB-8DC9-25CFCC808865}" type="presParOf" srcId="{77B22D38-8901-4BFA-B5FC-A4DDA7CE1073}" destId="{80B14FFC-8C91-4671-B25C-E2603D9DDA18}" srcOrd="2" destOrd="0" presId="urn:microsoft.com/office/officeart/2005/8/layout/matrix1"/>
    <dgm:cxn modelId="{F982A592-B77D-4543-9EE7-985A71B0282A}" type="presParOf" srcId="{77B22D38-8901-4BFA-B5FC-A4DDA7CE1073}" destId="{95917465-EE85-4A76-9285-F80B14578441}" srcOrd="3" destOrd="0" presId="urn:microsoft.com/office/officeart/2005/8/layout/matrix1"/>
    <dgm:cxn modelId="{7A726A9F-0AE5-4E84-A209-93EDEEB8CD87}" type="presParOf" srcId="{77B22D38-8901-4BFA-B5FC-A4DDA7CE1073}" destId="{3A4C10CF-4687-4874-84A1-0C1A3727BBDD}" srcOrd="4" destOrd="0" presId="urn:microsoft.com/office/officeart/2005/8/layout/matrix1"/>
    <dgm:cxn modelId="{B9AC0948-5B7E-4FF3-93F4-083A9747A96C}" type="presParOf" srcId="{77B22D38-8901-4BFA-B5FC-A4DDA7CE1073}" destId="{BB3F2359-5C45-4653-A054-EBC72AE14A5B}" srcOrd="5" destOrd="0" presId="urn:microsoft.com/office/officeart/2005/8/layout/matrix1"/>
    <dgm:cxn modelId="{CC1566A3-9A3B-4566-976C-BEA32AEC417F}" type="presParOf" srcId="{77B22D38-8901-4BFA-B5FC-A4DDA7CE1073}" destId="{655484E7-916D-4FB8-A806-639C0295955F}" srcOrd="6" destOrd="0" presId="urn:microsoft.com/office/officeart/2005/8/layout/matrix1"/>
    <dgm:cxn modelId="{A41AB6AC-9CCB-4B1C-A0CC-A466506C1F63}" type="presParOf" srcId="{77B22D38-8901-4BFA-B5FC-A4DDA7CE1073}" destId="{70D59B0A-CAFE-4BA6-9B2B-28CC02643596}" srcOrd="7" destOrd="0" presId="urn:microsoft.com/office/officeart/2005/8/layout/matrix1"/>
    <dgm:cxn modelId="{EF51C774-4198-4579-BEB6-DA307A2FFAF3}" type="presParOf" srcId="{46EB62E1-CD91-44B8-8845-684F5E3C4A23}" destId="{7F41A947-C12B-4FEB-9A3D-3260E1180B5F}"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94DC30-4C80-487D-A250-6C5AC8D3955F}">
      <dsp:nvSpPr>
        <dsp:cNvPr id="0" name=""/>
        <dsp:cNvSpPr/>
      </dsp:nvSpPr>
      <dsp:spPr>
        <a:xfrm rot="16200000">
          <a:off x="-1057289" y="1062430"/>
          <a:ext cx="3929090" cy="1804228"/>
        </a:xfrm>
        <a:prstGeom prst="flowChartManualOperation">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b="1" kern="1200" dirty="0">
              <a:latin typeface="Book Antiqua" pitchFamily="18" charset="0"/>
            </a:rPr>
            <a:t>Sub-Regional Plan</a:t>
          </a:r>
        </a:p>
        <a:p>
          <a:pPr lvl="0" algn="ctr" defTabSz="1066800">
            <a:lnSpc>
              <a:spcPct val="90000"/>
            </a:lnSpc>
            <a:spcBef>
              <a:spcPct val="0"/>
            </a:spcBef>
            <a:spcAft>
              <a:spcPct val="35000"/>
            </a:spcAft>
          </a:pPr>
          <a:r>
            <a:rPr lang="en-US" sz="2400" b="1" kern="1200" dirty="0">
              <a:latin typeface="Book Antiqua" pitchFamily="18" charset="0"/>
            </a:rPr>
            <a:t>(20 years)</a:t>
          </a:r>
        </a:p>
      </dsp:txBody>
      <dsp:txXfrm rot="5400000">
        <a:off x="5142" y="785817"/>
        <a:ext cx="1804228" cy="2357454"/>
      </dsp:txXfrm>
    </dsp:sp>
    <dsp:sp modelId="{BE80A6AE-C7BE-4C3E-B4DB-F868EB4F5E99}">
      <dsp:nvSpPr>
        <dsp:cNvPr id="0" name=""/>
        <dsp:cNvSpPr/>
      </dsp:nvSpPr>
      <dsp:spPr>
        <a:xfrm rot="16200000">
          <a:off x="882255" y="1062430"/>
          <a:ext cx="3929090" cy="1804228"/>
        </a:xfrm>
        <a:prstGeom prst="flowChartManualOperation">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b="1" kern="1200" dirty="0">
              <a:latin typeface="Book Antiqua" pitchFamily="18" charset="0"/>
            </a:rPr>
            <a:t>Structure Plan</a:t>
          </a:r>
        </a:p>
        <a:p>
          <a:pPr lvl="0" algn="ctr" defTabSz="1066800">
            <a:lnSpc>
              <a:spcPct val="90000"/>
            </a:lnSpc>
            <a:spcBef>
              <a:spcPct val="0"/>
            </a:spcBef>
            <a:spcAft>
              <a:spcPct val="35000"/>
            </a:spcAft>
          </a:pPr>
          <a:r>
            <a:rPr lang="en-US" sz="2400" b="1" kern="1200" dirty="0">
              <a:latin typeface="Book Antiqua" pitchFamily="18" charset="0"/>
            </a:rPr>
            <a:t>(20 Years)</a:t>
          </a:r>
        </a:p>
      </dsp:txBody>
      <dsp:txXfrm rot="5400000">
        <a:off x="1944686" y="785817"/>
        <a:ext cx="1804228" cy="2357454"/>
      </dsp:txXfrm>
    </dsp:sp>
    <dsp:sp modelId="{34D8778F-B5FF-4AE0-B497-DCF3BC534518}">
      <dsp:nvSpPr>
        <dsp:cNvPr id="0" name=""/>
        <dsp:cNvSpPr/>
      </dsp:nvSpPr>
      <dsp:spPr>
        <a:xfrm rot="16200000">
          <a:off x="2821801" y="1062430"/>
          <a:ext cx="3929090" cy="1804228"/>
        </a:xfrm>
        <a:prstGeom prst="flowChartManualOperation">
          <a:avLst/>
        </a:prstGeom>
        <a:solidFill>
          <a:schemeClr val="accent4">
            <a:shade val="80000"/>
            <a:hueOff val="-88279"/>
            <a:satOff val="-2183"/>
            <a:lumOff val="124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b="1" kern="1200" dirty="0">
              <a:latin typeface="Book Antiqua" pitchFamily="18" charset="0"/>
            </a:rPr>
            <a:t>Urban Area Plan</a:t>
          </a:r>
        </a:p>
        <a:p>
          <a:pPr lvl="0" algn="ctr" defTabSz="1066800">
            <a:lnSpc>
              <a:spcPct val="90000"/>
            </a:lnSpc>
            <a:spcBef>
              <a:spcPct val="0"/>
            </a:spcBef>
            <a:spcAft>
              <a:spcPct val="35000"/>
            </a:spcAft>
          </a:pPr>
          <a:r>
            <a:rPr lang="en-US" sz="2400" b="1" kern="1200" dirty="0">
              <a:latin typeface="Book Antiqua" pitchFamily="18" charset="0"/>
            </a:rPr>
            <a:t>(10 Years)</a:t>
          </a:r>
        </a:p>
      </dsp:txBody>
      <dsp:txXfrm rot="5400000">
        <a:off x="3884232" y="785817"/>
        <a:ext cx="1804228" cy="2357454"/>
      </dsp:txXfrm>
    </dsp:sp>
    <dsp:sp modelId="{EF20F544-1477-4369-8F3C-7B13B40532C2}">
      <dsp:nvSpPr>
        <dsp:cNvPr id="0" name=""/>
        <dsp:cNvSpPr/>
      </dsp:nvSpPr>
      <dsp:spPr>
        <a:xfrm rot="16200000">
          <a:off x="4761346" y="1062430"/>
          <a:ext cx="3929090" cy="1804228"/>
        </a:xfrm>
        <a:prstGeom prst="flowChartManualOperation">
          <a:avLst/>
        </a:prstGeom>
        <a:solidFill>
          <a:schemeClr val="accent4">
            <a:shade val="80000"/>
            <a:hueOff val="-132418"/>
            <a:satOff val="-3274"/>
            <a:lumOff val="187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b="1" kern="1200" dirty="0">
              <a:latin typeface="Book Antiqua" pitchFamily="18" charset="0"/>
            </a:rPr>
            <a:t>Rural Area Plan</a:t>
          </a:r>
        </a:p>
        <a:p>
          <a:pPr lvl="0" algn="ctr" defTabSz="1066800">
            <a:lnSpc>
              <a:spcPct val="90000"/>
            </a:lnSpc>
            <a:spcBef>
              <a:spcPct val="0"/>
            </a:spcBef>
            <a:spcAft>
              <a:spcPct val="35000"/>
            </a:spcAft>
          </a:pPr>
          <a:r>
            <a:rPr lang="en-US" sz="2400" b="1" kern="1200" dirty="0">
              <a:latin typeface="Book Antiqua" pitchFamily="18" charset="0"/>
            </a:rPr>
            <a:t>(10 Years)</a:t>
          </a:r>
        </a:p>
      </dsp:txBody>
      <dsp:txXfrm rot="5400000">
        <a:off x="5823777" y="785817"/>
        <a:ext cx="1804228" cy="2357454"/>
      </dsp:txXfrm>
    </dsp:sp>
    <dsp:sp modelId="{0AF6332F-C4C4-4622-BDD2-BA9D5DF372E0}">
      <dsp:nvSpPr>
        <dsp:cNvPr id="0" name=""/>
        <dsp:cNvSpPr/>
      </dsp:nvSpPr>
      <dsp:spPr>
        <a:xfrm rot="16200000">
          <a:off x="6700891" y="1062430"/>
          <a:ext cx="3929090" cy="1804228"/>
        </a:xfrm>
        <a:prstGeom prst="flowChartManualOperation">
          <a:avLst/>
        </a:prstGeom>
        <a:solidFill>
          <a:schemeClr val="accent4">
            <a:shade val="80000"/>
            <a:hueOff val="-176558"/>
            <a:satOff val="-4365"/>
            <a:lumOff val="249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b="1" kern="1200" dirty="0">
              <a:latin typeface="Book Antiqua" pitchFamily="18" charset="0"/>
            </a:rPr>
            <a:t>Action Area Plan</a:t>
          </a:r>
        </a:p>
        <a:p>
          <a:pPr lvl="0" algn="ctr" defTabSz="1066800">
            <a:lnSpc>
              <a:spcPct val="90000"/>
            </a:lnSpc>
            <a:spcBef>
              <a:spcPct val="0"/>
            </a:spcBef>
            <a:spcAft>
              <a:spcPct val="35000"/>
            </a:spcAft>
          </a:pPr>
          <a:r>
            <a:rPr lang="en-US" sz="2400" b="1" kern="1200" dirty="0">
              <a:latin typeface="Book Antiqua" pitchFamily="18" charset="0"/>
            </a:rPr>
            <a:t>(5 Years)</a:t>
          </a:r>
        </a:p>
      </dsp:txBody>
      <dsp:txXfrm rot="5400000">
        <a:off x="7763322" y="785817"/>
        <a:ext cx="1804228" cy="235745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94DC30-4C80-487D-A250-6C5AC8D3955F}">
      <dsp:nvSpPr>
        <dsp:cNvPr id="0" name=""/>
        <dsp:cNvSpPr/>
      </dsp:nvSpPr>
      <dsp:spPr>
        <a:xfrm rot="16200000">
          <a:off x="-1057289" y="1062430"/>
          <a:ext cx="3929090" cy="1804228"/>
        </a:xfrm>
        <a:prstGeom prst="flowChartManualOperation">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b="1" kern="1200" dirty="0">
              <a:latin typeface="Book Antiqua" pitchFamily="18" charset="0"/>
            </a:rPr>
            <a:t>Sub-Regional Plan</a:t>
          </a:r>
        </a:p>
        <a:p>
          <a:pPr lvl="0" algn="ctr" defTabSz="1066800">
            <a:lnSpc>
              <a:spcPct val="90000"/>
            </a:lnSpc>
            <a:spcBef>
              <a:spcPct val="0"/>
            </a:spcBef>
            <a:spcAft>
              <a:spcPct val="35000"/>
            </a:spcAft>
          </a:pPr>
          <a:r>
            <a:rPr lang="en-US" sz="2400" b="1" kern="1200" dirty="0">
              <a:latin typeface="Book Antiqua" pitchFamily="18" charset="0"/>
            </a:rPr>
            <a:t>(20 years)</a:t>
          </a:r>
        </a:p>
      </dsp:txBody>
      <dsp:txXfrm rot="5400000">
        <a:off x="5142" y="785817"/>
        <a:ext cx="1804228" cy="2357454"/>
      </dsp:txXfrm>
    </dsp:sp>
    <dsp:sp modelId="{BE80A6AE-C7BE-4C3E-B4DB-F868EB4F5E99}">
      <dsp:nvSpPr>
        <dsp:cNvPr id="0" name=""/>
        <dsp:cNvSpPr/>
      </dsp:nvSpPr>
      <dsp:spPr>
        <a:xfrm rot="16200000">
          <a:off x="882255" y="1062430"/>
          <a:ext cx="3929090" cy="1804228"/>
        </a:xfrm>
        <a:prstGeom prst="flowChartManualOperation">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b="1" kern="1200" dirty="0">
              <a:latin typeface="Book Antiqua" pitchFamily="18" charset="0"/>
            </a:rPr>
            <a:t>Structure Plan</a:t>
          </a:r>
        </a:p>
        <a:p>
          <a:pPr lvl="0" algn="ctr" defTabSz="1066800">
            <a:lnSpc>
              <a:spcPct val="90000"/>
            </a:lnSpc>
            <a:spcBef>
              <a:spcPct val="0"/>
            </a:spcBef>
            <a:spcAft>
              <a:spcPct val="35000"/>
            </a:spcAft>
          </a:pPr>
          <a:r>
            <a:rPr lang="en-US" sz="2400" b="1" kern="1200" dirty="0">
              <a:latin typeface="Book Antiqua" pitchFamily="18" charset="0"/>
            </a:rPr>
            <a:t>(20 Years)</a:t>
          </a:r>
        </a:p>
      </dsp:txBody>
      <dsp:txXfrm rot="5400000">
        <a:off x="1944686" y="785817"/>
        <a:ext cx="1804228" cy="2357454"/>
      </dsp:txXfrm>
    </dsp:sp>
    <dsp:sp modelId="{34D8778F-B5FF-4AE0-B497-DCF3BC534518}">
      <dsp:nvSpPr>
        <dsp:cNvPr id="0" name=""/>
        <dsp:cNvSpPr/>
      </dsp:nvSpPr>
      <dsp:spPr>
        <a:xfrm rot="16200000">
          <a:off x="2821801" y="1062430"/>
          <a:ext cx="3929090" cy="1804228"/>
        </a:xfrm>
        <a:prstGeom prst="flowChartManualOperation">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b="1" kern="1200" dirty="0">
              <a:latin typeface="Book Antiqua" pitchFamily="18" charset="0"/>
            </a:rPr>
            <a:t>Urban Area Plan</a:t>
          </a:r>
        </a:p>
        <a:p>
          <a:pPr lvl="0" algn="ctr" defTabSz="1066800">
            <a:lnSpc>
              <a:spcPct val="90000"/>
            </a:lnSpc>
            <a:spcBef>
              <a:spcPct val="0"/>
            </a:spcBef>
            <a:spcAft>
              <a:spcPct val="35000"/>
            </a:spcAft>
          </a:pPr>
          <a:r>
            <a:rPr lang="en-US" sz="2400" b="1" kern="1200" dirty="0">
              <a:latin typeface="Book Antiqua" pitchFamily="18" charset="0"/>
            </a:rPr>
            <a:t>(10 Years)</a:t>
          </a:r>
        </a:p>
      </dsp:txBody>
      <dsp:txXfrm rot="5400000">
        <a:off x="3884232" y="785817"/>
        <a:ext cx="1804228" cy="2357454"/>
      </dsp:txXfrm>
    </dsp:sp>
    <dsp:sp modelId="{EF20F544-1477-4369-8F3C-7B13B40532C2}">
      <dsp:nvSpPr>
        <dsp:cNvPr id="0" name=""/>
        <dsp:cNvSpPr/>
      </dsp:nvSpPr>
      <dsp:spPr>
        <a:xfrm rot="16200000">
          <a:off x="4761346" y="1062430"/>
          <a:ext cx="3929090" cy="1804228"/>
        </a:xfrm>
        <a:prstGeom prst="flowChartManualOperation">
          <a:avLst/>
        </a:prstGeom>
        <a:solidFill>
          <a:schemeClr val="accent4">
            <a:shade val="80000"/>
            <a:hueOff val="-132418"/>
            <a:satOff val="-3274"/>
            <a:lumOff val="187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b="1" kern="1200" dirty="0">
              <a:latin typeface="Book Antiqua" pitchFamily="18" charset="0"/>
            </a:rPr>
            <a:t>Rural Area Plan</a:t>
          </a:r>
        </a:p>
        <a:p>
          <a:pPr lvl="0" algn="ctr" defTabSz="1066800">
            <a:lnSpc>
              <a:spcPct val="90000"/>
            </a:lnSpc>
            <a:spcBef>
              <a:spcPct val="0"/>
            </a:spcBef>
            <a:spcAft>
              <a:spcPct val="35000"/>
            </a:spcAft>
          </a:pPr>
          <a:r>
            <a:rPr lang="en-US" sz="2400" b="1" kern="1200" dirty="0">
              <a:latin typeface="Book Antiqua" pitchFamily="18" charset="0"/>
            </a:rPr>
            <a:t>(10 Years)</a:t>
          </a:r>
        </a:p>
      </dsp:txBody>
      <dsp:txXfrm rot="5400000">
        <a:off x="5823777" y="785817"/>
        <a:ext cx="1804228" cy="2357454"/>
      </dsp:txXfrm>
    </dsp:sp>
    <dsp:sp modelId="{0AF6332F-C4C4-4622-BDD2-BA9D5DF372E0}">
      <dsp:nvSpPr>
        <dsp:cNvPr id="0" name=""/>
        <dsp:cNvSpPr/>
      </dsp:nvSpPr>
      <dsp:spPr>
        <a:xfrm rot="16200000">
          <a:off x="6700891" y="1062430"/>
          <a:ext cx="3929090" cy="1804228"/>
        </a:xfrm>
        <a:prstGeom prst="flowChartManualOperation">
          <a:avLst/>
        </a:prstGeom>
        <a:solidFill>
          <a:schemeClr val="accent4">
            <a:shade val="80000"/>
            <a:hueOff val="-176558"/>
            <a:satOff val="-4365"/>
            <a:lumOff val="249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b="1" kern="1200" dirty="0">
              <a:latin typeface="Book Antiqua" pitchFamily="18" charset="0"/>
            </a:rPr>
            <a:t>Action Area Plan</a:t>
          </a:r>
        </a:p>
        <a:p>
          <a:pPr lvl="0" algn="ctr" defTabSz="1066800">
            <a:lnSpc>
              <a:spcPct val="90000"/>
            </a:lnSpc>
            <a:spcBef>
              <a:spcPct val="0"/>
            </a:spcBef>
            <a:spcAft>
              <a:spcPct val="35000"/>
            </a:spcAft>
          </a:pPr>
          <a:r>
            <a:rPr lang="en-US" sz="2400" b="1" kern="1200" dirty="0">
              <a:latin typeface="Book Antiqua" pitchFamily="18" charset="0"/>
            </a:rPr>
            <a:t>(5 Years)</a:t>
          </a:r>
        </a:p>
      </dsp:txBody>
      <dsp:txXfrm rot="5400000">
        <a:off x="7763322" y="785817"/>
        <a:ext cx="1804228" cy="235745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94DC30-4C80-487D-A250-6C5AC8D3955F}">
      <dsp:nvSpPr>
        <dsp:cNvPr id="0" name=""/>
        <dsp:cNvSpPr/>
      </dsp:nvSpPr>
      <dsp:spPr>
        <a:xfrm rot="16200000">
          <a:off x="-1057289" y="1062430"/>
          <a:ext cx="3929090" cy="1804228"/>
        </a:xfrm>
        <a:prstGeom prst="flowChartManualOperation">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b="1" kern="1200" dirty="0">
              <a:latin typeface="Book Antiqua" pitchFamily="18" charset="0"/>
            </a:rPr>
            <a:t>Sub-Regional Plan</a:t>
          </a:r>
        </a:p>
        <a:p>
          <a:pPr lvl="0" algn="ctr" defTabSz="1066800">
            <a:lnSpc>
              <a:spcPct val="90000"/>
            </a:lnSpc>
            <a:spcBef>
              <a:spcPct val="0"/>
            </a:spcBef>
            <a:spcAft>
              <a:spcPct val="35000"/>
            </a:spcAft>
          </a:pPr>
          <a:r>
            <a:rPr lang="en-US" sz="2400" b="1" kern="1200" dirty="0">
              <a:latin typeface="Book Antiqua" pitchFamily="18" charset="0"/>
            </a:rPr>
            <a:t>(20 years)</a:t>
          </a:r>
        </a:p>
      </dsp:txBody>
      <dsp:txXfrm rot="5400000">
        <a:off x="5142" y="785817"/>
        <a:ext cx="1804228" cy="2357454"/>
      </dsp:txXfrm>
    </dsp:sp>
    <dsp:sp modelId="{BE80A6AE-C7BE-4C3E-B4DB-F868EB4F5E99}">
      <dsp:nvSpPr>
        <dsp:cNvPr id="0" name=""/>
        <dsp:cNvSpPr/>
      </dsp:nvSpPr>
      <dsp:spPr>
        <a:xfrm rot="16200000">
          <a:off x="882255" y="1062430"/>
          <a:ext cx="3929090" cy="1804228"/>
        </a:xfrm>
        <a:prstGeom prst="flowChartManualOperation">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b="1" kern="1200" dirty="0">
              <a:latin typeface="Book Antiqua" pitchFamily="18" charset="0"/>
            </a:rPr>
            <a:t>Structure Plan</a:t>
          </a:r>
        </a:p>
        <a:p>
          <a:pPr lvl="0" algn="ctr" defTabSz="1066800">
            <a:lnSpc>
              <a:spcPct val="90000"/>
            </a:lnSpc>
            <a:spcBef>
              <a:spcPct val="0"/>
            </a:spcBef>
            <a:spcAft>
              <a:spcPct val="35000"/>
            </a:spcAft>
          </a:pPr>
          <a:r>
            <a:rPr lang="en-US" sz="2400" b="1" kern="1200" dirty="0">
              <a:latin typeface="Book Antiqua" pitchFamily="18" charset="0"/>
            </a:rPr>
            <a:t>(20 Years)</a:t>
          </a:r>
        </a:p>
      </dsp:txBody>
      <dsp:txXfrm rot="5400000">
        <a:off x="1944686" y="785817"/>
        <a:ext cx="1804228" cy="2357454"/>
      </dsp:txXfrm>
    </dsp:sp>
    <dsp:sp modelId="{34D8778F-B5FF-4AE0-B497-DCF3BC534518}">
      <dsp:nvSpPr>
        <dsp:cNvPr id="0" name=""/>
        <dsp:cNvSpPr/>
      </dsp:nvSpPr>
      <dsp:spPr>
        <a:xfrm rot="16200000">
          <a:off x="2821801" y="1062430"/>
          <a:ext cx="3929090" cy="1804228"/>
        </a:xfrm>
        <a:prstGeom prst="flowChartManualOperation">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b="1" kern="1200" dirty="0">
              <a:latin typeface="Book Antiqua" pitchFamily="18" charset="0"/>
            </a:rPr>
            <a:t>Urban Area Plan</a:t>
          </a:r>
        </a:p>
        <a:p>
          <a:pPr lvl="0" algn="ctr" defTabSz="1066800">
            <a:lnSpc>
              <a:spcPct val="90000"/>
            </a:lnSpc>
            <a:spcBef>
              <a:spcPct val="0"/>
            </a:spcBef>
            <a:spcAft>
              <a:spcPct val="35000"/>
            </a:spcAft>
          </a:pPr>
          <a:r>
            <a:rPr lang="en-US" sz="2400" b="1" kern="1200" dirty="0">
              <a:latin typeface="Book Antiqua" pitchFamily="18" charset="0"/>
            </a:rPr>
            <a:t>(10 Years)</a:t>
          </a:r>
        </a:p>
      </dsp:txBody>
      <dsp:txXfrm rot="5400000">
        <a:off x="3884232" y="785817"/>
        <a:ext cx="1804228" cy="2357454"/>
      </dsp:txXfrm>
    </dsp:sp>
    <dsp:sp modelId="{EF20F544-1477-4369-8F3C-7B13B40532C2}">
      <dsp:nvSpPr>
        <dsp:cNvPr id="0" name=""/>
        <dsp:cNvSpPr/>
      </dsp:nvSpPr>
      <dsp:spPr>
        <a:xfrm rot="16200000">
          <a:off x="4761346" y="1062430"/>
          <a:ext cx="3929090" cy="1804228"/>
        </a:xfrm>
        <a:prstGeom prst="flowChartManualOperation">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b="1" kern="1200" dirty="0">
              <a:latin typeface="Book Antiqua" pitchFamily="18" charset="0"/>
            </a:rPr>
            <a:t>Rural Area Plan</a:t>
          </a:r>
        </a:p>
        <a:p>
          <a:pPr lvl="0" algn="ctr" defTabSz="1066800">
            <a:lnSpc>
              <a:spcPct val="90000"/>
            </a:lnSpc>
            <a:spcBef>
              <a:spcPct val="0"/>
            </a:spcBef>
            <a:spcAft>
              <a:spcPct val="35000"/>
            </a:spcAft>
          </a:pPr>
          <a:r>
            <a:rPr lang="en-US" sz="2400" b="1" kern="1200" dirty="0">
              <a:latin typeface="Book Antiqua" pitchFamily="18" charset="0"/>
            </a:rPr>
            <a:t>(10 Years)</a:t>
          </a:r>
        </a:p>
      </dsp:txBody>
      <dsp:txXfrm rot="5400000">
        <a:off x="5823777" y="785817"/>
        <a:ext cx="1804228" cy="2357454"/>
      </dsp:txXfrm>
    </dsp:sp>
    <dsp:sp modelId="{0AF6332F-C4C4-4622-BDD2-BA9D5DF372E0}">
      <dsp:nvSpPr>
        <dsp:cNvPr id="0" name=""/>
        <dsp:cNvSpPr/>
      </dsp:nvSpPr>
      <dsp:spPr>
        <a:xfrm rot="16200000">
          <a:off x="6700891" y="1062430"/>
          <a:ext cx="3929090" cy="1804228"/>
        </a:xfrm>
        <a:prstGeom prst="flowChartManualOperation">
          <a:avLst/>
        </a:prstGeom>
        <a:solidFill>
          <a:schemeClr val="accent4">
            <a:shade val="80000"/>
            <a:hueOff val="-176558"/>
            <a:satOff val="-4365"/>
            <a:lumOff val="249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b="1" kern="1200" dirty="0">
              <a:latin typeface="Book Antiqua" pitchFamily="18" charset="0"/>
            </a:rPr>
            <a:t>Action Area Plan</a:t>
          </a:r>
        </a:p>
        <a:p>
          <a:pPr lvl="0" algn="ctr" defTabSz="1066800">
            <a:lnSpc>
              <a:spcPct val="90000"/>
            </a:lnSpc>
            <a:spcBef>
              <a:spcPct val="0"/>
            </a:spcBef>
            <a:spcAft>
              <a:spcPct val="35000"/>
            </a:spcAft>
          </a:pPr>
          <a:r>
            <a:rPr lang="en-US" sz="2400" b="1" kern="1200" dirty="0">
              <a:latin typeface="Book Antiqua" pitchFamily="18" charset="0"/>
            </a:rPr>
            <a:t>(5 Years)</a:t>
          </a:r>
        </a:p>
      </dsp:txBody>
      <dsp:txXfrm rot="5400000">
        <a:off x="7763322" y="785817"/>
        <a:ext cx="1804228" cy="235745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E975A-2021-4A5A-A437-1264680FFF6F}">
      <dsp:nvSpPr>
        <dsp:cNvPr id="0" name=""/>
        <dsp:cNvSpPr/>
      </dsp:nvSpPr>
      <dsp:spPr>
        <a:xfrm rot="16200000">
          <a:off x="220264" y="-220264"/>
          <a:ext cx="2166942" cy="2607471"/>
        </a:xfrm>
        <a:prstGeom prst="round1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GB" sz="2600" b="1" kern="1200" dirty="0" smtClean="0">
              <a:solidFill>
                <a:schemeClr val="tx1">
                  <a:lumMod val="95000"/>
                  <a:lumOff val="5000"/>
                </a:schemeClr>
              </a:solidFill>
            </a:rPr>
            <a:t>Draft TMC Meeting</a:t>
          </a:r>
          <a:endParaRPr lang="en-GB" sz="2600" b="1" kern="1200" dirty="0">
            <a:solidFill>
              <a:schemeClr val="tx1">
                <a:lumMod val="95000"/>
                <a:lumOff val="5000"/>
              </a:schemeClr>
            </a:solidFill>
          </a:endParaRPr>
        </a:p>
      </dsp:txBody>
      <dsp:txXfrm rot="5400000">
        <a:off x="0" y="0"/>
        <a:ext cx="2607471" cy="1625206"/>
      </dsp:txXfrm>
    </dsp:sp>
    <dsp:sp modelId="{80B14FFC-8C91-4671-B25C-E2603D9DDA18}">
      <dsp:nvSpPr>
        <dsp:cNvPr id="0" name=""/>
        <dsp:cNvSpPr/>
      </dsp:nvSpPr>
      <dsp:spPr>
        <a:xfrm>
          <a:off x="2607471" y="0"/>
          <a:ext cx="2607471" cy="2166942"/>
        </a:xfrm>
        <a:prstGeom prst="round1Rect">
          <a:avLst/>
        </a:prstGeom>
        <a:gradFill rotWithShape="0">
          <a:gsLst>
            <a:gs pos="0">
              <a:srgbClr val="8488C4"/>
            </a:gs>
            <a:gs pos="53000">
              <a:srgbClr val="D4DEFF"/>
            </a:gs>
            <a:gs pos="83000">
              <a:srgbClr val="D4DEFF"/>
            </a:gs>
            <a:gs pos="100000">
              <a:srgbClr val="96AB94"/>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GB" sz="2600" b="1" kern="1200" dirty="0" smtClean="0">
              <a:solidFill>
                <a:schemeClr val="tx1">
                  <a:lumMod val="95000"/>
                  <a:lumOff val="5000"/>
                </a:schemeClr>
              </a:solidFill>
            </a:rPr>
            <a:t>Public Hearing</a:t>
          </a:r>
          <a:endParaRPr lang="en-GB" sz="2600" b="1" kern="1200" dirty="0">
            <a:solidFill>
              <a:schemeClr val="tx1">
                <a:lumMod val="95000"/>
                <a:lumOff val="5000"/>
              </a:schemeClr>
            </a:solidFill>
          </a:endParaRPr>
        </a:p>
      </dsp:txBody>
      <dsp:txXfrm>
        <a:off x="2607471" y="0"/>
        <a:ext cx="2607471" cy="1625206"/>
      </dsp:txXfrm>
    </dsp:sp>
    <dsp:sp modelId="{3A4C10CF-4687-4874-84A1-0C1A3727BBDD}">
      <dsp:nvSpPr>
        <dsp:cNvPr id="0" name=""/>
        <dsp:cNvSpPr/>
      </dsp:nvSpPr>
      <dsp:spPr>
        <a:xfrm rot="10800000">
          <a:off x="0" y="2166942"/>
          <a:ext cx="2607471" cy="2166942"/>
        </a:xfrm>
        <a:prstGeom prst="round1Rect">
          <a:avLst/>
        </a:prstGeom>
        <a:gradFill rotWithShape="0">
          <a:gsLst>
            <a:gs pos="0">
              <a:srgbClr val="8488C4"/>
            </a:gs>
            <a:gs pos="53000">
              <a:srgbClr val="D4DEFF"/>
            </a:gs>
            <a:gs pos="83000">
              <a:srgbClr val="D4DEFF"/>
            </a:gs>
            <a:gs pos="100000">
              <a:srgbClr val="96AB94"/>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GB" sz="2600" b="1" kern="1200" dirty="0" smtClean="0">
              <a:solidFill>
                <a:schemeClr val="tx1">
                  <a:lumMod val="95000"/>
                  <a:lumOff val="5000"/>
                </a:schemeClr>
              </a:solidFill>
            </a:rPr>
            <a:t>Consultation</a:t>
          </a:r>
        </a:p>
        <a:p>
          <a:pPr lvl="0" algn="ctr" defTabSz="1155700">
            <a:lnSpc>
              <a:spcPct val="90000"/>
            </a:lnSpc>
            <a:spcBef>
              <a:spcPct val="0"/>
            </a:spcBef>
            <a:spcAft>
              <a:spcPct val="35000"/>
            </a:spcAft>
          </a:pPr>
          <a:r>
            <a:rPr lang="en-GB" sz="2600" b="1" kern="1200" dirty="0" smtClean="0">
              <a:solidFill>
                <a:schemeClr val="tx1">
                  <a:lumMod val="95000"/>
                  <a:lumOff val="5000"/>
                </a:schemeClr>
              </a:solidFill>
            </a:rPr>
            <a:t>(MP, Local Authority)</a:t>
          </a:r>
          <a:endParaRPr lang="en-GB" sz="2600" b="1" kern="1200" dirty="0">
            <a:solidFill>
              <a:schemeClr val="tx1">
                <a:lumMod val="95000"/>
                <a:lumOff val="5000"/>
              </a:schemeClr>
            </a:solidFill>
          </a:endParaRPr>
        </a:p>
      </dsp:txBody>
      <dsp:txXfrm rot="10800000">
        <a:off x="0" y="2708677"/>
        <a:ext cx="2607471" cy="1625206"/>
      </dsp:txXfrm>
    </dsp:sp>
    <dsp:sp modelId="{655484E7-916D-4FB8-A806-639C0295955F}">
      <dsp:nvSpPr>
        <dsp:cNvPr id="0" name=""/>
        <dsp:cNvSpPr/>
      </dsp:nvSpPr>
      <dsp:spPr>
        <a:xfrm rot="5400000">
          <a:off x="2827735" y="1946677"/>
          <a:ext cx="2166942" cy="2607471"/>
        </a:xfrm>
        <a:prstGeom prst="round1Rect">
          <a:avLst/>
        </a:prstGeom>
        <a:gradFill rotWithShape="0">
          <a:gsLst>
            <a:gs pos="0">
              <a:srgbClr val="8488C4"/>
            </a:gs>
            <a:gs pos="53000">
              <a:srgbClr val="D4DEFF"/>
            </a:gs>
            <a:gs pos="83000">
              <a:srgbClr val="D4DEFF"/>
            </a:gs>
            <a:gs pos="100000">
              <a:srgbClr val="96AB94"/>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GB" sz="2600" b="1" kern="1200" dirty="0" smtClean="0">
              <a:solidFill>
                <a:schemeClr val="tx1">
                  <a:lumMod val="95000"/>
                  <a:lumOff val="5000"/>
                </a:schemeClr>
              </a:solidFill>
            </a:rPr>
            <a:t>Workshop at </a:t>
          </a:r>
          <a:r>
            <a:rPr lang="en-GB" sz="2600" b="1" kern="1200" dirty="0" err="1" smtClean="0">
              <a:solidFill>
                <a:schemeClr val="tx1">
                  <a:lumMod val="95000"/>
                  <a:lumOff val="5000"/>
                </a:schemeClr>
              </a:solidFill>
            </a:rPr>
            <a:t>Upazila</a:t>
          </a:r>
          <a:endParaRPr lang="en-GB" sz="2600" b="1" kern="1200" dirty="0">
            <a:solidFill>
              <a:schemeClr val="tx1">
                <a:lumMod val="95000"/>
                <a:lumOff val="5000"/>
              </a:schemeClr>
            </a:solidFill>
          </a:endParaRPr>
        </a:p>
      </dsp:txBody>
      <dsp:txXfrm rot="-5400000">
        <a:off x="2607471" y="2708677"/>
        <a:ext cx="2607471" cy="1625206"/>
      </dsp:txXfrm>
    </dsp:sp>
    <dsp:sp modelId="{7F41A947-C12B-4FEB-9A3D-3260E1180B5F}">
      <dsp:nvSpPr>
        <dsp:cNvPr id="0" name=""/>
        <dsp:cNvSpPr/>
      </dsp:nvSpPr>
      <dsp:spPr>
        <a:xfrm>
          <a:off x="1357324" y="1547797"/>
          <a:ext cx="2500293" cy="1238288"/>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GB" sz="2600" b="1" kern="1200" dirty="0" smtClean="0">
              <a:solidFill>
                <a:schemeClr val="tx1">
                  <a:lumMod val="95000"/>
                  <a:lumOff val="5000"/>
                </a:schemeClr>
              </a:solidFill>
            </a:rPr>
            <a:t>Final Plan</a:t>
          </a:r>
          <a:endParaRPr lang="en-GB" sz="2600" b="1" kern="1200" dirty="0">
            <a:solidFill>
              <a:schemeClr val="tx1">
                <a:lumMod val="95000"/>
                <a:lumOff val="5000"/>
              </a:schemeClr>
            </a:solidFill>
          </a:endParaRPr>
        </a:p>
      </dsp:txBody>
      <dsp:txXfrm>
        <a:off x="1417772" y="1608245"/>
        <a:ext cx="2379397" cy="111739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E975A-2021-4A5A-A437-1264680FFF6F}">
      <dsp:nvSpPr>
        <dsp:cNvPr id="0" name=""/>
        <dsp:cNvSpPr/>
      </dsp:nvSpPr>
      <dsp:spPr>
        <a:xfrm rot="16200000">
          <a:off x="220264" y="-220264"/>
          <a:ext cx="2166942" cy="2607471"/>
        </a:xfrm>
        <a:prstGeom prst="round1Rect">
          <a:avLst/>
        </a:prstGeom>
        <a:gradFill rotWithShape="0">
          <a:gsLst>
            <a:gs pos="0">
              <a:srgbClr val="8488C4"/>
            </a:gs>
            <a:gs pos="53000">
              <a:srgbClr val="D4DEFF"/>
            </a:gs>
            <a:gs pos="83000">
              <a:srgbClr val="D4DEFF"/>
            </a:gs>
            <a:gs pos="100000">
              <a:srgbClr val="96AB94"/>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GB" sz="2600" b="1" kern="1200" dirty="0" smtClean="0">
              <a:solidFill>
                <a:schemeClr val="tx1">
                  <a:lumMod val="95000"/>
                  <a:lumOff val="5000"/>
                </a:schemeClr>
              </a:solidFill>
            </a:rPr>
            <a:t>Draft TMC Meeting</a:t>
          </a:r>
          <a:endParaRPr lang="en-GB" sz="2600" b="1" kern="1200" dirty="0">
            <a:solidFill>
              <a:schemeClr val="tx1">
                <a:lumMod val="95000"/>
                <a:lumOff val="5000"/>
              </a:schemeClr>
            </a:solidFill>
          </a:endParaRPr>
        </a:p>
      </dsp:txBody>
      <dsp:txXfrm rot="5400000">
        <a:off x="0" y="0"/>
        <a:ext cx="2607471" cy="1625206"/>
      </dsp:txXfrm>
    </dsp:sp>
    <dsp:sp modelId="{80B14FFC-8C91-4671-B25C-E2603D9DDA18}">
      <dsp:nvSpPr>
        <dsp:cNvPr id="0" name=""/>
        <dsp:cNvSpPr/>
      </dsp:nvSpPr>
      <dsp:spPr>
        <a:xfrm>
          <a:off x="2607471" y="0"/>
          <a:ext cx="2607471" cy="2166942"/>
        </a:xfrm>
        <a:prstGeom prst="round1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GB" sz="2600" b="1" kern="1200" dirty="0" smtClean="0">
              <a:solidFill>
                <a:schemeClr val="tx1">
                  <a:lumMod val="95000"/>
                  <a:lumOff val="5000"/>
                </a:schemeClr>
              </a:solidFill>
            </a:rPr>
            <a:t>Public Hearing</a:t>
          </a:r>
          <a:endParaRPr lang="en-GB" sz="2600" b="1" kern="1200" dirty="0">
            <a:solidFill>
              <a:schemeClr val="tx1">
                <a:lumMod val="95000"/>
                <a:lumOff val="5000"/>
              </a:schemeClr>
            </a:solidFill>
          </a:endParaRPr>
        </a:p>
      </dsp:txBody>
      <dsp:txXfrm>
        <a:off x="2607471" y="0"/>
        <a:ext cx="2607471" cy="1625206"/>
      </dsp:txXfrm>
    </dsp:sp>
    <dsp:sp modelId="{3A4C10CF-4687-4874-84A1-0C1A3727BBDD}">
      <dsp:nvSpPr>
        <dsp:cNvPr id="0" name=""/>
        <dsp:cNvSpPr/>
      </dsp:nvSpPr>
      <dsp:spPr>
        <a:xfrm rot="10800000">
          <a:off x="0" y="2166942"/>
          <a:ext cx="2607471" cy="2166942"/>
        </a:xfrm>
        <a:prstGeom prst="round1Rect">
          <a:avLst/>
        </a:prstGeom>
        <a:gradFill rotWithShape="0">
          <a:gsLst>
            <a:gs pos="0">
              <a:srgbClr val="8488C4"/>
            </a:gs>
            <a:gs pos="53000">
              <a:srgbClr val="D4DEFF"/>
            </a:gs>
            <a:gs pos="83000">
              <a:srgbClr val="D4DEFF"/>
            </a:gs>
            <a:gs pos="100000">
              <a:srgbClr val="96AB94"/>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GB" sz="2600" b="1" kern="1200" dirty="0" smtClean="0">
              <a:solidFill>
                <a:schemeClr val="tx1">
                  <a:lumMod val="95000"/>
                  <a:lumOff val="5000"/>
                </a:schemeClr>
              </a:solidFill>
            </a:rPr>
            <a:t>Consultation</a:t>
          </a:r>
        </a:p>
        <a:p>
          <a:pPr lvl="0" algn="ctr" defTabSz="1155700">
            <a:lnSpc>
              <a:spcPct val="90000"/>
            </a:lnSpc>
            <a:spcBef>
              <a:spcPct val="0"/>
            </a:spcBef>
            <a:spcAft>
              <a:spcPct val="35000"/>
            </a:spcAft>
          </a:pPr>
          <a:r>
            <a:rPr lang="en-GB" sz="2600" b="1" kern="1200" dirty="0" smtClean="0">
              <a:solidFill>
                <a:schemeClr val="tx1">
                  <a:lumMod val="95000"/>
                  <a:lumOff val="5000"/>
                </a:schemeClr>
              </a:solidFill>
            </a:rPr>
            <a:t>(MP, Local Authority)</a:t>
          </a:r>
          <a:endParaRPr lang="en-GB" sz="2600" b="1" kern="1200" dirty="0">
            <a:solidFill>
              <a:schemeClr val="tx1">
                <a:lumMod val="95000"/>
                <a:lumOff val="5000"/>
              </a:schemeClr>
            </a:solidFill>
          </a:endParaRPr>
        </a:p>
      </dsp:txBody>
      <dsp:txXfrm rot="10800000">
        <a:off x="0" y="2708677"/>
        <a:ext cx="2607471" cy="1625206"/>
      </dsp:txXfrm>
    </dsp:sp>
    <dsp:sp modelId="{655484E7-916D-4FB8-A806-639C0295955F}">
      <dsp:nvSpPr>
        <dsp:cNvPr id="0" name=""/>
        <dsp:cNvSpPr/>
      </dsp:nvSpPr>
      <dsp:spPr>
        <a:xfrm rot="5400000">
          <a:off x="2827735" y="1946677"/>
          <a:ext cx="2166942" cy="2607471"/>
        </a:xfrm>
        <a:prstGeom prst="round1Rect">
          <a:avLst/>
        </a:prstGeom>
        <a:gradFill rotWithShape="0">
          <a:gsLst>
            <a:gs pos="0">
              <a:srgbClr val="8488C4"/>
            </a:gs>
            <a:gs pos="53000">
              <a:srgbClr val="D4DEFF"/>
            </a:gs>
            <a:gs pos="83000">
              <a:srgbClr val="D4DEFF"/>
            </a:gs>
            <a:gs pos="100000">
              <a:srgbClr val="96AB94"/>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GB" sz="2600" b="1" kern="1200" dirty="0" smtClean="0">
              <a:solidFill>
                <a:schemeClr val="tx1">
                  <a:lumMod val="95000"/>
                  <a:lumOff val="5000"/>
                </a:schemeClr>
              </a:solidFill>
            </a:rPr>
            <a:t>Workshop at </a:t>
          </a:r>
          <a:r>
            <a:rPr lang="en-GB" sz="2600" b="1" kern="1200" dirty="0" err="1" smtClean="0">
              <a:solidFill>
                <a:schemeClr val="tx1">
                  <a:lumMod val="95000"/>
                  <a:lumOff val="5000"/>
                </a:schemeClr>
              </a:solidFill>
            </a:rPr>
            <a:t>Upazila</a:t>
          </a:r>
          <a:endParaRPr lang="en-GB" sz="2600" b="1" kern="1200" dirty="0">
            <a:solidFill>
              <a:schemeClr val="tx1">
                <a:lumMod val="95000"/>
                <a:lumOff val="5000"/>
              </a:schemeClr>
            </a:solidFill>
          </a:endParaRPr>
        </a:p>
      </dsp:txBody>
      <dsp:txXfrm rot="-5400000">
        <a:off x="2607471" y="2708677"/>
        <a:ext cx="2607471" cy="1625206"/>
      </dsp:txXfrm>
    </dsp:sp>
    <dsp:sp modelId="{7F41A947-C12B-4FEB-9A3D-3260E1180B5F}">
      <dsp:nvSpPr>
        <dsp:cNvPr id="0" name=""/>
        <dsp:cNvSpPr/>
      </dsp:nvSpPr>
      <dsp:spPr>
        <a:xfrm>
          <a:off x="1357324" y="1547797"/>
          <a:ext cx="2500293" cy="1238288"/>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GB" sz="2600" b="1" kern="1200" dirty="0" smtClean="0">
              <a:solidFill>
                <a:schemeClr val="tx1">
                  <a:lumMod val="95000"/>
                  <a:lumOff val="5000"/>
                </a:schemeClr>
              </a:solidFill>
            </a:rPr>
            <a:t>Final Plan</a:t>
          </a:r>
          <a:endParaRPr lang="en-GB" sz="2600" b="1" kern="1200" dirty="0">
            <a:solidFill>
              <a:schemeClr val="tx1">
                <a:lumMod val="95000"/>
                <a:lumOff val="5000"/>
              </a:schemeClr>
            </a:solidFill>
          </a:endParaRPr>
        </a:p>
      </dsp:txBody>
      <dsp:txXfrm>
        <a:off x="1417772" y="1608245"/>
        <a:ext cx="2379397" cy="111739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E975A-2021-4A5A-A437-1264680FFF6F}">
      <dsp:nvSpPr>
        <dsp:cNvPr id="0" name=""/>
        <dsp:cNvSpPr/>
      </dsp:nvSpPr>
      <dsp:spPr>
        <a:xfrm rot="16200000">
          <a:off x="220264" y="-220264"/>
          <a:ext cx="2166942" cy="2607471"/>
        </a:xfrm>
        <a:prstGeom prst="round1Rect">
          <a:avLst/>
        </a:prstGeom>
        <a:gradFill rotWithShape="0">
          <a:gsLst>
            <a:gs pos="0">
              <a:srgbClr val="8488C4"/>
            </a:gs>
            <a:gs pos="53000">
              <a:srgbClr val="D4DEFF"/>
            </a:gs>
            <a:gs pos="83000">
              <a:srgbClr val="D4DEFF"/>
            </a:gs>
            <a:gs pos="100000">
              <a:srgbClr val="96AB94"/>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GB" sz="2600" b="1" kern="1200" dirty="0" smtClean="0">
              <a:solidFill>
                <a:schemeClr val="tx1">
                  <a:lumMod val="95000"/>
                  <a:lumOff val="5000"/>
                </a:schemeClr>
              </a:solidFill>
            </a:rPr>
            <a:t>Draft TMC Meeting</a:t>
          </a:r>
          <a:endParaRPr lang="en-GB" sz="2600" b="1" kern="1200" dirty="0">
            <a:solidFill>
              <a:schemeClr val="tx1">
                <a:lumMod val="95000"/>
                <a:lumOff val="5000"/>
              </a:schemeClr>
            </a:solidFill>
          </a:endParaRPr>
        </a:p>
      </dsp:txBody>
      <dsp:txXfrm rot="5400000">
        <a:off x="0" y="0"/>
        <a:ext cx="2607471" cy="1625206"/>
      </dsp:txXfrm>
    </dsp:sp>
    <dsp:sp modelId="{80B14FFC-8C91-4671-B25C-E2603D9DDA18}">
      <dsp:nvSpPr>
        <dsp:cNvPr id="0" name=""/>
        <dsp:cNvSpPr/>
      </dsp:nvSpPr>
      <dsp:spPr>
        <a:xfrm>
          <a:off x="2607471" y="0"/>
          <a:ext cx="2607471" cy="2166942"/>
        </a:xfrm>
        <a:prstGeom prst="round1Rect">
          <a:avLst/>
        </a:prstGeom>
        <a:gradFill rotWithShape="0">
          <a:gsLst>
            <a:gs pos="0">
              <a:srgbClr val="8488C4"/>
            </a:gs>
            <a:gs pos="53000">
              <a:srgbClr val="D4DEFF"/>
            </a:gs>
            <a:gs pos="83000">
              <a:srgbClr val="D4DEFF"/>
            </a:gs>
            <a:gs pos="100000">
              <a:srgbClr val="96AB94"/>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GB" sz="2600" b="1" kern="1200" dirty="0" smtClean="0">
              <a:solidFill>
                <a:schemeClr val="tx1">
                  <a:lumMod val="95000"/>
                  <a:lumOff val="5000"/>
                </a:schemeClr>
              </a:solidFill>
            </a:rPr>
            <a:t>Public Hearing</a:t>
          </a:r>
          <a:endParaRPr lang="en-GB" sz="2600" b="1" kern="1200" dirty="0">
            <a:solidFill>
              <a:schemeClr val="tx1">
                <a:lumMod val="95000"/>
                <a:lumOff val="5000"/>
              </a:schemeClr>
            </a:solidFill>
          </a:endParaRPr>
        </a:p>
      </dsp:txBody>
      <dsp:txXfrm>
        <a:off x="2607471" y="0"/>
        <a:ext cx="2607471" cy="1625206"/>
      </dsp:txXfrm>
    </dsp:sp>
    <dsp:sp modelId="{3A4C10CF-4687-4874-84A1-0C1A3727BBDD}">
      <dsp:nvSpPr>
        <dsp:cNvPr id="0" name=""/>
        <dsp:cNvSpPr/>
      </dsp:nvSpPr>
      <dsp:spPr>
        <a:xfrm rot="10800000">
          <a:off x="0" y="2166942"/>
          <a:ext cx="2607471" cy="2166942"/>
        </a:xfrm>
        <a:prstGeom prst="round1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GB" sz="2600" b="1" kern="1200" dirty="0" smtClean="0">
              <a:solidFill>
                <a:schemeClr val="tx1">
                  <a:lumMod val="95000"/>
                  <a:lumOff val="5000"/>
                </a:schemeClr>
              </a:solidFill>
            </a:rPr>
            <a:t>Consultation</a:t>
          </a:r>
        </a:p>
        <a:p>
          <a:pPr lvl="0" algn="ctr" defTabSz="1155700">
            <a:lnSpc>
              <a:spcPct val="90000"/>
            </a:lnSpc>
            <a:spcBef>
              <a:spcPct val="0"/>
            </a:spcBef>
            <a:spcAft>
              <a:spcPct val="35000"/>
            </a:spcAft>
          </a:pPr>
          <a:r>
            <a:rPr lang="en-GB" sz="2600" b="1" kern="1200" dirty="0" smtClean="0">
              <a:solidFill>
                <a:schemeClr val="tx1">
                  <a:lumMod val="95000"/>
                  <a:lumOff val="5000"/>
                </a:schemeClr>
              </a:solidFill>
            </a:rPr>
            <a:t>(MP, Local Authority)</a:t>
          </a:r>
          <a:endParaRPr lang="en-GB" sz="2600" b="1" kern="1200" dirty="0">
            <a:solidFill>
              <a:schemeClr val="tx1">
                <a:lumMod val="95000"/>
                <a:lumOff val="5000"/>
              </a:schemeClr>
            </a:solidFill>
          </a:endParaRPr>
        </a:p>
      </dsp:txBody>
      <dsp:txXfrm rot="10800000">
        <a:off x="0" y="2708677"/>
        <a:ext cx="2607471" cy="1625206"/>
      </dsp:txXfrm>
    </dsp:sp>
    <dsp:sp modelId="{655484E7-916D-4FB8-A806-639C0295955F}">
      <dsp:nvSpPr>
        <dsp:cNvPr id="0" name=""/>
        <dsp:cNvSpPr/>
      </dsp:nvSpPr>
      <dsp:spPr>
        <a:xfrm rot="5400000">
          <a:off x="2827735" y="1946677"/>
          <a:ext cx="2166942" cy="2607471"/>
        </a:xfrm>
        <a:prstGeom prst="round1Rect">
          <a:avLst/>
        </a:prstGeom>
        <a:gradFill rotWithShape="0">
          <a:gsLst>
            <a:gs pos="0">
              <a:srgbClr val="8488C4"/>
            </a:gs>
            <a:gs pos="53000">
              <a:srgbClr val="D4DEFF"/>
            </a:gs>
            <a:gs pos="83000">
              <a:srgbClr val="D4DEFF"/>
            </a:gs>
            <a:gs pos="100000">
              <a:srgbClr val="96AB94"/>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GB" sz="2600" b="1" kern="1200" dirty="0" smtClean="0">
              <a:solidFill>
                <a:schemeClr val="tx1">
                  <a:lumMod val="95000"/>
                  <a:lumOff val="5000"/>
                </a:schemeClr>
              </a:solidFill>
            </a:rPr>
            <a:t>Workshop at </a:t>
          </a:r>
          <a:r>
            <a:rPr lang="en-GB" sz="2600" b="1" kern="1200" dirty="0" err="1" smtClean="0">
              <a:solidFill>
                <a:schemeClr val="tx1">
                  <a:lumMod val="95000"/>
                  <a:lumOff val="5000"/>
                </a:schemeClr>
              </a:solidFill>
            </a:rPr>
            <a:t>Upazila</a:t>
          </a:r>
          <a:endParaRPr lang="en-GB" sz="2600" b="1" kern="1200" dirty="0">
            <a:solidFill>
              <a:schemeClr val="tx1">
                <a:lumMod val="95000"/>
                <a:lumOff val="5000"/>
              </a:schemeClr>
            </a:solidFill>
          </a:endParaRPr>
        </a:p>
      </dsp:txBody>
      <dsp:txXfrm rot="-5400000">
        <a:off x="2607471" y="2708677"/>
        <a:ext cx="2607471" cy="1625206"/>
      </dsp:txXfrm>
    </dsp:sp>
    <dsp:sp modelId="{7F41A947-C12B-4FEB-9A3D-3260E1180B5F}">
      <dsp:nvSpPr>
        <dsp:cNvPr id="0" name=""/>
        <dsp:cNvSpPr/>
      </dsp:nvSpPr>
      <dsp:spPr>
        <a:xfrm>
          <a:off x="1357324" y="1547797"/>
          <a:ext cx="2500293" cy="1238288"/>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GB" sz="2600" b="1" kern="1200" dirty="0" smtClean="0">
              <a:solidFill>
                <a:schemeClr val="tx1">
                  <a:lumMod val="95000"/>
                  <a:lumOff val="5000"/>
                </a:schemeClr>
              </a:solidFill>
            </a:rPr>
            <a:t>Final Plan</a:t>
          </a:r>
          <a:endParaRPr lang="en-GB" sz="2600" b="1" kern="1200" dirty="0">
            <a:solidFill>
              <a:schemeClr val="tx1">
                <a:lumMod val="95000"/>
                <a:lumOff val="5000"/>
              </a:schemeClr>
            </a:solidFill>
          </a:endParaRPr>
        </a:p>
      </dsp:txBody>
      <dsp:txXfrm>
        <a:off x="1417772" y="1608245"/>
        <a:ext cx="2379397" cy="111739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9.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FBF94F-849E-4433-A2E3-C57D00E49622}" type="datetimeFigureOut">
              <a:rPr lang="en-US" smtClean="0"/>
              <a:pPr/>
              <a:t>29-May-18</a:t>
            </a:fld>
            <a:endParaRPr lang="en-US"/>
          </a:p>
        </p:txBody>
      </p:sp>
      <p:sp>
        <p:nvSpPr>
          <p:cNvPr id="4" name="Slide Image Placeholder 3"/>
          <p:cNvSpPr>
            <a:spLocks noGrp="1" noRot="1" noChangeAspect="1"/>
          </p:cNvSpPr>
          <p:nvPr>
            <p:ph type="sldImg" idx="2"/>
          </p:nvPr>
        </p:nvSpPr>
        <p:spPr>
          <a:xfrm>
            <a:off x="0" y="685800"/>
            <a:ext cx="6858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14D597-BE5F-4BD6-B1CA-6B95CA823347}" type="slidenum">
              <a:rPr lang="en-US" smtClean="0"/>
              <a:pPr/>
              <a:t>‹#›</a:t>
            </a:fld>
            <a:endParaRPr lang="en-US"/>
          </a:p>
        </p:txBody>
      </p:sp>
    </p:spTree>
    <p:extLst>
      <p:ext uri="{BB962C8B-B14F-4D97-AF65-F5344CB8AC3E}">
        <p14:creationId xmlns:p14="http://schemas.microsoft.com/office/powerpoint/2010/main" val="736397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685800"/>
            <a:ext cx="6858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C21F66-DB11-4A86-905C-E41A87A40A5E}" type="slidenum">
              <a:rPr lang="en-US" smtClean="0"/>
              <a:pPr/>
              <a:t>5</a:t>
            </a:fld>
            <a:endParaRPr lang="en-US"/>
          </a:p>
        </p:txBody>
      </p:sp>
    </p:spTree>
    <p:extLst>
      <p:ext uri="{BB962C8B-B14F-4D97-AF65-F5344CB8AC3E}">
        <p14:creationId xmlns:p14="http://schemas.microsoft.com/office/powerpoint/2010/main" val="2717526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685800"/>
            <a:ext cx="6858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2C2374-EA3A-4553-9067-A85C7582F3BF}" type="slidenum">
              <a:rPr lang="en-US" smtClean="0"/>
              <a:pPr/>
              <a:t>6</a:t>
            </a:fld>
            <a:endParaRPr lang="en-US"/>
          </a:p>
        </p:txBody>
      </p:sp>
    </p:spTree>
    <p:extLst>
      <p:ext uri="{BB962C8B-B14F-4D97-AF65-F5344CB8AC3E}">
        <p14:creationId xmlns:p14="http://schemas.microsoft.com/office/powerpoint/2010/main" val="3799048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685800"/>
            <a:ext cx="6858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C21F66-DB11-4A86-905C-E41A87A40A5E}" type="slidenum">
              <a:rPr lang="en-US" smtClean="0"/>
              <a:pPr/>
              <a:t>7</a:t>
            </a:fld>
            <a:endParaRPr lang="en-US"/>
          </a:p>
        </p:txBody>
      </p:sp>
    </p:spTree>
    <p:extLst>
      <p:ext uri="{BB962C8B-B14F-4D97-AF65-F5344CB8AC3E}">
        <p14:creationId xmlns:p14="http://schemas.microsoft.com/office/powerpoint/2010/main" val="584340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685800"/>
            <a:ext cx="6858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2C2374-EA3A-4553-9067-A85C7582F3BF}" type="slidenum">
              <a:rPr lang="en-US" smtClean="0"/>
              <a:pPr/>
              <a:t>39</a:t>
            </a:fld>
            <a:endParaRPr lang="en-US"/>
          </a:p>
        </p:txBody>
      </p:sp>
    </p:spTree>
    <p:extLst>
      <p:ext uri="{BB962C8B-B14F-4D97-AF65-F5344CB8AC3E}">
        <p14:creationId xmlns:p14="http://schemas.microsoft.com/office/powerpoint/2010/main" val="1881932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2130429"/>
            <a:ext cx="116586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057400" y="3886200"/>
            <a:ext cx="9601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29-May-18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329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29-May-18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6540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44100" y="274639"/>
            <a:ext cx="30861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74639"/>
            <a:ext cx="90297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29-May-18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7947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29-May-18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2301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83470" y="4406904"/>
            <a:ext cx="116586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83470" y="2906713"/>
            <a:ext cx="116586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29-May-18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7687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4"/>
            <a:ext cx="6057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972300" y="1600204"/>
            <a:ext cx="6057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29-May-18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9200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60602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60602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967539" y="1535113"/>
            <a:ext cx="60626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967539" y="2174875"/>
            <a:ext cx="60626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29-May-18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3925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29-May-18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039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29-May-18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9423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3" y="273050"/>
            <a:ext cx="451247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362576" y="273052"/>
            <a:ext cx="76676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3" y="1435102"/>
            <a:ext cx="45124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29-May-18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812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8432" y="4800600"/>
            <a:ext cx="8229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688432" y="612775"/>
            <a:ext cx="8229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688432" y="5367338"/>
            <a:ext cx="8229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29-May-18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9878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3000">
              <a:schemeClr val="bg2">
                <a:tint val="80000"/>
                <a:satMod val="300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274638"/>
            <a:ext cx="12344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85800" y="1600204"/>
            <a:ext cx="12344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85800" y="6356354"/>
            <a:ext cx="3200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29-May-18</a:t>
            </a:fld>
            <a:endParaRPr lang="en-US"/>
          </a:p>
        </p:txBody>
      </p:sp>
      <p:sp>
        <p:nvSpPr>
          <p:cNvPr id="5" name="Footer Placeholder 4"/>
          <p:cNvSpPr>
            <a:spLocks noGrp="1"/>
          </p:cNvSpPr>
          <p:nvPr>
            <p:ph type="ftr" sz="quarter" idx="3"/>
          </p:nvPr>
        </p:nvSpPr>
        <p:spPr>
          <a:xfrm>
            <a:off x="4686300" y="6356354"/>
            <a:ext cx="4343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829800" y="6356354"/>
            <a:ext cx="3200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1710685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0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10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10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1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91.jpeg"/><Relationship Id="rId4" Type="http://schemas.openxmlformats.org/officeDocument/2006/relationships/image" Target="../media/image90.jpeg"/></Relationships>
</file>

<file path=ppt/slides/_rels/slide11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95.jpeg"/><Relationship Id="rId4" Type="http://schemas.openxmlformats.org/officeDocument/2006/relationships/image" Target="../media/image94.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1.emf"/></Relationships>
</file>

<file path=ppt/slides/_rels/slide6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8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8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7.jpeg"/><Relationship Id="rId5" Type="http://schemas.openxmlformats.org/officeDocument/2006/relationships/image" Target="../media/image41.emf"/><Relationship Id="rId4" Type="http://schemas.openxmlformats.org/officeDocument/2006/relationships/oleObject" Target="../embeddings/oleObject2.bin"/></Relationships>
</file>

<file path=ppt/slides/_rels/slide9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9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0.jpeg"/><Relationship Id="rId7" Type="http://schemas.openxmlformats.org/officeDocument/2006/relationships/image" Target="../media/image63.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62.png"/><Relationship Id="rId4" Type="http://schemas.openxmlformats.org/officeDocument/2006/relationships/image" Target="../media/image61.png"/></Relationships>
</file>

<file path=ppt/slides/_rels/slide9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9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9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12820" y="432378"/>
            <a:ext cx="10691446" cy="1384995"/>
          </a:xfrm>
          <a:prstGeom prst="rect">
            <a:avLst/>
          </a:prstGeom>
          <a:noFill/>
        </p:spPr>
        <p:txBody>
          <a:bodyPr wrap="square" rtlCol="0">
            <a:spAutoFit/>
          </a:bodyPr>
          <a:lstStyle/>
          <a:p>
            <a:pPr algn="ctr"/>
            <a:r>
              <a:rPr lang="en-US" sz="2800" b="1" dirty="0"/>
              <a:t>Government of the People’s Republic of Bangladesh</a:t>
            </a:r>
          </a:p>
          <a:p>
            <a:pPr algn="ctr"/>
            <a:r>
              <a:rPr lang="en-US" sz="2800" dirty="0"/>
              <a:t>Ministry of Housing and Public Works</a:t>
            </a:r>
          </a:p>
          <a:p>
            <a:pPr algn="ctr"/>
            <a:r>
              <a:rPr lang="en-US" sz="2800" b="1" dirty="0"/>
              <a:t>Urban development Directorate (UDD)</a:t>
            </a:r>
          </a:p>
        </p:txBody>
      </p:sp>
      <p:sp>
        <p:nvSpPr>
          <p:cNvPr id="7" name="Text Box 26"/>
          <p:cNvSpPr txBox="1">
            <a:spLocks noChangeArrowheads="1"/>
          </p:cNvSpPr>
          <p:nvPr/>
        </p:nvSpPr>
        <p:spPr bwMode="auto">
          <a:xfrm>
            <a:off x="0" y="2542916"/>
            <a:ext cx="13716000" cy="2046714"/>
          </a:xfrm>
          <a:prstGeom prst="rect">
            <a:avLst/>
          </a:prstGeom>
          <a:noFill/>
          <a:ln w="12700" cap="sq">
            <a:noFill/>
            <a:miter lim="800000"/>
            <a:headEnd type="none" w="sm" len="sm"/>
            <a:tailEnd type="none" w="sm" len="sm"/>
          </a:ln>
        </p:spPr>
        <p:txBody>
          <a:bodyPr wrap="square">
            <a:spAutoFit/>
          </a:bodyPr>
          <a:lstStyle/>
          <a:p>
            <a:pPr algn="ctr">
              <a:spcBef>
                <a:spcPts val="600"/>
              </a:spcBef>
              <a:defRPr/>
            </a:pPr>
            <a:r>
              <a:rPr lang="en-US" sz="2800" dirty="0">
                <a:solidFill>
                  <a:srgbClr val="7030A0"/>
                </a:solidFill>
                <a:latin typeface="Book Antiqua" pitchFamily="18" charset="0"/>
                <a:ea typeface="Calibri" pitchFamily="34" charset="0"/>
                <a:cs typeface="Arial" charset="0"/>
              </a:rPr>
              <a:t>“</a:t>
            </a:r>
            <a:r>
              <a:rPr lang="en-US" sz="2800" b="1" dirty="0">
                <a:solidFill>
                  <a:srgbClr val="002060"/>
                </a:solidFill>
                <a:latin typeface="Book Antiqua" pitchFamily="18" charset="0"/>
                <a:ea typeface="Calibri" pitchFamily="34" charset="0"/>
                <a:cs typeface="Arial" charset="0"/>
              </a:rPr>
              <a:t>Preparation of Development Plan for Fourteen </a:t>
            </a:r>
            <a:r>
              <a:rPr lang="en-US" sz="2800" b="1" dirty="0" err="1">
                <a:solidFill>
                  <a:srgbClr val="002060"/>
                </a:solidFill>
                <a:latin typeface="Book Antiqua" pitchFamily="18" charset="0"/>
                <a:ea typeface="Calibri" pitchFamily="34" charset="0"/>
                <a:cs typeface="Arial" charset="0"/>
              </a:rPr>
              <a:t>Upazilas</a:t>
            </a:r>
            <a:r>
              <a:rPr lang="en-US" sz="2800" dirty="0">
                <a:solidFill>
                  <a:srgbClr val="7030A0"/>
                </a:solidFill>
                <a:latin typeface="Book Antiqua" pitchFamily="18" charset="0"/>
                <a:ea typeface="Calibri" pitchFamily="34" charset="0"/>
                <a:cs typeface="Arial" charset="0"/>
              </a:rPr>
              <a:t>”</a:t>
            </a:r>
            <a:r>
              <a:rPr lang="en-US" sz="2800" dirty="0">
                <a:solidFill>
                  <a:prstClr val="black"/>
                </a:solidFill>
                <a:latin typeface="Book Antiqua" pitchFamily="18" charset="0"/>
                <a:ea typeface="Calibri" pitchFamily="34" charset="0"/>
                <a:cs typeface="Arial" charset="0"/>
              </a:rPr>
              <a:t>   </a:t>
            </a:r>
          </a:p>
          <a:p>
            <a:pPr algn="ctr">
              <a:spcBef>
                <a:spcPts val="600"/>
              </a:spcBef>
              <a:defRPr/>
            </a:pPr>
            <a:r>
              <a:rPr lang="en-US" sz="2800" b="1" dirty="0">
                <a:solidFill>
                  <a:srgbClr val="C00000"/>
                </a:solidFill>
                <a:latin typeface="Book Antiqua" pitchFamily="18" charset="0"/>
                <a:ea typeface="Calibri" pitchFamily="34" charset="0"/>
                <a:cs typeface="Arial" charset="0"/>
              </a:rPr>
              <a:t>Package-03</a:t>
            </a:r>
            <a:endParaRPr lang="en-US" sz="2800" b="1" kern="1800" dirty="0">
              <a:solidFill>
                <a:srgbClr val="C00000"/>
              </a:solidFill>
              <a:latin typeface="Book Antiqua" pitchFamily="18" charset="0"/>
              <a:ea typeface="Calibri" pitchFamily="34" charset="0"/>
              <a:cs typeface="Arial" charset="0"/>
            </a:endParaRPr>
          </a:p>
          <a:p>
            <a:pPr algn="ctr">
              <a:spcBef>
                <a:spcPts val="600"/>
              </a:spcBef>
              <a:defRPr/>
            </a:pPr>
            <a:r>
              <a:rPr lang="en-US" sz="2800" b="1" kern="1800" dirty="0" err="1">
                <a:solidFill>
                  <a:srgbClr val="003296"/>
                </a:solidFill>
                <a:latin typeface="Book Antiqua" pitchFamily="18" charset="0"/>
                <a:ea typeface="Calibri" pitchFamily="34" charset="0"/>
                <a:cs typeface="Arial" charset="0"/>
              </a:rPr>
              <a:t>Bagmara</a:t>
            </a:r>
            <a:r>
              <a:rPr lang="en-US" sz="2800" b="1" kern="1800" dirty="0">
                <a:solidFill>
                  <a:srgbClr val="003296"/>
                </a:solidFill>
                <a:latin typeface="Book Antiqua" pitchFamily="18" charset="0"/>
                <a:ea typeface="Calibri" pitchFamily="34" charset="0"/>
                <a:cs typeface="Arial" charset="0"/>
              </a:rPr>
              <a:t> </a:t>
            </a:r>
            <a:r>
              <a:rPr lang="en-US" sz="2800" b="1" kern="1800" dirty="0" err="1">
                <a:solidFill>
                  <a:srgbClr val="003296"/>
                </a:solidFill>
                <a:latin typeface="Book Antiqua" pitchFamily="18" charset="0"/>
                <a:ea typeface="Calibri" pitchFamily="34" charset="0"/>
                <a:cs typeface="Arial" charset="0"/>
              </a:rPr>
              <a:t>Upazila</a:t>
            </a:r>
            <a:r>
              <a:rPr lang="en-US" sz="2800" b="1" kern="1800" dirty="0">
                <a:solidFill>
                  <a:srgbClr val="003296"/>
                </a:solidFill>
                <a:latin typeface="Book Antiqua" pitchFamily="18" charset="0"/>
                <a:ea typeface="Calibri" pitchFamily="34" charset="0"/>
                <a:cs typeface="Arial" charset="0"/>
              </a:rPr>
              <a:t>, </a:t>
            </a:r>
            <a:r>
              <a:rPr lang="en-US" sz="2800" b="1" kern="1800" dirty="0" err="1">
                <a:solidFill>
                  <a:srgbClr val="003296"/>
                </a:solidFill>
                <a:latin typeface="Book Antiqua" pitchFamily="18" charset="0"/>
                <a:ea typeface="Calibri" pitchFamily="34" charset="0"/>
                <a:cs typeface="Arial" charset="0"/>
              </a:rPr>
              <a:t>Rajshahi</a:t>
            </a:r>
            <a:r>
              <a:rPr lang="en-US" sz="2800" b="1" kern="1800" dirty="0">
                <a:solidFill>
                  <a:srgbClr val="003296"/>
                </a:solidFill>
                <a:latin typeface="Book Antiqua" pitchFamily="18" charset="0"/>
                <a:ea typeface="Calibri" pitchFamily="34" charset="0"/>
                <a:cs typeface="Arial" charset="0"/>
              </a:rPr>
              <a:t> </a:t>
            </a:r>
            <a:r>
              <a:rPr lang="en-US" sz="2800" b="1" kern="1800" dirty="0" err="1">
                <a:solidFill>
                  <a:srgbClr val="003296"/>
                </a:solidFill>
                <a:latin typeface="Book Antiqua" pitchFamily="18" charset="0"/>
                <a:ea typeface="Calibri" pitchFamily="34" charset="0"/>
                <a:cs typeface="Arial" charset="0"/>
              </a:rPr>
              <a:t>Faridpur</a:t>
            </a:r>
            <a:r>
              <a:rPr lang="en-US" sz="2800" b="1" kern="1800" dirty="0">
                <a:solidFill>
                  <a:srgbClr val="003296"/>
                </a:solidFill>
                <a:latin typeface="Book Antiqua" pitchFamily="18" charset="0"/>
                <a:ea typeface="Calibri" pitchFamily="34" charset="0"/>
                <a:cs typeface="Arial" charset="0"/>
              </a:rPr>
              <a:t> </a:t>
            </a:r>
            <a:r>
              <a:rPr lang="en-US" sz="2800" b="1" kern="1800" dirty="0" err="1">
                <a:solidFill>
                  <a:srgbClr val="003296"/>
                </a:solidFill>
                <a:latin typeface="Book Antiqua" pitchFamily="18" charset="0"/>
                <a:ea typeface="Calibri" pitchFamily="34" charset="0"/>
                <a:cs typeface="Arial" charset="0"/>
              </a:rPr>
              <a:t>Sadar</a:t>
            </a:r>
            <a:r>
              <a:rPr lang="en-US" sz="2800" b="1" kern="1800" dirty="0">
                <a:solidFill>
                  <a:srgbClr val="003296"/>
                </a:solidFill>
                <a:latin typeface="Book Antiqua" pitchFamily="18" charset="0"/>
                <a:ea typeface="Calibri" pitchFamily="34" charset="0"/>
                <a:cs typeface="Arial" charset="0"/>
              </a:rPr>
              <a:t> </a:t>
            </a:r>
            <a:r>
              <a:rPr lang="en-US" sz="2800" b="1" kern="1800" dirty="0" err="1">
                <a:solidFill>
                  <a:srgbClr val="003296"/>
                </a:solidFill>
                <a:latin typeface="Book Antiqua" pitchFamily="18" charset="0"/>
                <a:ea typeface="Calibri" pitchFamily="34" charset="0"/>
                <a:cs typeface="Arial" charset="0"/>
              </a:rPr>
              <a:t>Upazila</a:t>
            </a:r>
            <a:r>
              <a:rPr lang="en-US" sz="2800" b="1" kern="1800" dirty="0">
                <a:solidFill>
                  <a:srgbClr val="003296"/>
                </a:solidFill>
                <a:latin typeface="Book Antiqua" pitchFamily="18" charset="0"/>
                <a:ea typeface="Calibri" pitchFamily="34" charset="0"/>
                <a:cs typeface="Arial" charset="0"/>
              </a:rPr>
              <a:t>,  </a:t>
            </a:r>
            <a:r>
              <a:rPr lang="en-US" sz="2800" b="1" kern="1800" dirty="0" err="1">
                <a:solidFill>
                  <a:srgbClr val="003296"/>
                </a:solidFill>
                <a:latin typeface="Book Antiqua" pitchFamily="18" charset="0"/>
                <a:ea typeface="Calibri" pitchFamily="34" charset="0"/>
                <a:cs typeface="Arial" charset="0"/>
              </a:rPr>
              <a:t>Faridpur</a:t>
            </a:r>
            <a:r>
              <a:rPr lang="en-US" sz="2800" b="1" kern="1800" dirty="0">
                <a:solidFill>
                  <a:srgbClr val="003296"/>
                </a:solidFill>
                <a:latin typeface="Book Antiqua" pitchFamily="18" charset="0"/>
                <a:ea typeface="Calibri" pitchFamily="34" charset="0"/>
                <a:cs typeface="Arial" charset="0"/>
              </a:rPr>
              <a:t> and</a:t>
            </a:r>
          </a:p>
          <a:p>
            <a:pPr algn="ctr">
              <a:spcBef>
                <a:spcPts val="600"/>
              </a:spcBef>
              <a:defRPr/>
            </a:pPr>
            <a:r>
              <a:rPr lang="en-US" sz="2800" b="1" kern="1800" dirty="0" err="1">
                <a:solidFill>
                  <a:srgbClr val="003296"/>
                </a:solidFill>
                <a:latin typeface="Book Antiqua" pitchFamily="18" charset="0"/>
                <a:ea typeface="Calibri" pitchFamily="34" charset="0"/>
                <a:cs typeface="Arial" charset="0"/>
              </a:rPr>
              <a:t>Gangni</a:t>
            </a:r>
            <a:r>
              <a:rPr lang="en-US" sz="2800" b="1" kern="1800" dirty="0">
                <a:solidFill>
                  <a:srgbClr val="003296"/>
                </a:solidFill>
                <a:latin typeface="Book Antiqua" pitchFamily="18" charset="0"/>
                <a:ea typeface="Calibri" pitchFamily="34" charset="0"/>
                <a:cs typeface="Arial" charset="0"/>
              </a:rPr>
              <a:t> </a:t>
            </a:r>
            <a:r>
              <a:rPr lang="en-US" sz="2800" b="1" kern="1800" dirty="0" err="1">
                <a:solidFill>
                  <a:srgbClr val="003296"/>
                </a:solidFill>
                <a:latin typeface="Book Antiqua" pitchFamily="18" charset="0"/>
                <a:ea typeface="Calibri" pitchFamily="34" charset="0"/>
                <a:cs typeface="Arial" charset="0"/>
              </a:rPr>
              <a:t>Upazila</a:t>
            </a:r>
            <a:r>
              <a:rPr lang="en-US" sz="2800" b="1" kern="1800" dirty="0">
                <a:solidFill>
                  <a:srgbClr val="003296"/>
                </a:solidFill>
                <a:latin typeface="Book Antiqua" pitchFamily="18" charset="0"/>
                <a:ea typeface="Calibri" pitchFamily="34" charset="0"/>
                <a:cs typeface="Arial" charset="0"/>
              </a:rPr>
              <a:t>, </a:t>
            </a:r>
            <a:r>
              <a:rPr lang="en-US" sz="2800" b="1" kern="1800" dirty="0" err="1">
                <a:solidFill>
                  <a:srgbClr val="003296"/>
                </a:solidFill>
                <a:latin typeface="Book Antiqua" pitchFamily="18" charset="0"/>
                <a:ea typeface="Calibri" pitchFamily="34" charset="0"/>
                <a:cs typeface="Arial" charset="0"/>
              </a:rPr>
              <a:t>Meherpur</a:t>
            </a:r>
            <a:r>
              <a:rPr lang="en-US" sz="2800" b="1" kern="1800" dirty="0">
                <a:solidFill>
                  <a:srgbClr val="003296"/>
                </a:solidFill>
                <a:latin typeface="Book Antiqua" pitchFamily="18" charset="0"/>
                <a:ea typeface="Calibri" pitchFamily="34" charset="0"/>
                <a:cs typeface="Arial" charset="0"/>
              </a:rPr>
              <a:t>.</a:t>
            </a:r>
          </a:p>
        </p:txBody>
      </p:sp>
      <p:grpSp>
        <p:nvGrpSpPr>
          <p:cNvPr id="10" name="Group 9"/>
          <p:cNvGrpSpPr/>
          <p:nvPr/>
        </p:nvGrpSpPr>
        <p:grpSpPr>
          <a:xfrm>
            <a:off x="0" y="5409466"/>
            <a:ext cx="13716000" cy="1169551"/>
            <a:chOff x="0" y="5409455"/>
            <a:chExt cx="9144000" cy="1169551"/>
          </a:xfrm>
        </p:grpSpPr>
        <p:sp>
          <p:nvSpPr>
            <p:cNvPr id="8" name="Text Box 26"/>
            <p:cNvSpPr txBox="1">
              <a:spLocks noChangeArrowheads="1"/>
            </p:cNvSpPr>
            <p:nvPr/>
          </p:nvSpPr>
          <p:spPr bwMode="auto">
            <a:xfrm>
              <a:off x="0" y="5409455"/>
              <a:ext cx="9144000" cy="1169551"/>
            </a:xfrm>
            <a:prstGeom prst="rect">
              <a:avLst/>
            </a:prstGeom>
            <a:noFill/>
            <a:ln w="12700" cap="sq">
              <a:noFill/>
              <a:miter lim="800000"/>
              <a:headEnd type="none" w="sm" len="sm"/>
              <a:tailEnd type="none" w="sm" len="sm"/>
            </a:ln>
          </p:spPr>
          <p:txBody>
            <a:bodyPr wrap="square">
              <a:spAutoFit/>
            </a:bodyPr>
            <a:lstStyle/>
            <a:p>
              <a:pPr algn="ctr">
                <a:spcBef>
                  <a:spcPct val="50000"/>
                </a:spcBef>
                <a:defRPr/>
              </a:pPr>
              <a:r>
                <a:rPr lang="en-US" sz="2800" dirty="0">
                  <a:effectLst>
                    <a:outerShdw blurRad="38100" dist="38100" dir="2700000" algn="tl">
                      <a:srgbClr val="000000">
                        <a:alpha val="43137"/>
                      </a:srgbClr>
                    </a:outerShdw>
                  </a:effectLst>
                  <a:ea typeface="Calibri" pitchFamily="34" charset="0"/>
                  <a:cs typeface="Arial" charset="0"/>
                </a:rPr>
                <a:t>Implemented By:</a:t>
              </a:r>
            </a:p>
            <a:p>
              <a:pPr algn="ctr">
                <a:spcBef>
                  <a:spcPct val="50000"/>
                </a:spcBef>
                <a:defRPr/>
              </a:pPr>
              <a:r>
                <a:rPr lang="en-US" sz="2800" b="1" kern="1800" dirty="0">
                  <a:solidFill>
                    <a:srgbClr val="003296"/>
                  </a:solidFill>
                  <a:ea typeface="Calibri" pitchFamily="34" charset="0"/>
                  <a:cs typeface="Arial" charset="0"/>
                </a:rPr>
                <a:t>     Engineering Consultants and Associates Limited (ECAL)</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075" y="5994231"/>
              <a:ext cx="727617" cy="485078"/>
            </a:xfrm>
            <a:prstGeom prst="rect">
              <a:avLst/>
            </a:prstGeom>
          </p:spPr>
        </p:pic>
      </p:gr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1" y="552277"/>
            <a:ext cx="1280862" cy="1145198"/>
          </a:xfrm>
          <a:prstGeom prst="rect">
            <a:avLst/>
          </a:prstGeom>
        </p:spPr>
      </p:pic>
    </p:spTree>
    <p:extLst>
      <p:ext uri="{BB962C8B-B14F-4D97-AF65-F5344CB8AC3E}">
        <p14:creationId xmlns:p14="http://schemas.microsoft.com/office/powerpoint/2010/main" val="3251059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785770" y="1214422"/>
          <a:ext cx="5214942" cy="4333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nvGraphicFramePr>
        <p:xfrm>
          <a:off x="7929570" y="1142984"/>
          <a:ext cx="5214942" cy="43338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Right Arrow 5"/>
          <p:cNvSpPr/>
          <p:nvPr/>
        </p:nvSpPr>
        <p:spPr>
          <a:xfrm>
            <a:off x="6143620" y="3071810"/>
            <a:ext cx="1643074" cy="57150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 name="TextBox 6"/>
          <p:cNvSpPr txBox="1"/>
          <p:nvPr/>
        </p:nvSpPr>
        <p:spPr>
          <a:xfrm>
            <a:off x="928646" y="214290"/>
            <a:ext cx="3493264" cy="646331"/>
          </a:xfrm>
          <a:prstGeom prst="rect">
            <a:avLst/>
          </a:prstGeom>
          <a:noFill/>
        </p:spPr>
        <p:txBody>
          <a:bodyPr wrap="none" rtlCol="0">
            <a:spAutoFit/>
          </a:bodyPr>
          <a:lstStyle/>
          <a:p>
            <a:r>
              <a:rPr lang="en-US" sz="3600" b="1" dirty="0">
                <a:solidFill>
                  <a:schemeClr val="tx2"/>
                </a:solidFill>
                <a:latin typeface="Book Antiqua" pitchFamily="18" charset="0"/>
              </a:rPr>
              <a:t>Plan </a:t>
            </a:r>
            <a:r>
              <a:rPr lang="en-US" sz="3600" b="1" dirty="0" smtClean="0">
                <a:solidFill>
                  <a:schemeClr val="tx2"/>
                </a:solidFill>
                <a:latin typeface="Book Antiqua" pitchFamily="18" charset="0"/>
              </a:rPr>
              <a:t>Procedure </a:t>
            </a:r>
            <a:endParaRPr lang="en-US" sz="3600" b="1" dirty="0">
              <a:solidFill>
                <a:schemeClr val="tx2"/>
              </a:solidFill>
              <a:latin typeface="Book Antiqua" pitchFamily="18" charset="0"/>
            </a:endParaRPr>
          </a:p>
        </p:txBody>
      </p:sp>
    </p:spTree>
    <p:extLst>
      <p:ext uri="{BB962C8B-B14F-4D97-AF65-F5344CB8AC3E}">
        <p14:creationId xmlns:p14="http://schemas.microsoft.com/office/powerpoint/2010/main" val="301758846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5704" y="0"/>
            <a:ext cx="11430080" cy="64294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accent2">
                    <a:lumMod val="75000"/>
                  </a:schemeClr>
                </a:solidFill>
                <a:effectLst/>
                <a:uLnTx/>
                <a:uFillTx/>
                <a:latin typeface="Book Antiqua" pitchFamily="18" charset="0"/>
                <a:ea typeface="+mj-ea"/>
                <a:cs typeface="Times New Roman" panose="02020603050405020304" pitchFamily="18" charset="0"/>
              </a:rPr>
              <a:t>Comments and Plan adjustment (</a:t>
            </a:r>
            <a:r>
              <a:rPr kumimoji="0" lang="en-US" sz="3200" b="1" i="0" u="none" strike="noStrike" kern="1200" cap="none" spc="0" normalizeH="0" baseline="0" noProof="0" dirty="0" err="1" smtClean="0">
                <a:ln>
                  <a:noFill/>
                </a:ln>
                <a:solidFill>
                  <a:schemeClr val="accent2">
                    <a:lumMod val="75000"/>
                  </a:schemeClr>
                </a:solidFill>
                <a:effectLst/>
                <a:uLnTx/>
                <a:uFillTx/>
                <a:latin typeface="Book Antiqua" pitchFamily="18" charset="0"/>
                <a:ea typeface="+mj-ea"/>
                <a:cs typeface="Times New Roman" panose="02020603050405020304" pitchFamily="18" charset="0"/>
              </a:rPr>
              <a:t>Taherpur</a:t>
            </a:r>
            <a:r>
              <a:rPr kumimoji="0" lang="en-US" sz="3200" b="1" i="0" u="none" strike="noStrike" kern="1200" cap="none" spc="0" normalizeH="0" noProof="0" dirty="0" smtClean="0">
                <a:ln>
                  <a:noFill/>
                </a:ln>
                <a:solidFill>
                  <a:schemeClr val="accent2">
                    <a:lumMod val="75000"/>
                  </a:schemeClr>
                </a:solidFill>
                <a:effectLst/>
                <a:uLnTx/>
                <a:uFillTx/>
                <a:latin typeface="Book Antiqua" pitchFamily="18" charset="0"/>
                <a:ea typeface="+mj-ea"/>
                <a:cs typeface="Times New Roman" panose="02020603050405020304" pitchFamily="18" charset="0"/>
              </a:rPr>
              <a:t> </a:t>
            </a:r>
            <a:r>
              <a:rPr kumimoji="0" lang="en-US" sz="3200" b="1" i="0" u="none" strike="noStrike" kern="1200" cap="none" spc="0" normalizeH="0" noProof="0" dirty="0" err="1" smtClean="0">
                <a:ln>
                  <a:noFill/>
                </a:ln>
                <a:solidFill>
                  <a:schemeClr val="accent2">
                    <a:lumMod val="75000"/>
                  </a:schemeClr>
                </a:solidFill>
                <a:effectLst/>
                <a:uLnTx/>
                <a:uFillTx/>
                <a:latin typeface="Book Antiqua" pitchFamily="18" charset="0"/>
                <a:ea typeface="+mj-ea"/>
                <a:cs typeface="Times New Roman" panose="02020603050405020304" pitchFamily="18" charset="0"/>
              </a:rPr>
              <a:t>Paurashava</a:t>
            </a:r>
            <a:r>
              <a:rPr kumimoji="0" lang="en-US" sz="3200" b="1" i="0" u="none" strike="noStrike" kern="1200" cap="none" spc="0" normalizeH="0" baseline="0" noProof="0" dirty="0" smtClean="0">
                <a:ln>
                  <a:noFill/>
                </a:ln>
                <a:solidFill>
                  <a:schemeClr val="accent2">
                    <a:lumMod val="75000"/>
                  </a:schemeClr>
                </a:solidFill>
                <a:effectLst/>
                <a:uLnTx/>
                <a:uFillTx/>
                <a:latin typeface="Book Antiqua" pitchFamily="18" charset="0"/>
                <a:ea typeface="+mj-ea"/>
                <a:cs typeface="Times New Roman" panose="02020603050405020304" pitchFamily="18" charset="0"/>
              </a:rPr>
              <a:t>)</a:t>
            </a:r>
            <a:endParaRPr kumimoji="0" lang="en-US" sz="3200" b="0"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graphicFrame>
        <p:nvGraphicFramePr>
          <p:cNvPr id="3" name="Table 2"/>
          <p:cNvGraphicFramePr>
            <a:graphicFrameLocks noGrp="1"/>
          </p:cNvGraphicFramePr>
          <p:nvPr/>
        </p:nvGraphicFramePr>
        <p:xfrm>
          <a:off x="571456" y="642918"/>
          <a:ext cx="12573087" cy="5929353"/>
        </p:xfrm>
        <a:graphic>
          <a:graphicData uri="http://schemas.openxmlformats.org/drawingml/2006/table">
            <a:tbl>
              <a:tblPr/>
              <a:tblGrid>
                <a:gridCol w="935563"/>
                <a:gridCol w="1147273"/>
                <a:gridCol w="2731901"/>
                <a:gridCol w="2395962"/>
                <a:gridCol w="3522425"/>
                <a:gridCol w="1839963"/>
              </a:tblGrid>
              <a:tr h="612836">
                <a:tc>
                  <a:txBody>
                    <a:bodyPr/>
                    <a:lstStyle/>
                    <a:p>
                      <a:r>
                        <a:rPr lang="en-US" sz="1200" b="1" dirty="0">
                          <a:latin typeface="Times New Roman"/>
                        </a:rPr>
                        <a:t>01.</a:t>
                      </a:r>
                      <a:endParaRPr lang="en-GB" sz="1200" b="1" dirty="0">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02.</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Md. Raisuddin</a:t>
                      </a:r>
                      <a:endParaRPr lang="en-GB" sz="1200" b="1">
                        <a:latin typeface="Century Gothic"/>
                      </a:endParaRPr>
                    </a:p>
                    <a:p>
                      <a:r>
                        <a:rPr lang="en-US" sz="1200" b="1">
                          <a:latin typeface="Times New Roman"/>
                        </a:rPr>
                        <a:t>Councilor </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9. no ward</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dirty="0">
                          <a:latin typeface="Times New Roman"/>
                        </a:rPr>
                        <a:t>Nine Waste transfer stations build in nine Wards.</a:t>
                      </a:r>
                      <a:endParaRPr lang="en-GB" sz="1200" b="1" dirty="0">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dirty="0" smtClean="0">
                          <a:latin typeface="Times New Roman"/>
                        </a:rPr>
                        <a:t>A large</a:t>
                      </a:r>
                      <a:r>
                        <a:rPr lang="en-US" sz="1200" b="1" baseline="0" dirty="0" smtClean="0">
                          <a:latin typeface="Times New Roman"/>
                        </a:rPr>
                        <a:t> waste transfer station has been proposed in urban area.</a:t>
                      </a:r>
                      <a:endParaRPr lang="en-US" sz="1200" b="1" dirty="0">
                        <a:latin typeface="Times New Roman"/>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8557">
                <a:tc>
                  <a:txBody>
                    <a:bodyPr/>
                    <a:lstStyle/>
                    <a:p>
                      <a:r>
                        <a:rPr lang="en-US" sz="1200" b="1" dirty="0" smtClean="0">
                          <a:latin typeface="Times New Roman"/>
                        </a:rPr>
                        <a:t>02.</a:t>
                      </a:r>
                      <a:endParaRPr lang="en-GB" sz="1200" b="1" dirty="0">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06.</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Hafizul Islam </a:t>
                      </a:r>
                      <a:endParaRPr lang="en-GB" sz="1200" b="1">
                        <a:latin typeface="Century Gothic"/>
                      </a:endParaRPr>
                    </a:p>
                    <a:p>
                      <a:r>
                        <a:rPr lang="en-US" sz="1200" b="1">
                          <a:latin typeface="Times New Roman"/>
                        </a:rPr>
                        <a:t>Councilor</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7 no ward</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Managing Fish Processing Zone in large area.</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dirty="0" smtClean="0">
                          <a:latin typeface="Times New Roman"/>
                        </a:rPr>
                        <a:t>Proposed already</a:t>
                      </a:r>
                      <a:endParaRPr lang="en-US" sz="1200" b="1" dirty="0">
                        <a:latin typeface="Times New Roman"/>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8557">
                <a:tc>
                  <a:txBody>
                    <a:bodyPr/>
                    <a:lstStyle/>
                    <a:p>
                      <a:r>
                        <a:rPr lang="en-US" sz="1200" b="1" dirty="0" smtClean="0">
                          <a:latin typeface="Times New Roman"/>
                        </a:rPr>
                        <a:t>03.</a:t>
                      </a:r>
                      <a:endParaRPr lang="en-GB" sz="1200" b="1" dirty="0">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07.</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Md. AubaliShordar</a:t>
                      </a:r>
                      <a:endParaRPr lang="en-GB" sz="1200" b="1">
                        <a:latin typeface="Century Gothic"/>
                      </a:endParaRPr>
                    </a:p>
                    <a:p>
                      <a:r>
                        <a:rPr lang="en-US" sz="1200" b="1">
                          <a:latin typeface="Times New Roman"/>
                        </a:rPr>
                        <a:t>Councilor</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2 No. ward</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Construct Bypass road from Walton-mor to Bachiapara.</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dirty="0" smtClean="0">
                          <a:latin typeface="Times New Roman"/>
                        </a:rPr>
                        <a:t>Have been Addressed</a:t>
                      </a:r>
                      <a:endParaRPr lang="en-US" sz="1200" b="1" dirty="0">
                        <a:latin typeface="Times New Roman"/>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2836">
                <a:tc>
                  <a:txBody>
                    <a:bodyPr/>
                    <a:lstStyle/>
                    <a:p>
                      <a:r>
                        <a:rPr lang="en-US" sz="1200" b="1" dirty="0" smtClean="0">
                          <a:latin typeface="Times New Roman"/>
                        </a:rPr>
                        <a:t>04.</a:t>
                      </a:r>
                      <a:endParaRPr lang="en-GB" sz="1200" b="1" dirty="0">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08.</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Md, Abdul Rahim</a:t>
                      </a:r>
                      <a:endParaRPr lang="en-GB" sz="1200" b="1">
                        <a:latin typeface="Century Gothic"/>
                      </a:endParaRPr>
                    </a:p>
                    <a:p>
                      <a:r>
                        <a:rPr lang="en-US" sz="1200" b="1">
                          <a:latin typeface="Times New Roman"/>
                        </a:rPr>
                        <a:t>Professor</a:t>
                      </a:r>
                      <a:endParaRPr lang="en-GB" sz="1200" b="1">
                        <a:latin typeface="Century Gothic"/>
                      </a:endParaRPr>
                    </a:p>
                    <a:p>
                      <a:r>
                        <a:rPr lang="en-US" sz="1200" b="1">
                          <a:latin typeface="Times New Roman"/>
                        </a:rPr>
                        <a:t>Mohila College </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Mohila college </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Vocational training center is in the right place but another is needed at Zamgram village.</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dirty="0" smtClean="0">
                          <a:latin typeface="Times New Roman"/>
                        </a:rPr>
                        <a:t>No need</a:t>
                      </a:r>
                      <a:endParaRPr lang="en-US" sz="1200" b="1" dirty="0">
                        <a:latin typeface="Times New Roman"/>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8557">
                <a:tc>
                  <a:txBody>
                    <a:bodyPr/>
                    <a:lstStyle/>
                    <a:p>
                      <a:r>
                        <a:rPr lang="en-US" sz="1200" b="1" dirty="0" smtClean="0">
                          <a:latin typeface="Times New Roman"/>
                        </a:rPr>
                        <a:t>05.</a:t>
                      </a:r>
                      <a:endParaRPr lang="en-GB" sz="1200" b="1" dirty="0">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09.</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Ashraful Islam </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Jamgram</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Vocational training center is needed at Zamgram village.</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dirty="0" smtClean="0">
                          <a:latin typeface="Times New Roman"/>
                        </a:rPr>
                        <a:t>It has been proposed at urban area</a:t>
                      </a:r>
                      <a:endParaRPr lang="en-US" sz="1200" b="1" dirty="0">
                        <a:latin typeface="Times New Roman"/>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8557">
                <a:tc>
                  <a:txBody>
                    <a:bodyPr/>
                    <a:lstStyle/>
                    <a:p>
                      <a:r>
                        <a:rPr lang="en-US" sz="1200" b="1" dirty="0" smtClean="0">
                          <a:latin typeface="Times New Roman"/>
                        </a:rPr>
                        <a:t>06.</a:t>
                      </a:r>
                      <a:endParaRPr lang="en-GB" sz="1200" b="1" dirty="0">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11.</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Abdul Zalil</a:t>
                      </a:r>
                      <a:endParaRPr lang="en-GB" sz="1200" b="1">
                        <a:latin typeface="Century Gothic"/>
                      </a:endParaRPr>
                    </a:p>
                    <a:p>
                      <a:r>
                        <a:rPr lang="en-US" sz="1200" b="1">
                          <a:latin typeface="Times New Roman"/>
                        </a:rPr>
                        <a:t>Councilor</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4 no ward </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Several public toilet is essential at the market place in 1, 2, &amp;3 No Ward.</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dirty="0" smtClean="0">
                          <a:latin typeface="Times New Roman"/>
                        </a:rPr>
                        <a:t>Have been proposed</a:t>
                      </a:r>
                      <a:endParaRPr lang="en-US" sz="1200" b="1" dirty="0">
                        <a:latin typeface="Times New Roman"/>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8557">
                <a:tc>
                  <a:txBody>
                    <a:bodyPr/>
                    <a:lstStyle/>
                    <a:p>
                      <a:r>
                        <a:rPr lang="en-US" sz="1200" b="1" dirty="0" smtClean="0">
                          <a:latin typeface="Times New Roman"/>
                        </a:rPr>
                        <a:t>07.</a:t>
                      </a:r>
                      <a:endParaRPr lang="en-GB" sz="1200" b="1" dirty="0">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13.</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ShamimaAkhtar Beauty </a:t>
                      </a:r>
                      <a:endParaRPr lang="en-GB" sz="1200" b="1">
                        <a:latin typeface="Century Gothic"/>
                      </a:endParaRPr>
                    </a:p>
                    <a:p>
                      <a:r>
                        <a:rPr lang="en-US" sz="1200" b="1">
                          <a:latin typeface="Times New Roman"/>
                        </a:rPr>
                        <a:t>Councilor </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7,8.9 no ward</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Park situated in right place.</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dirty="0" smtClean="0">
                          <a:latin typeface="Times New Roman"/>
                        </a:rPr>
                        <a:t>Have been proposed</a:t>
                      </a:r>
                      <a:endParaRPr lang="en-US" sz="1200" b="1" dirty="0">
                        <a:latin typeface="Times New Roman"/>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2836">
                <a:tc>
                  <a:txBody>
                    <a:bodyPr/>
                    <a:lstStyle/>
                    <a:p>
                      <a:r>
                        <a:rPr lang="en-US" sz="1200" b="1" dirty="0" smtClean="0">
                          <a:latin typeface="Times New Roman"/>
                        </a:rPr>
                        <a:t>08.</a:t>
                      </a:r>
                      <a:endParaRPr lang="en-GB" sz="1200" b="1" dirty="0">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14.</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Doctor Yeasin</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2 no ward </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1. Essential for construct a Medical and Maternity center.</a:t>
                      </a:r>
                      <a:endParaRPr lang="en-GB" sz="1200" b="1">
                        <a:latin typeface="Century Gothic"/>
                      </a:endParaRPr>
                    </a:p>
                    <a:p>
                      <a:r>
                        <a:rPr lang="en-US" sz="1200" b="1">
                          <a:latin typeface="Times New Roman"/>
                        </a:rPr>
                        <a:t>2. Need nine Community Clinic in nine wards.</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Times New Roman"/>
                        </a:rPr>
                        <a:t>Have been proposed</a:t>
                      </a:r>
                    </a:p>
                    <a:p>
                      <a:endParaRPr lang="en-US" sz="1200" b="1" dirty="0">
                        <a:latin typeface="Times New Roman"/>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8557">
                <a:tc>
                  <a:txBody>
                    <a:bodyPr/>
                    <a:lstStyle/>
                    <a:p>
                      <a:r>
                        <a:rPr lang="en-US" sz="1200" b="1" dirty="0" smtClean="0">
                          <a:latin typeface="Times New Roman"/>
                        </a:rPr>
                        <a:t>9.</a:t>
                      </a:r>
                      <a:endParaRPr lang="en-GB" sz="1200" b="1" dirty="0">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15.</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MdHasanuzzaman</a:t>
                      </a:r>
                      <a:endParaRPr lang="en-GB" sz="1200" b="1">
                        <a:latin typeface="Century Gothic"/>
                      </a:endParaRPr>
                    </a:p>
                    <a:p>
                      <a:r>
                        <a:rPr lang="en-US" sz="1200" b="1">
                          <a:latin typeface="Times New Roman"/>
                        </a:rPr>
                        <a:t>Primary teacher </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2 no ward</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Fire Brigade  </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dirty="0" smtClean="0">
                          <a:latin typeface="Times New Roman"/>
                        </a:rPr>
                        <a:t>Will be Addressed</a:t>
                      </a:r>
                      <a:endParaRPr lang="en-US" sz="1200" b="1" dirty="0">
                        <a:latin typeface="Times New Roman"/>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558">
                <a:tc>
                  <a:txBody>
                    <a:bodyPr/>
                    <a:lstStyle/>
                    <a:p>
                      <a:r>
                        <a:rPr lang="en-US" sz="1200" b="1" dirty="0" smtClean="0">
                          <a:latin typeface="Times New Roman"/>
                        </a:rPr>
                        <a:t>10.</a:t>
                      </a:r>
                      <a:endParaRPr lang="en-GB" sz="1200" b="1" dirty="0">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16.</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Md. AyubaliShorkar</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2. No ward</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Need to manage drainage system </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dirty="0" smtClean="0">
                          <a:latin typeface="Times New Roman"/>
                        </a:rPr>
                        <a:t>Have been proposed</a:t>
                      </a:r>
                      <a:endParaRPr lang="en-US" sz="1200" b="1" dirty="0">
                        <a:latin typeface="Times New Roman"/>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8557">
                <a:tc>
                  <a:txBody>
                    <a:bodyPr/>
                    <a:lstStyle/>
                    <a:p>
                      <a:r>
                        <a:rPr lang="en-US" sz="1200" b="1" dirty="0" smtClean="0">
                          <a:latin typeface="Times New Roman"/>
                        </a:rPr>
                        <a:t>11.</a:t>
                      </a:r>
                      <a:endParaRPr lang="en-GB" sz="1200" b="1" dirty="0">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18.</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Taposh Kumar pintu</a:t>
                      </a:r>
                      <a:endParaRPr lang="en-GB" sz="1200" b="1">
                        <a:latin typeface="Century Gothic"/>
                      </a:endParaRPr>
                    </a:p>
                    <a:p>
                      <a:r>
                        <a:rPr lang="en-US" sz="1200" b="1">
                          <a:latin typeface="Times New Roman"/>
                        </a:rPr>
                        <a:t>councilor</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9. no ward</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Construct a bridge over Barnoy river in 1No Ward. </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Times New Roman"/>
                        </a:rPr>
                        <a:t>Will be Addressed</a:t>
                      </a:r>
                    </a:p>
                    <a:p>
                      <a:endParaRPr lang="en-US" sz="1200" b="1" dirty="0">
                        <a:latin typeface="Times New Roman"/>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2831">
                <a:tc>
                  <a:txBody>
                    <a:bodyPr/>
                    <a:lstStyle/>
                    <a:p>
                      <a:r>
                        <a:rPr lang="en-US" sz="1200" b="1" dirty="0" smtClean="0">
                          <a:latin typeface="Times New Roman"/>
                        </a:rPr>
                        <a:t>12.</a:t>
                      </a:r>
                      <a:endParaRPr lang="en-GB" sz="1200" b="1" dirty="0">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19.</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Abdur Rahim </a:t>
                      </a:r>
                      <a:endParaRPr lang="en-GB" sz="1200" b="1">
                        <a:latin typeface="Century Gothic"/>
                      </a:endParaRPr>
                    </a:p>
                    <a:p>
                      <a:r>
                        <a:rPr lang="en-US" sz="1200" b="1">
                          <a:latin typeface="Times New Roman"/>
                        </a:rPr>
                        <a:t>Principle </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Mohila college</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Environmental Office is needed preservation of agricultural product and meat processing</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Times New Roman"/>
                        </a:rPr>
                        <a:t>Will be Addressed</a:t>
                      </a:r>
                    </a:p>
                    <a:p>
                      <a:endParaRPr lang="en-US" sz="1200" b="1" dirty="0">
                        <a:latin typeface="Times New Roman"/>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8557">
                <a:tc>
                  <a:txBody>
                    <a:bodyPr/>
                    <a:lstStyle/>
                    <a:p>
                      <a:r>
                        <a:rPr lang="en-US" sz="1200" b="1" dirty="0" smtClean="0">
                          <a:latin typeface="Times New Roman"/>
                        </a:rPr>
                        <a:t>13.</a:t>
                      </a:r>
                      <a:endParaRPr lang="en-GB" sz="1200" b="1" dirty="0">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21.</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Abulkalam Azad</a:t>
                      </a:r>
                      <a:endParaRPr lang="en-GB" sz="1200" b="1">
                        <a:latin typeface="Century Gothic"/>
                      </a:endParaRPr>
                    </a:p>
                    <a:p>
                      <a:r>
                        <a:rPr lang="en-US" sz="1200" b="1">
                          <a:latin typeface="Times New Roman"/>
                        </a:rPr>
                        <a:t>Mayor</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a:latin typeface="Times New Roman"/>
                        </a:rPr>
                        <a:t>Taherpur. </a:t>
                      </a:r>
                      <a:endParaRPr lang="en-GB" sz="1200" b="1">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dirty="0">
                          <a:latin typeface="Times New Roman"/>
                        </a:rPr>
                        <a:t>A stadium and children park is needed.</a:t>
                      </a:r>
                      <a:endParaRPr lang="en-GB" sz="1200" b="1" dirty="0">
                        <a:latin typeface="Century Gothic"/>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dirty="0" smtClean="0">
                          <a:latin typeface="Times New Roman"/>
                        </a:rPr>
                        <a:t> Have been proposed</a:t>
                      </a:r>
                      <a:endParaRPr lang="en-US" sz="1200" b="1" dirty="0">
                        <a:latin typeface="Times New Roman"/>
                      </a:endParaRPr>
                    </a:p>
                  </a:txBody>
                  <a:tcPr marL="47358" marR="473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940509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05523" y="2708884"/>
            <a:ext cx="1472198" cy="276999"/>
          </a:xfrm>
          <a:prstGeom prst="rect">
            <a:avLst/>
          </a:prstGeom>
          <a:noFill/>
        </p:spPr>
        <p:txBody>
          <a:bodyPr wrap="none" rtlCol="0">
            <a:spAutoFit/>
          </a:bodyPr>
          <a:lstStyle/>
          <a:p>
            <a:r>
              <a:rPr lang="en-GB" sz="1200" b="1" dirty="0" smtClean="0"/>
              <a:t>Agro Based Industry</a:t>
            </a:r>
            <a:endParaRPr lang="en-GB" sz="1200" b="1" dirty="0"/>
          </a:p>
        </p:txBody>
      </p:sp>
      <p:sp>
        <p:nvSpPr>
          <p:cNvPr id="3" name="TextBox 2"/>
          <p:cNvSpPr txBox="1"/>
          <p:nvPr/>
        </p:nvSpPr>
        <p:spPr>
          <a:xfrm>
            <a:off x="9318393" y="1916338"/>
            <a:ext cx="1243097" cy="276999"/>
          </a:xfrm>
          <a:prstGeom prst="rect">
            <a:avLst/>
          </a:prstGeom>
          <a:noFill/>
        </p:spPr>
        <p:txBody>
          <a:bodyPr wrap="none" rtlCol="0">
            <a:spAutoFit/>
          </a:bodyPr>
          <a:lstStyle/>
          <a:p>
            <a:r>
              <a:rPr lang="en-GB" sz="1200" b="1" dirty="0" smtClean="0"/>
              <a:t>Cottage Industry</a:t>
            </a:r>
            <a:endParaRPr lang="en-GB" sz="1200" b="1" dirty="0"/>
          </a:p>
        </p:txBody>
      </p:sp>
      <p:sp>
        <p:nvSpPr>
          <p:cNvPr id="4" name="TextBox 3"/>
          <p:cNvSpPr txBox="1"/>
          <p:nvPr/>
        </p:nvSpPr>
        <p:spPr>
          <a:xfrm>
            <a:off x="1799454" y="2839517"/>
            <a:ext cx="1863780" cy="276999"/>
          </a:xfrm>
          <a:prstGeom prst="rect">
            <a:avLst/>
          </a:prstGeom>
          <a:noFill/>
        </p:spPr>
        <p:txBody>
          <a:bodyPr wrap="none" rtlCol="0">
            <a:spAutoFit/>
          </a:bodyPr>
          <a:lstStyle/>
          <a:p>
            <a:r>
              <a:rPr lang="en-GB" sz="1200" b="1" dirty="0" smtClean="0"/>
              <a:t>Night Soil Treatment Plant</a:t>
            </a:r>
            <a:endParaRPr lang="en-GB" sz="1200" b="1" dirty="0"/>
          </a:p>
        </p:txBody>
      </p:sp>
      <p:sp>
        <p:nvSpPr>
          <p:cNvPr id="5" name="TextBox 4"/>
          <p:cNvSpPr txBox="1"/>
          <p:nvPr/>
        </p:nvSpPr>
        <p:spPr>
          <a:xfrm>
            <a:off x="2669550" y="4506187"/>
            <a:ext cx="1309974" cy="276999"/>
          </a:xfrm>
          <a:prstGeom prst="rect">
            <a:avLst/>
          </a:prstGeom>
          <a:noFill/>
        </p:spPr>
        <p:txBody>
          <a:bodyPr wrap="none" rtlCol="0">
            <a:spAutoFit/>
          </a:bodyPr>
          <a:lstStyle/>
          <a:p>
            <a:r>
              <a:rPr lang="en-GB" sz="1200" b="1" dirty="0" smtClean="0"/>
              <a:t>Community Clinic</a:t>
            </a:r>
            <a:endParaRPr lang="en-GB" sz="1200" b="1" dirty="0"/>
          </a:p>
        </p:txBody>
      </p:sp>
      <p:sp>
        <p:nvSpPr>
          <p:cNvPr id="6" name="TextBox 5"/>
          <p:cNvSpPr txBox="1"/>
          <p:nvPr/>
        </p:nvSpPr>
        <p:spPr>
          <a:xfrm>
            <a:off x="2623869" y="1734822"/>
            <a:ext cx="1391278" cy="276999"/>
          </a:xfrm>
          <a:prstGeom prst="rect">
            <a:avLst/>
          </a:prstGeom>
          <a:noFill/>
        </p:spPr>
        <p:txBody>
          <a:bodyPr wrap="none" rtlCol="0">
            <a:spAutoFit/>
          </a:bodyPr>
          <a:lstStyle/>
          <a:p>
            <a:r>
              <a:rPr lang="en-GB" sz="1200" b="1" dirty="0" smtClean="0"/>
              <a:t>Wholesale Market </a:t>
            </a:r>
            <a:endParaRPr lang="en-GB" sz="1200" b="1" dirty="0"/>
          </a:p>
        </p:txBody>
      </p:sp>
      <p:sp>
        <p:nvSpPr>
          <p:cNvPr id="7" name="TextBox 6"/>
          <p:cNvSpPr txBox="1"/>
          <p:nvPr/>
        </p:nvSpPr>
        <p:spPr>
          <a:xfrm>
            <a:off x="3002676" y="3510431"/>
            <a:ext cx="1013739" cy="276999"/>
          </a:xfrm>
          <a:prstGeom prst="rect">
            <a:avLst/>
          </a:prstGeom>
          <a:noFill/>
        </p:spPr>
        <p:txBody>
          <a:bodyPr wrap="none" rtlCol="0">
            <a:spAutoFit/>
          </a:bodyPr>
          <a:lstStyle/>
          <a:p>
            <a:r>
              <a:rPr lang="en-GB" sz="1200" b="1" dirty="0" smtClean="0"/>
              <a:t>Jute Industry</a:t>
            </a:r>
            <a:endParaRPr lang="en-GB" sz="1200" b="1" dirty="0"/>
          </a:p>
        </p:txBody>
      </p:sp>
      <p:sp>
        <p:nvSpPr>
          <p:cNvPr id="8" name="TextBox 7"/>
          <p:cNvSpPr txBox="1"/>
          <p:nvPr/>
        </p:nvSpPr>
        <p:spPr>
          <a:xfrm>
            <a:off x="9209393" y="3949273"/>
            <a:ext cx="1500154" cy="276999"/>
          </a:xfrm>
          <a:prstGeom prst="rect">
            <a:avLst/>
          </a:prstGeom>
          <a:noFill/>
        </p:spPr>
        <p:txBody>
          <a:bodyPr wrap="none" rtlCol="0">
            <a:spAutoFit/>
          </a:bodyPr>
          <a:lstStyle/>
          <a:p>
            <a:r>
              <a:rPr lang="en-GB" sz="1200" b="1" dirty="0" smtClean="0"/>
              <a:t>Fish Processing Zone</a:t>
            </a:r>
            <a:endParaRPr lang="en-GB" sz="1200" b="1" dirty="0"/>
          </a:p>
        </p:txBody>
      </p:sp>
      <p:sp>
        <p:nvSpPr>
          <p:cNvPr id="9" name="TextBox 8"/>
          <p:cNvSpPr txBox="1"/>
          <p:nvPr/>
        </p:nvSpPr>
        <p:spPr>
          <a:xfrm>
            <a:off x="9185903" y="5172702"/>
            <a:ext cx="1863780" cy="276999"/>
          </a:xfrm>
          <a:prstGeom prst="rect">
            <a:avLst/>
          </a:prstGeom>
          <a:noFill/>
        </p:spPr>
        <p:txBody>
          <a:bodyPr wrap="none" rtlCol="0">
            <a:spAutoFit/>
          </a:bodyPr>
          <a:lstStyle/>
          <a:p>
            <a:r>
              <a:rPr lang="en-GB" sz="1200" b="1" dirty="0" smtClean="0"/>
              <a:t>Night Soil Treatment Plant</a:t>
            </a:r>
            <a:endParaRPr lang="en-GB" sz="1200" b="1" dirty="0"/>
          </a:p>
        </p:txBody>
      </p:sp>
      <p:pic>
        <p:nvPicPr>
          <p:cNvPr id="10" name="Picture 2" descr="C:\Users\RAZ\Desktop\Plan Map\jpeg map\Landuse Plan of_Bagmara Upazila_30_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1736" y="0"/>
            <a:ext cx="4710080" cy="6673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299423" y="3504001"/>
            <a:ext cx="1041375" cy="276999"/>
          </a:xfrm>
          <a:prstGeom prst="rect">
            <a:avLst/>
          </a:prstGeom>
          <a:noFill/>
        </p:spPr>
        <p:txBody>
          <a:bodyPr wrap="none" rtlCol="0">
            <a:spAutoFit/>
          </a:bodyPr>
          <a:lstStyle/>
          <a:p>
            <a:r>
              <a:rPr lang="en-GB" sz="1200" b="1" dirty="0" smtClean="0"/>
              <a:t>Poor Housing</a:t>
            </a:r>
            <a:endParaRPr lang="en-GB" sz="1200" b="1" dirty="0"/>
          </a:p>
        </p:txBody>
      </p:sp>
      <p:sp>
        <p:nvSpPr>
          <p:cNvPr id="12" name="TextBox 11"/>
          <p:cNvSpPr txBox="1"/>
          <p:nvPr/>
        </p:nvSpPr>
        <p:spPr>
          <a:xfrm>
            <a:off x="9270430" y="4556448"/>
            <a:ext cx="1428789" cy="276999"/>
          </a:xfrm>
          <a:prstGeom prst="rect">
            <a:avLst/>
          </a:prstGeom>
          <a:noFill/>
        </p:spPr>
        <p:txBody>
          <a:bodyPr wrap="none" rtlCol="0">
            <a:spAutoFit/>
          </a:bodyPr>
          <a:lstStyle/>
          <a:p>
            <a:r>
              <a:rPr lang="en-GB" sz="1200" b="1" dirty="0" smtClean="0"/>
              <a:t>Waste Disposal Site</a:t>
            </a:r>
            <a:endParaRPr lang="en-GB" sz="1200" b="1" dirty="0"/>
          </a:p>
        </p:txBody>
      </p:sp>
      <p:cxnSp>
        <p:nvCxnSpPr>
          <p:cNvPr id="13" name="Straight Arrow Connector 12"/>
          <p:cNvCxnSpPr/>
          <p:nvPr/>
        </p:nvCxnSpPr>
        <p:spPr>
          <a:xfrm flipH="1" flipV="1">
            <a:off x="7002016" y="3053609"/>
            <a:ext cx="2520280" cy="20911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2" idx="1"/>
          </p:cNvCxnSpPr>
          <p:nvPr/>
        </p:nvCxnSpPr>
        <p:spPr>
          <a:xfrm flipH="1" flipV="1">
            <a:off x="7146032" y="3889918"/>
            <a:ext cx="2124398" cy="8050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7976920" y="3642500"/>
            <a:ext cx="1584176" cy="4452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146032" y="3655314"/>
            <a:ext cx="2376264" cy="4324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770710" y="2776610"/>
            <a:ext cx="3679578" cy="13111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002016" y="2054837"/>
            <a:ext cx="2520280" cy="8142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948219" y="3718596"/>
            <a:ext cx="3014997" cy="3974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976544" y="1873322"/>
            <a:ext cx="230539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 idx="3"/>
          </p:cNvCxnSpPr>
          <p:nvPr/>
        </p:nvCxnSpPr>
        <p:spPr>
          <a:xfrm>
            <a:off x="3663234" y="2978017"/>
            <a:ext cx="3122758" cy="6644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951465" y="3504001"/>
            <a:ext cx="2078686" cy="12252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0614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RAZ\Desktop\Plan Map\jpeg map\Urban Area Plan_Bwabaniganj_30_40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1192" y="494342"/>
            <a:ext cx="4429156" cy="5786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49556" y="4566308"/>
            <a:ext cx="1458091" cy="369332"/>
          </a:xfrm>
          <a:prstGeom prst="rect">
            <a:avLst/>
          </a:prstGeom>
          <a:noFill/>
        </p:spPr>
        <p:txBody>
          <a:bodyPr wrap="none" rtlCol="0">
            <a:spAutoFit/>
          </a:bodyPr>
          <a:lstStyle/>
          <a:p>
            <a:r>
              <a:rPr lang="en-GB" b="1" dirty="0" smtClean="0"/>
              <a:t>Housing Area</a:t>
            </a:r>
            <a:endParaRPr lang="en-GB" b="1" dirty="0"/>
          </a:p>
        </p:txBody>
      </p:sp>
      <p:cxnSp>
        <p:nvCxnSpPr>
          <p:cNvPr id="9" name="Straight Arrow Connector 8"/>
          <p:cNvCxnSpPr/>
          <p:nvPr/>
        </p:nvCxnSpPr>
        <p:spPr>
          <a:xfrm flipH="1">
            <a:off x="4409728" y="4637746"/>
            <a:ext cx="2497480" cy="163770"/>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763672" y="3208986"/>
            <a:ext cx="1146789" cy="369332"/>
          </a:xfrm>
          <a:prstGeom prst="rect">
            <a:avLst/>
          </a:prstGeom>
          <a:noFill/>
        </p:spPr>
        <p:txBody>
          <a:bodyPr wrap="none" rtlCol="0">
            <a:spAutoFit/>
          </a:bodyPr>
          <a:lstStyle/>
          <a:p>
            <a:r>
              <a:rPr lang="en-GB" b="1" dirty="0" smtClean="0"/>
              <a:t>Solar Park</a:t>
            </a:r>
            <a:endParaRPr lang="en-GB" b="1" dirty="0"/>
          </a:p>
        </p:txBody>
      </p:sp>
      <p:cxnSp>
        <p:nvCxnSpPr>
          <p:cNvPr id="12" name="Straight Arrow Connector 11"/>
          <p:cNvCxnSpPr>
            <a:endCxn id="11" idx="3"/>
          </p:cNvCxnSpPr>
          <p:nvPr/>
        </p:nvCxnSpPr>
        <p:spPr>
          <a:xfrm flipH="1">
            <a:off x="2910461" y="2280292"/>
            <a:ext cx="4068185" cy="1113360"/>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63738" y="3709052"/>
            <a:ext cx="2022157" cy="369332"/>
          </a:xfrm>
          <a:prstGeom prst="rect">
            <a:avLst/>
          </a:prstGeom>
          <a:noFill/>
        </p:spPr>
        <p:txBody>
          <a:bodyPr wrap="none" rtlCol="0">
            <a:spAutoFit/>
          </a:bodyPr>
          <a:lstStyle/>
          <a:p>
            <a:r>
              <a:rPr lang="en-GB" b="1" dirty="0" smtClean="0"/>
              <a:t>Electric Sub Station</a:t>
            </a:r>
            <a:endParaRPr lang="en-GB" b="1" dirty="0"/>
          </a:p>
        </p:txBody>
      </p:sp>
      <p:cxnSp>
        <p:nvCxnSpPr>
          <p:cNvPr id="15" name="Straight Arrow Connector 14"/>
          <p:cNvCxnSpPr>
            <a:endCxn id="14" idx="3"/>
          </p:cNvCxnSpPr>
          <p:nvPr/>
        </p:nvCxnSpPr>
        <p:spPr>
          <a:xfrm flipH="1">
            <a:off x="4285895" y="3780490"/>
            <a:ext cx="2406999" cy="113228"/>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406614" y="2423168"/>
            <a:ext cx="1664967" cy="646331"/>
          </a:xfrm>
          <a:prstGeom prst="rect">
            <a:avLst/>
          </a:prstGeom>
          <a:noFill/>
        </p:spPr>
        <p:txBody>
          <a:bodyPr wrap="square" rtlCol="0">
            <a:spAutoFit/>
          </a:bodyPr>
          <a:lstStyle/>
          <a:p>
            <a:r>
              <a:rPr lang="en-GB" b="1" dirty="0" smtClean="0"/>
              <a:t>Government </a:t>
            </a:r>
          </a:p>
          <a:p>
            <a:r>
              <a:rPr lang="en-GB" b="1" dirty="0" smtClean="0"/>
              <a:t>Offices</a:t>
            </a:r>
            <a:endParaRPr lang="en-GB" b="1" dirty="0"/>
          </a:p>
        </p:txBody>
      </p:sp>
      <p:cxnSp>
        <p:nvCxnSpPr>
          <p:cNvPr id="21" name="Straight Arrow Connector 20"/>
          <p:cNvCxnSpPr/>
          <p:nvPr/>
        </p:nvCxnSpPr>
        <p:spPr>
          <a:xfrm flipH="1">
            <a:off x="3401616" y="2780358"/>
            <a:ext cx="3577030" cy="570"/>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549490" y="1637350"/>
            <a:ext cx="1428760" cy="646331"/>
          </a:xfrm>
          <a:prstGeom prst="rect">
            <a:avLst/>
          </a:prstGeom>
          <a:noFill/>
        </p:spPr>
        <p:txBody>
          <a:bodyPr wrap="square" rtlCol="0">
            <a:spAutoFit/>
          </a:bodyPr>
          <a:lstStyle/>
          <a:p>
            <a:r>
              <a:rPr lang="en-GB" b="1" dirty="0" smtClean="0"/>
              <a:t>Electric Sub </a:t>
            </a:r>
          </a:p>
          <a:p>
            <a:r>
              <a:rPr lang="en-GB" b="1" dirty="0" smtClean="0"/>
              <a:t>Station</a:t>
            </a:r>
            <a:endParaRPr lang="en-GB" b="1" dirty="0"/>
          </a:p>
        </p:txBody>
      </p:sp>
      <p:cxnSp>
        <p:nvCxnSpPr>
          <p:cNvPr id="24" name="Straight Arrow Connector 23"/>
          <p:cNvCxnSpPr/>
          <p:nvPr/>
        </p:nvCxnSpPr>
        <p:spPr>
          <a:xfrm flipH="1" flipV="1">
            <a:off x="3401616" y="593517"/>
            <a:ext cx="3505592" cy="1271060"/>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033464" y="332656"/>
            <a:ext cx="2097186" cy="369332"/>
          </a:xfrm>
          <a:prstGeom prst="rect">
            <a:avLst/>
          </a:prstGeom>
          <a:noFill/>
        </p:spPr>
        <p:txBody>
          <a:bodyPr wrap="square" rtlCol="0">
            <a:spAutoFit/>
          </a:bodyPr>
          <a:lstStyle/>
          <a:p>
            <a:r>
              <a:rPr lang="en-GB" b="1" dirty="0" smtClean="0"/>
              <a:t>Poor Housing</a:t>
            </a:r>
            <a:endParaRPr lang="en-GB" b="1" dirty="0"/>
          </a:p>
        </p:txBody>
      </p:sp>
      <p:cxnSp>
        <p:nvCxnSpPr>
          <p:cNvPr id="32" name="Straight Arrow Connector 31"/>
          <p:cNvCxnSpPr/>
          <p:nvPr/>
        </p:nvCxnSpPr>
        <p:spPr>
          <a:xfrm flipH="1" flipV="1">
            <a:off x="3770040" y="2188730"/>
            <a:ext cx="2932378" cy="815466"/>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514699" y="1679911"/>
            <a:ext cx="2097186" cy="369332"/>
          </a:xfrm>
          <a:prstGeom prst="rect">
            <a:avLst/>
          </a:prstGeom>
          <a:noFill/>
        </p:spPr>
        <p:txBody>
          <a:bodyPr wrap="square" rtlCol="0">
            <a:spAutoFit/>
          </a:bodyPr>
          <a:lstStyle/>
          <a:p>
            <a:r>
              <a:rPr lang="en-GB" b="1" dirty="0" smtClean="0"/>
              <a:t>Stadium</a:t>
            </a:r>
            <a:endParaRPr lang="en-GB" b="1" dirty="0"/>
          </a:p>
        </p:txBody>
      </p:sp>
      <p:sp>
        <p:nvSpPr>
          <p:cNvPr id="36" name="TextBox 35"/>
          <p:cNvSpPr txBox="1"/>
          <p:nvPr/>
        </p:nvSpPr>
        <p:spPr>
          <a:xfrm>
            <a:off x="9514699" y="2188730"/>
            <a:ext cx="2097186" cy="369332"/>
          </a:xfrm>
          <a:prstGeom prst="rect">
            <a:avLst/>
          </a:prstGeom>
          <a:noFill/>
        </p:spPr>
        <p:txBody>
          <a:bodyPr wrap="square" rtlCol="0">
            <a:spAutoFit/>
          </a:bodyPr>
          <a:lstStyle/>
          <a:p>
            <a:r>
              <a:rPr lang="en-GB" b="1" dirty="0" smtClean="0"/>
              <a:t>Sports Complex</a:t>
            </a:r>
          </a:p>
        </p:txBody>
      </p:sp>
      <p:sp>
        <p:nvSpPr>
          <p:cNvPr id="37" name="TextBox 36"/>
          <p:cNvSpPr txBox="1"/>
          <p:nvPr/>
        </p:nvSpPr>
        <p:spPr>
          <a:xfrm>
            <a:off x="9549076" y="2652306"/>
            <a:ext cx="2097186" cy="369332"/>
          </a:xfrm>
          <a:prstGeom prst="rect">
            <a:avLst/>
          </a:prstGeom>
          <a:noFill/>
        </p:spPr>
        <p:txBody>
          <a:bodyPr wrap="square" rtlCol="0">
            <a:spAutoFit/>
          </a:bodyPr>
          <a:lstStyle/>
          <a:p>
            <a:r>
              <a:rPr lang="en-GB" b="1" dirty="0" err="1" smtClean="0"/>
              <a:t>Neighborhood</a:t>
            </a:r>
            <a:r>
              <a:rPr lang="en-GB" b="1" dirty="0" smtClean="0"/>
              <a:t> Park</a:t>
            </a:r>
          </a:p>
        </p:txBody>
      </p:sp>
      <p:sp>
        <p:nvSpPr>
          <p:cNvPr id="39" name="TextBox 38"/>
          <p:cNvSpPr txBox="1"/>
          <p:nvPr/>
        </p:nvSpPr>
        <p:spPr>
          <a:xfrm>
            <a:off x="9667098" y="3491716"/>
            <a:ext cx="2663509" cy="369332"/>
          </a:xfrm>
          <a:prstGeom prst="rect">
            <a:avLst/>
          </a:prstGeom>
          <a:noFill/>
        </p:spPr>
        <p:txBody>
          <a:bodyPr wrap="square" rtlCol="0">
            <a:spAutoFit/>
          </a:bodyPr>
          <a:lstStyle/>
          <a:p>
            <a:r>
              <a:rPr lang="en-GB" b="1" dirty="0" smtClean="0"/>
              <a:t>Waste Transfer station</a:t>
            </a:r>
          </a:p>
        </p:txBody>
      </p:sp>
      <p:sp>
        <p:nvSpPr>
          <p:cNvPr id="40" name="TextBox 39"/>
          <p:cNvSpPr txBox="1"/>
          <p:nvPr/>
        </p:nvSpPr>
        <p:spPr>
          <a:xfrm>
            <a:off x="9666312" y="3995772"/>
            <a:ext cx="2663509" cy="369332"/>
          </a:xfrm>
          <a:prstGeom prst="rect">
            <a:avLst/>
          </a:prstGeom>
          <a:noFill/>
        </p:spPr>
        <p:txBody>
          <a:bodyPr wrap="square" rtlCol="0">
            <a:spAutoFit/>
          </a:bodyPr>
          <a:lstStyle/>
          <a:p>
            <a:r>
              <a:rPr lang="en-GB" b="1" dirty="0" smtClean="0"/>
              <a:t>Water treatment Plant</a:t>
            </a:r>
          </a:p>
        </p:txBody>
      </p:sp>
      <p:sp>
        <p:nvSpPr>
          <p:cNvPr id="41" name="TextBox 40"/>
          <p:cNvSpPr txBox="1"/>
          <p:nvPr/>
        </p:nvSpPr>
        <p:spPr>
          <a:xfrm>
            <a:off x="9632414" y="4400033"/>
            <a:ext cx="2663509" cy="369332"/>
          </a:xfrm>
          <a:prstGeom prst="rect">
            <a:avLst/>
          </a:prstGeom>
          <a:noFill/>
        </p:spPr>
        <p:txBody>
          <a:bodyPr wrap="square" rtlCol="0">
            <a:spAutoFit/>
          </a:bodyPr>
          <a:lstStyle/>
          <a:p>
            <a:r>
              <a:rPr lang="en-GB" b="1" dirty="0" err="1" smtClean="0"/>
              <a:t>Agri</a:t>
            </a:r>
            <a:r>
              <a:rPr lang="en-GB" b="1" dirty="0" smtClean="0"/>
              <a:t> training </a:t>
            </a:r>
            <a:r>
              <a:rPr lang="en-GB" b="1" dirty="0" err="1" smtClean="0"/>
              <a:t>Center</a:t>
            </a:r>
            <a:endParaRPr lang="en-GB" b="1" dirty="0" smtClean="0"/>
          </a:p>
        </p:txBody>
      </p:sp>
      <p:sp>
        <p:nvSpPr>
          <p:cNvPr id="42" name="TextBox 41"/>
          <p:cNvSpPr txBox="1"/>
          <p:nvPr/>
        </p:nvSpPr>
        <p:spPr>
          <a:xfrm>
            <a:off x="9693290" y="4850948"/>
            <a:ext cx="3213382" cy="369332"/>
          </a:xfrm>
          <a:prstGeom prst="rect">
            <a:avLst/>
          </a:prstGeom>
          <a:noFill/>
        </p:spPr>
        <p:txBody>
          <a:bodyPr wrap="square" rtlCol="0">
            <a:spAutoFit/>
          </a:bodyPr>
          <a:lstStyle/>
          <a:p>
            <a:r>
              <a:rPr lang="en-GB" b="1" dirty="0" smtClean="0"/>
              <a:t>Night Soil Treatment Plant</a:t>
            </a:r>
          </a:p>
        </p:txBody>
      </p:sp>
      <p:sp>
        <p:nvSpPr>
          <p:cNvPr id="43" name="TextBox 42"/>
          <p:cNvSpPr txBox="1"/>
          <p:nvPr/>
        </p:nvSpPr>
        <p:spPr>
          <a:xfrm>
            <a:off x="9514699" y="5521458"/>
            <a:ext cx="3213382" cy="369332"/>
          </a:xfrm>
          <a:prstGeom prst="rect">
            <a:avLst/>
          </a:prstGeom>
          <a:noFill/>
        </p:spPr>
        <p:txBody>
          <a:bodyPr wrap="square" rtlCol="0">
            <a:spAutoFit/>
          </a:bodyPr>
          <a:lstStyle/>
          <a:p>
            <a:r>
              <a:rPr lang="en-GB" b="1" dirty="0" smtClean="0"/>
              <a:t>Truck terminal</a:t>
            </a:r>
          </a:p>
        </p:txBody>
      </p:sp>
      <p:sp>
        <p:nvSpPr>
          <p:cNvPr id="44" name="TextBox 43"/>
          <p:cNvSpPr txBox="1"/>
          <p:nvPr/>
        </p:nvSpPr>
        <p:spPr>
          <a:xfrm>
            <a:off x="2274336" y="5287926"/>
            <a:ext cx="1615442" cy="369332"/>
          </a:xfrm>
          <a:prstGeom prst="rect">
            <a:avLst/>
          </a:prstGeom>
          <a:noFill/>
        </p:spPr>
        <p:txBody>
          <a:bodyPr wrap="none" rtlCol="0">
            <a:spAutoFit/>
          </a:bodyPr>
          <a:lstStyle/>
          <a:p>
            <a:r>
              <a:rPr lang="en-GB" b="1" dirty="0" smtClean="0"/>
              <a:t>Industrial Zone</a:t>
            </a:r>
            <a:endParaRPr lang="en-GB" b="1" dirty="0"/>
          </a:p>
        </p:txBody>
      </p:sp>
      <p:cxnSp>
        <p:nvCxnSpPr>
          <p:cNvPr id="45" name="Straight Arrow Connector 44"/>
          <p:cNvCxnSpPr/>
          <p:nvPr/>
        </p:nvCxnSpPr>
        <p:spPr>
          <a:xfrm flipH="1">
            <a:off x="3860614" y="4850948"/>
            <a:ext cx="3213410" cy="654501"/>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3" idx="1"/>
          </p:cNvCxnSpPr>
          <p:nvPr/>
        </p:nvCxnSpPr>
        <p:spPr>
          <a:xfrm flipH="1" flipV="1">
            <a:off x="7284283" y="4860354"/>
            <a:ext cx="2230416" cy="845770"/>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6497960" y="3995772"/>
            <a:ext cx="3252135" cy="1040494"/>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1" idx="1"/>
          </p:cNvCxnSpPr>
          <p:nvPr/>
        </p:nvCxnSpPr>
        <p:spPr>
          <a:xfrm flipH="1" flipV="1">
            <a:off x="7173984" y="3506831"/>
            <a:ext cx="2458430" cy="1077868"/>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0" idx="1"/>
          </p:cNvCxnSpPr>
          <p:nvPr/>
        </p:nvCxnSpPr>
        <p:spPr>
          <a:xfrm flipH="1" flipV="1">
            <a:off x="6600583" y="2959836"/>
            <a:ext cx="3065729" cy="1220602"/>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39" idx="1"/>
          </p:cNvCxnSpPr>
          <p:nvPr/>
        </p:nvCxnSpPr>
        <p:spPr>
          <a:xfrm flipH="1" flipV="1">
            <a:off x="6865475" y="3383048"/>
            <a:ext cx="2801623" cy="293334"/>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37" idx="1"/>
          </p:cNvCxnSpPr>
          <p:nvPr/>
        </p:nvCxnSpPr>
        <p:spPr>
          <a:xfrm flipH="1" flipV="1">
            <a:off x="6876511" y="2417482"/>
            <a:ext cx="2672565" cy="419490"/>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7092191" y="2432711"/>
            <a:ext cx="2559021" cy="32247"/>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33" idx="1"/>
          </p:cNvCxnSpPr>
          <p:nvPr/>
        </p:nvCxnSpPr>
        <p:spPr>
          <a:xfrm flipH="1">
            <a:off x="7040939" y="1864577"/>
            <a:ext cx="2473760" cy="500984"/>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1793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RAZ\Desktop\Plan Map\jpeg map\Urban Area Plan_Taherpur_30_40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7670" y="44624"/>
            <a:ext cx="5487541" cy="6731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a:off x="7290049" y="2043152"/>
            <a:ext cx="3672407" cy="766811"/>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070366" y="4414204"/>
            <a:ext cx="1458091" cy="369332"/>
          </a:xfrm>
          <a:prstGeom prst="rect">
            <a:avLst/>
          </a:prstGeom>
          <a:noFill/>
        </p:spPr>
        <p:txBody>
          <a:bodyPr wrap="none" rtlCol="0">
            <a:spAutoFit/>
          </a:bodyPr>
          <a:lstStyle/>
          <a:p>
            <a:r>
              <a:rPr lang="en-GB" b="1" dirty="0" smtClean="0"/>
              <a:t>Housing Area</a:t>
            </a:r>
            <a:endParaRPr lang="en-GB" b="1" dirty="0"/>
          </a:p>
        </p:txBody>
      </p:sp>
      <p:sp>
        <p:nvSpPr>
          <p:cNvPr id="6" name="TextBox 5"/>
          <p:cNvSpPr txBox="1"/>
          <p:nvPr/>
        </p:nvSpPr>
        <p:spPr>
          <a:xfrm>
            <a:off x="1622113" y="3324882"/>
            <a:ext cx="2614181" cy="369332"/>
          </a:xfrm>
          <a:prstGeom prst="rect">
            <a:avLst/>
          </a:prstGeom>
          <a:noFill/>
        </p:spPr>
        <p:txBody>
          <a:bodyPr wrap="square" rtlCol="0">
            <a:spAutoFit/>
          </a:bodyPr>
          <a:lstStyle/>
          <a:p>
            <a:r>
              <a:rPr lang="en-GB" b="1" dirty="0" smtClean="0"/>
              <a:t>Government </a:t>
            </a:r>
            <a:r>
              <a:rPr lang="en-GB" b="1" dirty="0" smtClean="0"/>
              <a:t>Offices</a:t>
            </a:r>
            <a:endParaRPr lang="en-GB" b="1" dirty="0"/>
          </a:p>
        </p:txBody>
      </p:sp>
      <p:sp>
        <p:nvSpPr>
          <p:cNvPr id="7" name="TextBox 6"/>
          <p:cNvSpPr txBox="1"/>
          <p:nvPr/>
        </p:nvSpPr>
        <p:spPr>
          <a:xfrm>
            <a:off x="2070366" y="1287520"/>
            <a:ext cx="2097186" cy="369332"/>
          </a:xfrm>
          <a:prstGeom prst="rect">
            <a:avLst/>
          </a:prstGeom>
          <a:noFill/>
        </p:spPr>
        <p:txBody>
          <a:bodyPr wrap="square" rtlCol="0">
            <a:spAutoFit/>
          </a:bodyPr>
          <a:lstStyle/>
          <a:p>
            <a:r>
              <a:rPr lang="en-GB" b="1" dirty="0" smtClean="0"/>
              <a:t>Housing Area</a:t>
            </a:r>
            <a:endParaRPr lang="en-GB" b="1" dirty="0"/>
          </a:p>
        </p:txBody>
      </p:sp>
      <p:sp>
        <p:nvSpPr>
          <p:cNvPr id="8" name="TextBox 7"/>
          <p:cNvSpPr txBox="1"/>
          <p:nvPr/>
        </p:nvSpPr>
        <p:spPr>
          <a:xfrm>
            <a:off x="10788932" y="1163799"/>
            <a:ext cx="2549788" cy="369332"/>
          </a:xfrm>
          <a:prstGeom prst="rect">
            <a:avLst/>
          </a:prstGeom>
          <a:noFill/>
        </p:spPr>
        <p:txBody>
          <a:bodyPr wrap="square" rtlCol="0">
            <a:spAutoFit/>
          </a:bodyPr>
          <a:lstStyle/>
          <a:p>
            <a:r>
              <a:rPr lang="en-GB" b="1" dirty="0" smtClean="0"/>
              <a:t>Fish Processing Zone</a:t>
            </a:r>
            <a:endParaRPr lang="en-GB" b="1" dirty="0"/>
          </a:p>
        </p:txBody>
      </p:sp>
      <p:sp>
        <p:nvSpPr>
          <p:cNvPr id="9" name="TextBox 8"/>
          <p:cNvSpPr txBox="1"/>
          <p:nvPr/>
        </p:nvSpPr>
        <p:spPr>
          <a:xfrm>
            <a:off x="10962456" y="1766858"/>
            <a:ext cx="2626370" cy="369332"/>
          </a:xfrm>
          <a:prstGeom prst="rect">
            <a:avLst/>
          </a:prstGeom>
          <a:noFill/>
        </p:spPr>
        <p:txBody>
          <a:bodyPr wrap="square" rtlCol="0">
            <a:spAutoFit/>
          </a:bodyPr>
          <a:lstStyle/>
          <a:p>
            <a:r>
              <a:rPr lang="en-GB" b="1" dirty="0" err="1" smtClean="0"/>
              <a:t>Neighborhood</a:t>
            </a:r>
            <a:r>
              <a:rPr lang="en-GB" b="1" dirty="0" smtClean="0"/>
              <a:t> Market</a:t>
            </a:r>
          </a:p>
        </p:txBody>
      </p:sp>
      <p:sp>
        <p:nvSpPr>
          <p:cNvPr id="10" name="TextBox 9"/>
          <p:cNvSpPr txBox="1"/>
          <p:nvPr/>
        </p:nvSpPr>
        <p:spPr>
          <a:xfrm>
            <a:off x="1741378" y="2595555"/>
            <a:ext cx="2663509" cy="369332"/>
          </a:xfrm>
          <a:prstGeom prst="rect">
            <a:avLst/>
          </a:prstGeom>
          <a:noFill/>
        </p:spPr>
        <p:txBody>
          <a:bodyPr wrap="square" rtlCol="0">
            <a:spAutoFit/>
          </a:bodyPr>
          <a:lstStyle/>
          <a:p>
            <a:r>
              <a:rPr lang="en-GB" b="1" dirty="0" smtClean="0"/>
              <a:t>Waste Transfer station</a:t>
            </a:r>
          </a:p>
        </p:txBody>
      </p:sp>
      <p:sp>
        <p:nvSpPr>
          <p:cNvPr id="11" name="TextBox 10"/>
          <p:cNvSpPr txBox="1"/>
          <p:nvPr/>
        </p:nvSpPr>
        <p:spPr>
          <a:xfrm>
            <a:off x="10378345" y="2878896"/>
            <a:ext cx="2663509" cy="369332"/>
          </a:xfrm>
          <a:prstGeom prst="rect">
            <a:avLst/>
          </a:prstGeom>
          <a:noFill/>
        </p:spPr>
        <p:txBody>
          <a:bodyPr wrap="square" rtlCol="0">
            <a:spAutoFit/>
          </a:bodyPr>
          <a:lstStyle/>
          <a:p>
            <a:r>
              <a:rPr lang="en-GB" b="1" dirty="0" smtClean="0"/>
              <a:t>Solar Panel</a:t>
            </a:r>
          </a:p>
        </p:txBody>
      </p:sp>
      <p:sp>
        <p:nvSpPr>
          <p:cNvPr id="12" name="TextBox 11"/>
          <p:cNvSpPr txBox="1"/>
          <p:nvPr/>
        </p:nvSpPr>
        <p:spPr>
          <a:xfrm>
            <a:off x="10788930" y="4229538"/>
            <a:ext cx="2663509" cy="369332"/>
          </a:xfrm>
          <a:prstGeom prst="rect">
            <a:avLst/>
          </a:prstGeom>
          <a:noFill/>
        </p:spPr>
        <p:txBody>
          <a:bodyPr wrap="square" rtlCol="0">
            <a:spAutoFit/>
          </a:bodyPr>
          <a:lstStyle/>
          <a:p>
            <a:r>
              <a:rPr lang="en-GB" b="1" dirty="0" smtClean="0"/>
              <a:t>Fish Market</a:t>
            </a:r>
          </a:p>
        </p:txBody>
      </p:sp>
      <p:sp>
        <p:nvSpPr>
          <p:cNvPr id="13" name="TextBox 12"/>
          <p:cNvSpPr txBox="1"/>
          <p:nvPr/>
        </p:nvSpPr>
        <p:spPr>
          <a:xfrm>
            <a:off x="10674424" y="4822638"/>
            <a:ext cx="3213382" cy="369332"/>
          </a:xfrm>
          <a:prstGeom prst="rect">
            <a:avLst/>
          </a:prstGeom>
          <a:noFill/>
        </p:spPr>
        <p:txBody>
          <a:bodyPr wrap="square" rtlCol="0">
            <a:spAutoFit/>
          </a:bodyPr>
          <a:lstStyle/>
          <a:p>
            <a:r>
              <a:rPr lang="en-GB" b="1" dirty="0" smtClean="0"/>
              <a:t>Vocational Training Institute</a:t>
            </a:r>
          </a:p>
        </p:txBody>
      </p:sp>
      <p:sp>
        <p:nvSpPr>
          <p:cNvPr id="14" name="TextBox 13"/>
          <p:cNvSpPr txBox="1"/>
          <p:nvPr/>
        </p:nvSpPr>
        <p:spPr>
          <a:xfrm>
            <a:off x="1888476" y="269957"/>
            <a:ext cx="1615442" cy="369332"/>
          </a:xfrm>
          <a:prstGeom prst="rect">
            <a:avLst/>
          </a:prstGeom>
          <a:noFill/>
        </p:spPr>
        <p:txBody>
          <a:bodyPr wrap="none" rtlCol="0">
            <a:spAutoFit/>
          </a:bodyPr>
          <a:lstStyle/>
          <a:p>
            <a:r>
              <a:rPr lang="en-GB" b="1" dirty="0" smtClean="0"/>
              <a:t>Industrial Zone</a:t>
            </a:r>
            <a:endParaRPr lang="en-GB" b="1" dirty="0"/>
          </a:p>
        </p:txBody>
      </p:sp>
      <p:sp>
        <p:nvSpPr>
          <p:cNvPr id="15" name="TextBox 14"/>
          <p:cNvSpPr txBox="1"/>
          <p:nvPr/>
        </p:nvSpPr>
        <p:spPr>
          <a:xfrm>
            <a:off x="1888476" y="1795423"/>
            <a:ext cx="2097186" cy="369332"/>
          </a:xfrm>
          <a:prstGeom prst="rect">
            <a:avLst/>
          </a:prstGeom>
          <a:noFill/>
        </p:spPr>
        <p:txBody>
          <a:bodyPr wrap="square" rtlCol="0">
            <a:spAutoFit/>
          </a:bodyPr>
          <a:lstStyle/>
          <a:p>
            <a:r>
              <a:rPr lang="en-GB" b="1" dirty="0" smtClean="0"/>
              <a:t>Waste Disposal Site</a:t>
            </a:r>
            <a:endParaRPr lang="en-GB" b="1" dirty="0"/>
          </a:p>
        </p:txBody>
      </p:sp>
      <p:cxnSp>
        <p:nvCxnSpPr>
          <p:cNvPr id="16" name="Straight Arrow Connector 15"/>
          <p:cNvCxnSpPr/>
          <p:nvPr/>
        </p:nvCxnSpPr>
        <p:spPr>
          <a:xfrm flipH="1">
            <a:off x="3833665" y="1579471"/>
            <a:ext cx="3456383" cy="400618"/>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967880" y="2458089"/>
            <a:ext cx="2458072" cy="351874"/>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8480867" y="1489261"/>
            <a:ext cx="2513572" cy="937296"/>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8480867" y="3063562"/>
            <a:ext cx="1973001" cy="22695"/>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3483661" y="3395687"/>
            <a:ext cx="4094419" cy="1239193"/>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3468725" y="516442"/>
            <a:ext cx="3821323" cy="246653"/>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3486711" y="516442"/>
            <a:ext cx="3803337" cy="947556"/>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2" idx="1"/>
          </p:cNvCxnSpPr>
          <p:nvPr/>
        </p:nvCxnSpPr>
        <p:spPr>
          <a:xfrm flipH="1" flipV="1">
            <a:off x="9468320" y="4113197"/>
            <a:ext cx="1320610" cy="301007"/>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3" idx="1"/>
          </p:cNvCxnSpPr>
          <p:nvPr/>
        </p:nvCxnSpPr>
        <p:spPr>
          <a:xfrm flipH="1" flipV="1">
            <a:off x="8791168" y="4166911"/>
            <a:ext cx="1883256" cy="840393"/>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0890448" y="3861048"/>
            <a:ext cx="2663509" cy="369332"/>
          </a:xfrm>
          <a:prstGeom prst="rect">
            <a:avLst/>
          </a:prstGeom>
          <a:noFill/>
        </p:spPr>
        <p:txBody>
          <a:bodyPr wrap="square" rtlCol="0">
            <a:spAutoFit/>
          </a:bodyPr>
          <a:lstStyle/>
          <a:p>
            <a:r>
              <a:rPr lang="en-GB" b="1" dirty="0" smtClean="0"/>
              <a:t>Hospital</a:t>
            </a:r>
          </a:p>
        </p:txBody>
      </p:sp>
      <p:sp>
        <p:nvSpPr>
          <p:cNvPr id="37" name="TextBox 36"/>
          <p:cNvSpPr txBox="1"/>
          <p:nvPr/>
        </p:nvSpPr>
        <p:spPr>
          <a:xfrm>
            <a:off x="10993494" y="3432052"/>
            <a:ext cx="2663509" cy="369332"/>
          </a:xfrm>
          <a:prstGeom prst="rect">
            <a:avLst/>
          </a:prstGeom>
          <a:noFill/>
        </p:spPr>
        <p:txBody>
          <a:bodyPr wrap="square" rtlCol="0">
            <a:spAutoFit/>
          </a:bodyPr>
          <a:lstStyle/>
          <a:p>
            <a:r>
              <a:rPr lang="en-GB" b="1" dirty="0" err="1" smtClean="0"/>
              <a:t>Neighborhood</a:t>
            </a:r>
            <a:r>
              <a:rPr lang="en-GB" b="1" dirty="0" smtClean="0"/>
              <a:t> Park</a:t>
            </a:r>
          </a:p>
        </p:txBody>
      </p:sp>
      <p:cxnSp>
        <p:nvCxnSpPr>
          <p:cNvPr id="38" name="Straight Arrow Connector 37"/>
          <p:cNvCxnSpPr>
            <a:stCxn id="36" idx="1"/>
          </p:cNvCxnSpPr>
          <p:nvPr/>
        </p:nvCxnSpPr>
        <p:spPr>
          <a:xfrm flipH="1" flipV="1">
            <a:off x="8557121" y="3535897"/>
            <a:ext cx="2333327" cy="509817"/>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7" idx="1"/>
          </p:cNvCxnSpPr>
          <p:nvPr/>
        </p:nvCxnSpPr>
        <p:spPr>
          <a:xfrm flipH="1" flipV="1">
            <a:off x="8285965" y="3481118"/>
            <a:ext cx="2707529" cy="135600"/>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04" y="2571744"/>
            <a:ext cx="7343788" cy="1428760"/>
          </a:xfrm>
        </p:spPr>
        <p:txBody>
          <a:bodyPr>
            <a:normAutofit fontScale="90000"/>
          </a:bodyPr>
          <a:lstStyle/>
          <a:p>
            <a:r>
              <a:rPr lang="en-US" b="1" dirty="0" smtClean="0">
                <a:latin typeface="Book Antiqua" pitchFamily="18" charset="0"/>
                <a:cs typeface="Times New Roman" panose="02020603050405020304" pitchFamily="18" charset="0"/>
              </a:rPr>
              <a:t>Consultation </a:t>
            </a:r>
            <a:br>
              <a:rPr lang="en-US" b="1" dirty="0" smtClean="0">
                <a:latin typeface="Book Antiqua" pitchFamily="18" charset="0"/>
                <a:cs typeface="Times New Roman" panose="02020603050405020304" pitchFamily="18" charset="0"/>
              </a:rPr>
            </a:br>
            <a:r>
              <a:rPr lang="en-US" b="1" dirty="0" smtClean="0">
                <a:latin typeface="Book Antiqua" pitchFamily="18" charset="0"/>
                <a:cs typeface="Times New Roman" panose="02020603050405020304" pitchFamily="18" charset="0"/>
              </a:rPr>
              <a:t>(MP Meeting,</a:t>
            </a:r>
            <a:br>
              <a:rPr lang="en-US" b="1" dirty="0" smtClean="0">
                <a:latin typeface="Book Antiqua" pitchFamily="18" charset="0"/>
                <a:cs typeface="Times New Roman" panose="02020603050405020304" pitchFamily="18" charset="0"/>
              </a:rPr>
            </a:br>
            <a:r>
              <a:rPr lang="en-US" b="1" dirty="0" smtClean="0">
                <a:latin typeface="Book Antiqua" pitchFamily="18" charset="0"/>
                <a:cs typeface="Times New Roman" panose="02020603050405020304" pitchFamily="18" charset="0"/>
              </a:rPr>
              <a:t>Local Authority)</a:t>
            </a:r>
            <a:endParaRPr lang="en-US" dirty="0"/>
          </a:p>
        </p:txBody>
      </p:sp>
      <p:graphicFrame>
        <p:nvGraphicFramePr>
          <p:cNvPr id="3" name="Diagram 2"/>
          <p:cNvGraphicFramePr/>
          <p:nvPr/>
        </p:nvGraphicFramePr>
        <p:xfrm>
          <a:off x="7929570" y="1142984"/>
          <a:ext cx="5214942" cy="4333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92961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AZ\Desktop\Picture\33042216_1924473334231129_6462003250039095296_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3985" y="1514151"/>
            <a:ext cx="6976202" cy="48671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5" name="Picture 3" descr="C:\Users\RAZ\Desktop\Picture\32956693_1924473117564484_5040667433556246528_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7" y="57325"/>
            <a:ext cx="6468003" cy="31556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descr="C:\Users\RAZ\Desktop\Picture\32952103_1924472970897832_3965524982066315264_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57" y="3356992"/>
            <a:ext cx="6468003" cy="3454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p:nvPr/>
        </p:nvSpPr>
        <p:spPr>
          <a:xfrm>
            <a:off x="7146032" y="332656"/>
            <a:ext cx="6048672" cy="830997"/>
          </a:xfrm>
          <a:prstGeom prst="rect">
            <a:avLst/>
          </a:prstGeom>
          <a:noFill/>
        </p:spPr>
        <p:txBody>
          <a:bodyPr wrap="square" rtlCol="0">
            <a:spAutoFit/>
          </a:bodyPr>
          <a:lstStyle/>
          <a:p>
            <a:pPr algn="ctr"/>
            <a:r>
              <a:rPr lang="en-US" sz="2400" b="1" dirty="0"/>
              <a:t>PUBLIC </a:t>
            </a:r>
            <a:r>
              <a:rPr lang="en-US" sz="2400" b="1" dirty="0" smtClean="0"/>
              <a:t> PARTICIPATION  AND  </a:t>
            </a:r>
            <a:r>
              <a:rPr lang="en-US" sz="2400" b="1" dirty="0"/>
              <a:t>LOCAL </a:t>
            </a:r>
            <a:r>
              <a:rPr lang="en-US" sz="2400" b="1" dirty="0" smtClean="0"/>
              <a:t> CONSULTATION</a:t>
            </a:r>
            <a:endParaRPr lang="en-US" sz="2400" b="1" dirty="0"/>
          </a:p>
        </p:txBody>
      </p:sp>
    </p:spTree>
    <p:extLst>
      <p:ext uri="{BB962C8B-B14F-4D97-AF65-F5344CB8AC3E}">
        <p14:creationId xmlns:p14="http://schemas.microsoft.com/office/powerpoint/2010/main" val="309044944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RAZ\Desktop\Picture\32952103_1924472970897832_3965524982066315264_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 y="3573016"/>
            <a:ext cx="6372200" cy="32691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99" name="Picture 3" descr="C:\Users\RAZ\Desktop\Picture\32905910_1924473654231097_3848893534530699264_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96203" cy="3356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C:\Users\RAZ\Desktop\Picture\33060378_1924473504231112_6285520578535227392_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1976" y="1188132"/>
            <a:ext cx="7002016" cy="5481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18648" y="188640"/>
            <a:ext cx="6048672" cy="830997"/>
          </a:xfrm>
          <a:prstGeom prst="rect">
            <a:avLst/>
          </a:prstGeom>
          <a:noFill/>
        </p:spPr>
        <p:txBody>
          <a:bodyPr wrap="square" rtlCol="0">
            <a:spAutoFit/>
          </a:bodyPr>
          <a:lstStyle/>
          <a:p>
            <a:pPr algn="ctr"/>
            <a:r>
              <a:rPr lang="en-US" sz="2400" b="1" dirty="0"/>
              <a:t>PUBLIC </a:t>
            </a:r>
            <a:r>
              <a:rPr lang="en-US" sz="2400" b="1" dirty="0" smtClean="0"/>
              <a:t> PARTICIPATION  AND  </a:t>
            </a:r>
            <a:r>
              <a:rPr lang="en-US" sz="2400" b="1" dirty="0"/>
              <a:t>LOCAL </a:t>
            </a:r>
            <a:r>
              <a:rPr lang="en-US" sz="2400" b="1" dirty="0" smtClean="0"/>
              <a:t> CONSULTATION</a:t>
            </a:r>
            <a:endParaRPr lang="en-US" sz="2400" b="1" dirty="0"/>
          </a:p>
        </p:txBody>
      </p:sp>
    </p:spTree>
    <p:extLst>
      <p:ext uri="{BB962C8B-B14F-4D97-AF65-F5344CB8AC3E}">
        <p14:creationId xmlns:p14="http://schemas.microsoft.com/office/powerpoint/2010/main" val="37485284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AZ\Desktop\Bagmara_MP_Consultation_Records\20180513_18274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080120"/>
            <a:ext cx="7356309" cy="5517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3" name="Picture 3" descr="C:\Users\RAZ\Desktop\Bagmara_MP_Consultation_Records\P_20180513_1620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1832" y="3573016"/>
            <a:ext cx="6084168" cy="32129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4" name="Picture 4" descr="C:\Users\RAZ\Desktop\Bagmara_MP_Consultation_Records\P_20180513_1621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1832" y="91112"/>
            <a:ext cx="6084168" cy="3323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617813" y="91112"/>
            <a:ext cx="6120680" cy="74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MP CONSULTATION</a:t>
            </a:r>
            <a:endParaRPr lang="en-US" sz="3600" b="1" dirty="0"/>
          </a:p>
        </p:txBody>
      </p:sp>
    </p:spTree>
    <p:extLst>
      <p:ext uri="{BB962C8B-B14F-4D97-AF65-F5344CB8AC3E}">
        <p14:creationId xmlns:p14="http://schemas.microsoft.com/office/powerpoint/2010/main" val="234315404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RAZ\Desktop\Bagmara_MP_Consultation_Records\20180513_1622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64" y="720080"/>
            <a:ext cx="6693119" cy="47251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6147" name="Picture 3" descr="C:\Users\RAZ\Desktop\32928087_1924477024230760_2315493521554931712_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537467"/>
            <a:ext cx="6776959" cy="469984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2" name="Rectangle 1"/>
          <p:cNvSpPr/>
          <p:nvPr/>
        </p:nvSpPr>
        <p:spPr>
          <a:xfrm>
            <a:off x="7146032" y="332656"/>
            <a:ext cx="612068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MP CONSULTATION</a:t>
            </a:r>
            <a:endParaRPr lang="en-US" sz="3600" b="1" dirty="0"/>
          </a:p>
        </p:txBody>
      </p:sp>
    </p:spTree>
    <p:extLst>
      <p:ext uri="{BB962C8B-B14F-4D97-AF65-F5344CB8AC3E}">
        <p14:creationId xmlns:p14="http://schemas.microsoft.com/office/powerpoint/2010/main" val="4160735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57934" y="3286124"/>
            <a:ext cx="1485087" cy="369332"/>
          </a:xfrm>
          <a:prstGeom prst="rect">
            <a:avLst/>
          </a:prstGeom>
          <a:noFill/>
        </p:spPr>
        <p:txBody>
          <a:bodyPr wrap="none" rtlCol="0">
            <a:spAutoFit/>
          </a:bodyPr>
          <a:lstStyle/>
          <a:p>
            <a:r>
              <a:rPr lang="en-GB" b="1" dirty="0" smtClean="0"/>
              <a:t>Proposed Silo</a:t>
            </a:r>
            <a:endParaRPr lang="en-GB" b="1" dirty="0"/>
          </a:p>
        </p:txBody>
      </p:sp>
      <p:pic>
        <p:nvPicPr>
          <p:cNvPr id="3" name="Picture 2" descr="C:\Users\RAZ\Desktop\Plan Map\jpeg map\Landuse Plan of_Bagmara Upazila_30_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580" y="0"/>
            <a:ext cx="4929222" cy="6673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4643422" y="3500438"/>
            <a:ext cx="1643074" cy="1588"/>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pic>
        <p:nvPicPr>
          <p:cNvPr id="5" name="Picture 2" descr="C:\Users\RAZ\Desktop\Plan Map\jpeg map\Road Network Plan_Bagmara_30_4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3950" y="0"/>
            <a:ext cx="4925157" cy="66397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429372" y="3714752"/>
            <a:ext cx="2199467" cy="646331"/>
          </a:xfrm>
          <a:prstGeom prst="rect">
            <a:avLst/>
          </a:prstGeom>
          <a:noFill/>
        </p:spPr>
        <p:txBody>
          <a:bodyPr wrap="square" rtlCol="0">
            <a:spAutoFit/>
          </a:bodyPr>
          <a:lstStyle/>
          <a:p>
            <a:r>
              <a:rPr lang="en-GB" b="1" dirty="0" smtClean="0"/>
              <a:t>Proposed Primary Road (60 Feet)</a:t>
            </a:r>
            <a:endParaRPr lang="en-GB" b="1" dirty="0"/>
          </a:p>
        </p:txBody>
      </p:sp>
      <p:cxnSp>
        <p:nvCxnSpPr>
          <p:cNvPr id="8" name="Straight Arrow Connector 7"/>
          <p:cNvCxnSpPr/>
          <p:nvPr/>
        </p:nvCxnSpPr>
        <p:spPr>
          <a:xfrm rot="10800000" flipV="1">
            <a:off x="8358198" y="3643314"/>
            <a:ext cx="4000528" cy="214314"/>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286496" y="2500306"/>
            <a:ext cx="2302682" cy="646331"/>
          </a:xfrm>
          <a:prstGeom prst="rect">
            <a:avLst/>
          </a:prstGeom>
          <a:noFill/>
        </p:spPr>
        <p:txBody>
          <a:bodyPr wrap="none" rtlCol="0">
            <a:spAutoFit/>
          </a:bodyPr>
          <a:lstStyle/>
          <a:p>
            <a:r>
              <a:rPr lang="en-GB" b="1" dirty="0" smtClean="0"/>
              <a:t>Grid Road Network in </a:t>
            </a:r>
          </a:p>
          <a:p>
            <a:r>
              <a:rPr lang="en-GB" b="1" dirty="0" err="1" smtClean="0"/>
              <a:t>Paurashava</a:t>
            </a:r>
            <a:r>
              <a:rPr lang="en-GB" b="1" dirty="0" smtClean="0"/>
              <a:t> Area</a:t>
            </a:r>
            <a:endParaRPr lang="en-GB" b="1" dirty="0"/>
          </a:p>
        </p:txBody>
      </p:sp>
      <p:cxnSp>
        <p:nvCxnSpPr>
          <p:cNvPr id="13" name="Straight Arrow Connector 12"/>
          <p:cNvCxnSpPr/>
          <p:nvPr/>
        </p:nvCxnSpPr>
        <p:spPr>
          <a:xfrm>
            <a:off x="8501074" y="2857496"/>
            <a:ext cx="2500330" cy="1588"/>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358198" y="3143248"/>
            <a:ext cx="2643206" cy="714380"/>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572116" y="2071678"/>
            <a:ext cx="2476384" cy="369332"/>
          </a:xfrm>
          <a:prstGeom prst="rect">
            <a:avLst/>
          </a:prstGeom>
          <a:noFill/>
        </p:spPr>
        <p:txBody>
          <a:bodyPr wrap="none" rtlCol="0">
            <a:spAutoFit/>
          </a:bodyPr>
          <a:lstStyle/>
          <a:p>
            <a:r>
              <a:rPr lang="en-GB" b="1" dirty="0" smtClean="0"/>
              <a:t>Waterway Preservation</a:t>
            </a:r>
          </a:p>
        </p:txBody>
      </p:sp>
      <p:cxnSp>
        <p:nvCxnSpPr>
          <p:cNvPr id="19" name="Straight Arrow Connector 18"/>
          <p:cNvCxnSpPr/>
          <p:nvPr/>
        </p:nvCxnSpPr>
        <p:spPr>
          <a:xfrm>
            <a:off x="3214662" y="2285992"/>
            <a:ext cx="2286016" cy="1588"/>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709829" y="213949"/>
            <a:ext cx="5961402" cy="523220"/>
          </a:xfrm>
          <a:prstGeom prst="rect">
            <a:avLst/>
          </a:prstGeom>
          <a:noFill/>
        </p:spPr>
        <p:txBody>
          <a:bodyPr wrap="square" rtlCol="0">
            <a:spAutoFit/>
          </a:bodyPr>
          <a:lstStyle/>
          <a:p>
            <a:r>
              <a:rPr lang="en-US" sz="2800" b="1" dirty="0">
                <a:latin typeface="Book Antiqua" pitchFamily="18" charset="0"/>
                <a:cs typeface="Times New Roman" panose="02020603050405020304" pitchFamily="18" charset="0"/>
              </a:rPr>
              <a:t>5 Tier of Development Plan </a:t>
            </a:r>
          </a:p>
        </p:txBody>
      </p:sp>
      <p:graphicFrame>
        <p:nvGraphicFramePr>
          <p:cNvPr id="6" name="Diagram 5"/>
          <p:cNvGraphicFramePr/>
          <p:nvPr>
            <p:extLst>
              <p:ext uri="{D42A27DB-BD31-4B8C-83A1-F6EECF244321}">
                <p14:modId xmlns:p14="http://schemas.microsoft.com/office/powerpoint/2010/main" val="478694221"/>
              </p:ext>
            </p:extLst>
          </p:nvPr>
        </p:nvGraphicFramePr>
        <p:xfrm>
          <a:off x="1582615" y="990600"/>
          <a:ext cx="10990385" cy="528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032561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04" y="2571744"/>
            <a:ext cx="7343788" cy="1428760"/>
          </a:xfrm>
        </p:spPr>
        <p:txBody>
          <a:bodyPr/>
          <a:lstStyle/>
          <a:p>
            <a:r>
              <a:rPr lang="en-US" b="1" dirty="0" smtClean="0">
                <a:latin typeface="Book Antiqua" pitchFamily="18" charset="0"/>
                <a:cs typeface="Times New Roman" panose="02020603050405020304" pitchFamily="18" charset="0"/>
              </a:rPr>
              <a:t>Workshop at </a:t>
            </a:r>
            <a:r>
              <a:rPr lang="en-US" b="1" dirty="0" err="1" smtClean="0">
                <a:latin typeface="Book Antiqua" pitchFamily="18" charset="0"/>
                <a:cs typeface="Times New Roman" panose="02020603050405020304" pitchFamily="18" charset="0"/>
              </a:rPr>
              <a:t>Upazila</a:t>
            </a:r>
            <a:endParaRPr lang="en-US" dirty="0"/>
          </a:p>
        </p:txBody>
      </p:sp>
      <p:graphicFrame>
        <p:nvGraphicFramePr>
          <p:cNvPr id="3" name="Diagram 2"/>
          <p:cNvGraphicFramePr/>
          <p:nvPr/>
        </p:nvGraphicFramePr>
        <p:xfrm>
          <a:off x="7929570" y="1142984"/>
          <a:ext cx="5214942" cy="4333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24344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87330" y="142852"/>
            <a:ext cx="5339422" cy="3328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438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240" y="3597526"/>
            <a:ext cx="5268554" cy="3071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438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380" y="142851"/>
            <a:ext cx="5267414" cy="3328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4389"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287331" y="3597526"/>
            <a:ext cx="5339421" cy="3071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p:cNvSpPr>
            <a:spLocks noGrp="1"/>
          </p:cNvSpPr>
          <p:nvPr>
            <p:ph type="title"/>
          </p:nvPr>
        </p:nvSpPr>
        <p:spPr>
          <a:xfrm>
            <a:off x="5357802" y="2214554"/>
            <a:ext cx="2857520" cy="2714644"/>
          </a:xfrm>
          <a:blipFill>
            <a:blip r:embed="rId6"/>
            <a:tile tx="0" ty="0" sx="100000" sy="100000" flip="none" algn="tl"/>
          </a:blipFill>
        </p:spPr>
        <p:txBody>
          <a:bodyPr>
            <a:normAutofit/>
          </a:bodyPr>
          <a:lstStyle/>
          <a:p>
            <a:r>
              <a:rPr lang="en-US" sz="3600" b="1" dirty="0" smtClean="0">
                <a:latin typeface="Book Antiqua" pitchFamily="18" charset="0"/>
                <a:cs typeface="Times New Roman" panose="02020603050405020304" pitchFamily="18" charset="0"/>
              </a:rPr>
              <a:t>Workshop at</a:t>
            </a:r>
            <a:br>
              <a:rPr lang="en-US" sz="3600" b="1" dirty="0" smtClean="0">
                <a:latin typeface="Book Antiqua" pitchFamily="18" charset="0"/>
                <a:cs typeface="Times New Roman" panose="02020603050405020304" pitchFamily="18" charset="0"/>
              </a:rPr>
            </a:br>
            <a:r>
              <a:rPr lang="en-US" sz="3600" b="1" dirty="0" err="1" smtClean="0">
                <a:latin typeface="Book Antiqua" pitchFamily="18" charset="0"/>
                <a:cs typeface="Times New Roman" panose="02020603050405020304" pitchFamily="18" charset="0"/>
              </a:rPr>
              <a:t>Bagmara</a:t>
            </a:r>
            <a:r>
              <a:rPr lang="en-US" sz="3600" b="1" dirty="0" smtClean="0">
                <a:latin typeface="Book Antiqua" pitchFamily="18" charset="0"/>
                <a:cs typeface="Times New Roman" panose="02020603050405020304" pitchFamily="18" charset="0"/>
              </a:rPr>
              <a:t/>
            </a:r>
            <a:br>
              <a:rPr lang="en-US" sz="3600" b="1" dirty="0" smtClean="0">
                <a:latin typeface="Book Antiqua" pitchFamily="18" charset="0"/>
                <a:cs typeface="Times New Roman" panose="02020603050405020304" pitchFamily="18" charset="0"/>
              </a:rPr>
            </a:br>
            <a:r>
              <a:rPr lang="en-US" sz="3600" b="1" dirty="0" err="1" smtClean="0">
                <a:latin typeface="Book Antiqua" pitchFamily="18" charset="0"/>
                <a:cs typeface="Times New Roman" panose="02020603050405020304" pitchFamily="18" charset="0"/>
              </a:rPr>
              <a:t>Upazila</a:t>
            </a:r>
            <a:endParaRPr lang="en-US" sz="3600" dirty="0"/>
          </a:p>
        </p:txBody>
      </p:sp>
    </p:spTree>
    <p:extLst>
      <p:ext uri="{BB962C8B-B14F-4D97-AF65-F5344CB8AC3E}">
        <p14:creationId xmlns:p14="http://schemas.microsoft.com/office/powerpoint/2010/main" val="31979859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87331" y="142852"/>
            <a:ext cx="5339421" cy="3328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438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248" y="3571876"/>
            <a:ext cx="5196546" cy="3071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438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7278" y="142851"/>
            <a:ext cx="5196546" cy="3328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4389"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287331" y="3571876"/>
            <a:ext cx="5339421" cy="3071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p:cNvSpPr>
            <a:spLocks noGrp="1"/>
          </p:cNvSpPr>
          <p:nvPr>
            <p:ph type="title"/>
          </p:nvPr>
        </p:nvSpPr>
        <p:spPr>
          <a:xfrm>
            <a:off x="5357802" y="2214554"/>
            <a:ext cx="2857520" cy="2714644"/>
          </a:xfrm>
          <a:blipFill>
            <a:blip r:embed="rId6"/>
            <a:tile tx="0" ty="0" sx="100000" sy="100000" flip="none" algn="tl"/>
          </a:blipFill>
        </p:spPr>
        <p:txBody>
          <a:bodyPr>
            <a:normAutofit/>
          </a:bodyPr>
          <a:lstStyle/>
          <a:p>
            <a:r>
              <a:rPr lang="en-US" sz="3600" b="1" dirty="0" smtClean="0">
                <a:latin typeface="Book Antiqua" pitchFamily="18" charset="0"/>
                <a:cs typeface="Times New Roman" panose="02020603050405020304" pitchFamily="18" charset="0"/>
              </a:rPr>
              <a:t>Workshop at</a:t>
            </a:r>
            <a:br>
              <a:rPr lang="en-US" sz="3600" b="1" dirty="0" smtClean="0">
                <a:latin typeface="Book Antiqua" pitchFamily="18" charset="0"/>
                <a:cs typeface="Times New Roman" panose="02020603050405020304" pitchFamily="18" charset="0"/>
              </a:rPr>
            </a:br>
            <a:r>
              <a:rPr lang="en-US" sz="3600" b="1" dirty="0" err="1" smtClean="0">
                <a:latin typeface="Book Antiqua" pitchFamily="18" charset="0"/>
                <a:cs typeface="Times New Roman" panose="02020603050405020304" pitchFamily="18" charset="0"/>
              </a:rPr>
              <a:t>Bagmara</a:t>
            </a:r>
            <a:r>
              <a:rPr lang="en-US" sz="3600" b="1" dirty="0" smtClean="0">
                <a:latin typeface="Book Antiqua" pitchFamily="18" charset="0"/>
                <a:cs typeface="Times New Roman" panose="02020603050405020304" pitchFamily="18" charset="0"/>
              </a:rPr>
              <a:t/>
            </a:r>
            <a:br>
              <a:rPr lang="en-US" sz="3600" b="1" dirty="0" smtClean="0">
                <a:latin typeface="Book Antiqua" pitchFamily="18" charset="0"/>
                <a:cs typeface="Times New Roman" panose="02020603050405020304" pitchFamily="18" charset="0"/>
              </a:rPr>
            </a:br>
            <a:r>
              <a:rPr lang="en-US" sz="3600" b="1" dirty="0" err="1" smtClean="0">
                <a:latin typeface="Book Antiqua" pitchFamily="18" charset="0"/>
                <a:cs typeface="Times New Roman" panose="02020603050405020304" pitchFamily="18" charset="0"/>
              </a:rPr>
              <a:t>Upazila</a:t>
            </a:r>
            <a:endParaRPr lang="en-US" sz="3600" dirty="0"/>
          </a:p>
        </p:txBody>
      </p:sp>
    </p:spTree>
    <p:extLst>
      <p:ext uri="{BB962C8B-B14F-4D97-AF65-F5344CB8AC3E}">
        <p14:creationId xmlns:p14="http://schemas.microsoft.com/office/powerpoint/2010/main" val="21273136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28" y="0"/>
            <a:ext cx="7243770" cy="1143000"/>
          </a:xfrm>
        </p:spPr>
        <p:txBody>
          <a:bodyPr>
            <a:normAutofit/>
          </a:bodyPr>
          <a:lstStyle/>
          <a:p>
            <a:r>
              <a:rPr lang="en-GB" sz="3600" b="1" dirty="0" smtClean="0"/>
              <a:t>Meeting Discussion at Workshop</a:t>
            </a:r>
            <a:endParaRPr lang="en-GB" sz="3600" b="1" dirty="0"/>
          </a:p>
        </p:txBody>
      </p:sp>
      <p:graphicFrame>
        <p:nvGraphicFramePr>
          <p:cNvPr id="4" name="Table 3"/>
          <p:cNvGraphicFramePr>
            <a:graphicFrameLocks noGrp="1"/>
          </p:cNvGraphicFramePr>
          <p:nvPr/>
        </p:nvGraphicFramePr>
        <p:xfrm>
          <a:off x="714332" y="1214422"/>
          <a:ext cx="10715700" cy="5072096"/>
        </p:xfrm>
        <a:graphic>
          <a:graphicData uri="http://schemas.openxmlformats.org/drawingml/2006/table">
            <a:tbl>
              <a:tblPr/>
              <a:tblGrid>
                <a:gridCol w="4000528"/>
                <a:gridCol w="6715172"/>
              </a:tblGrid>
              <a:tr h="317006">
                <a:tc>
                  <a:txBody>
                    <a:bodyPr/>
                    <a:lstStyle/>
                    <a:p>
                      <a:pPr algn="ctr">
                        <a:lnSpc>
                          <a:spcPct val="115000"/>
                        </a:lnSpc>
                        <a:spcAft>
                          <a:spcPts val="0"/>
                        </a:spcAft>
                      </a:pPr>
                      <a:r>
                        <a:rPr lang="en-US" sz="1800" b="1" dirty="0">
                          <a:latin typeface="Times New Roman"/>
                          <a:ea typeface="Times New Roman"/>
                          <a:cs typeface="Vrinda"/>
                        </a:rPr>
                        <a:t>Designation</a:t>
                      </a:r>
                      <a:endParaRPr lang="en-GB" sz="1800" dirty="0">
                        <a:latin typeface="Calibri"/>
                        <a:ea typeface="Times New Roman"/>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a:latin typeface="Times New Roman"/>
                          <a:ea typeface="Times New Roman"/>
                          <a:cs typeface="Vrinda"/>
                        </a:rPr>
                        <a:t>Comments</a:t>
                      </a:r>
                      <a:endParaRPr lang="en-GB" sz="1800">
                        <a:latin typeface="Calibri"/>
                        <a:ea typeface="Times New Roman"/>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4012">
                <a:tc>
                  <a:txBody>
                    <a:bodyPr/>
                    <a:lstStyle/>
                    <a:p>
                      <a:pPr>
                        <a:lnSpc>
                          <a:spcPct val="115000"/>
                        </a:lnSpc>
                        <a:spcAft>
                          <a:spcPts val="0"/>
                        </a:spcAft>
                      </a:pPr>
                      <a:r>
                        <a:rPr lang="en-US" sz="1800">
                          <a:latin typeface="Times New Roman"/>
                          <a:ea typeface="Times New Roman"/>
                          <a:cs typeface="Vrinda"/>
                        </a:rPr>
                        <a:t>Engineer, Member of Parliament, Rajshahi-4</a:t>
                      </a:r>
                      <a:endParaRPr lang="en-GB" sz="1800">
                        <a:latin typeface="Calibri"/>
                        <a:ea typeface="Times New Roman"/>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pPr>
                      <a:r>
                        <a:rPr lang="en-US" sz="1800">
                          <a:latin typeface="Times New Roman"/>
                          <a:ea typeface="Times New Roman"/>
                          <a:cs typeface="Vrinda"/>
                        </a:rPr>
                        <a:t>Need drainage map in details</a:t>
                      </a:r>
                      <a:endParaRPr lang="en-GB" sz="1800">
                        <a:latin typeface="Calibri"/>
                        <a:ea typeface="Times New Roman"/>
                        <a:cs typeface="Vrinda"/>
                      </a:endParaRPr>
                    </a:p>
                    <a:p>
                      <a:pPr marL="342900" lvl="0" indent="-342900">
                        <a:lnSpc>
                          <a:spcPct val="115000"/>
                        </a:lnSpc>
                        <a:spcAft>
                          <a:spcPts val="0"/>
                        </a:spcAft>
                        <a:buFont typeface="Symbol"/>
                        <a:buChar char=""/>
                      </a:pPr>
                      <a:r>
                        <a:rPr lang="en-US" sz="1800">
                          <a:latin typeface="Times New Roman"/>
                          <a:ea typeface="Times New Roman"/>
                          <a:cs typeface="Vrinda"/>
                        </a:rPr>
                        <a:t>Detailed landuse policy</a:t>
                      </a:r>
                      <a:endParaRPr lang="en-GB" sz="1800">
                        <a:latin typeface="Calibri"/>
                        <a:ea typeface="Times New Roman"/>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4012">
                <a:tc>
                  <a:txBody>
                    <a:bodyPr/>
                    <a:lstStyle/>
                    <a:p>
                      <a:pPr>
                        <a:lnSpc>
                          <a:spcPct val="115000"/>
                        </a:lnSpc>
                        <a:spcAft>
                          <a:spcPts val="0"/>
                        </a:spcAft>
                      </a:pPr>
                      <a:r>
                        <a:rPr lang="en-US" sz="1800">
                          <a:latin typeface="Times New Roman"/>
                          <a:ea typeface="Times New Roman"/>
                          <a:cs typeface="Vrinda"/>
                        </a:rPr>
                        <a:t>Chairman, Sonadanga</a:t>
                      </a:r>
                      <a:endParaRPr lang="en-GB" sz="1800">
                        <a:latin typeface="Calibri"/>
                        <a:ea typeface="Times New Roman"/>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pPr>
                      <a:r>
                        <a:rPr lang="en-US" sz="1800">
                          <a:latin typeface="Times New Roman"/>
                          <a:ea typeface="Times New Roman"/>
                          <a:cs typeface="Vrinda"/>
                        </a:rPr>
                        <a:t>Natural conservation at rural area</a:t>
                      </a:r>
                      <a:endParaRPr lang="en-GB" sz="1800">
                        <a:latin typeface="Calibri"/>
                        <a:ea typeface="Times New Roman"/>
                        <a:cs typeface="Vrinda"/>
                      </a:endParaRPr>
                    </a:p>
                    <a:p>
                      <a:pPr marL="342900" lvl="0" indent="-342900">
                        <a:lnSpc>
                          <a:spcPct val="115000"/>
                        </a:lnSpc>
                        <a:spcAft>
                          <a:spcPts val="0"/>
                        </a:spcAft>
                        <a:buFont typeface="Symbol"/>
                        <a:buChar char=""/>
                      </a:pPr>
                      <a:r>
                        <a:rPr lang="en-US" sz="1800">
                          <a:latin typeface="Times New Roman"/>
                          <a:ea typeface="Times New Roman"/>
                          <a:cs typeface="Vrinda"/>
                        </a:rPr>
                        <a:t>Need cold storage</a:t>
                      </a:r>
                      <a:endParaRPr lang="en-GB" sz="1800">
                        <a:latin typeface="Calibri"/>
                        <a:ea typeface="Times New Roman"/>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4012">
                <a:tc>
                  <a:txBody>
                    <a:bodyPr/>
                    <a:lstStyle/>
                    <a:p>
                      <a:pPr>
                        <a:lnSpc>
                          <a:spcPct val="115000"/>
                        </a:lnSpc>
                        <a:spcAft>
                          <a:spcPts val="0"/>
                        </a:spcAft>
                      </a:pPr>
                      <a:r>
                        <a:rPr lang="en-US" sz="1800">
                          <a:latin typeface="Times New Roman"/>
                          <a:ea typeface="Times New Roman"/>
                          <a:cs typeface="Vrinda"/>
                        </a:rPr>
                        <a:t>Chairman, Auchpara</a:t>
                      </a:r>
                      <a:endParaRPr lang="en-GB" sz="1800">
                        <a:latin typeface="Calibri"/>
                        <a:ea typeface="Times New Roman"/>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pPr>
                      <a:r>
                        <a:rPr lang="en-US" sz="1800">
                          <a:latin typeface="Times New Roman"/>
                          <a:ea typeface="Times New Roman"/>
                          <a:cs typeface="Vrinda"/>
                        </a:rPr>
                        <a:t>No widen road at east bagmara and west bagmara</a:t>
                      </a:r>
                      <a:endParaRPr lang="en-GB" sz="1800">
                        <a:latin typeface="Calibri"/>
                        <a:ea typeface="Times New Roman"/>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1018">
                <a:tc>
                  <a:txBody>
                    <a:bodyPr/>
                    <a:lstStyle/>
                    <a:p>
                      <a:pPr>
                        <a:lnSpc>
                          <a:spcPct val="115000"/>
                        </a:lnSpc>
                        <a:spcAft>
                          <a:spcPts val="0"/>
                        </a:spcAft>
                      </a:pPr>
                      <a:r>
                        <a:rPr lang="en-US" sz="1800">
                          <a:latin typeface="Times New Roman"/>
                          <a:ea typeface="Times New Roman"/>
                          <a:cs typeface="Vrinda"/>
                        </a:rPr>
                        <a:t>Chairman, Gobindapara</a:t>
                      </a:r>
                      <a:endParaRPr lang="en-GB" sz="1800">
                        <a:latin typeface="Calibri"/>
                        <a:ea typeface="Times New Roman"/>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pPr>
                      <a:r>
                        <a:rPr lang="en-US" sz="1800">
                          <a:latin typeface="Times New Roman"/>
                          <a:ea typeface="Times New Roman"/>
                          <a:cs typeface="Vrinda"/>
                        </a:rPr>
                        <a:t>River excavation</a:t>
                      </a:r>
                      <a:endParaRPr lang="en-GB" sz="1800">
                        <a:latin typeface="Calibri"/>
                        <a:ea typeface="Times New Roman"/>
                        <a:cs typeface="Vrinda"/>
                      </a:endParaRPr>
                    </a:p>
                    <a:p>
                      <a:pPr marL="342900" lvl="0" indent="-342900">
                        <a:lnSpc>
                          <a:spcPct val="115000"/>
                        </a:lnSpc>
                        <a:spcAft>
                          <a:spcPts val="0"/>
                        </a:spcAft>
                        <a:buFont typeface="Symbol"/>
                        <a:buChar char=""/>
                      </a:pPr>
                      <a:r>
                        <a:rPr lang="en-US" sz="1800">
                          <a:latin typeface="Times New Roman"/>
                          <a:ea typeface="Times New Roman"/>
                          <a:cs typeface="Vrinda"/>
                        </a:rPr>
                        <a:t>Supply of pure drinking water</a:t>
                      </a:r>
                      <a:endParaRPr lang="en-GB" sz="1800">
                        <a:latin typeface="Calibri"/>
                        <a:ea typeface="Times New Roman"/>
                        <a:cs typeface="Vrinda"/>
                      </a:endParaRPr>
                    </a:p>
                    <a:p>
                      <a:pPr marL="342900" lvl="0" indent="-342900">
                        <a:lnSpc>
                          <a:spcPct val="115000"/>
                        </a:lnSpc>
                        <a:spcAft>
                          <a:spcPts val="0"/>
                        </a:spcAft>
                        <a:buFont typeface="Symbol"/>
                        <a:buChar char=""/>
                      </a:pPr>
                      <a:r>
                        <a:rPr lang="en-US" sz="1800">
                          <a:latin typeface="Times New Roman"/>
                          <a:ea typeface="Times New Roman"/>
                          <a:cs typeface="Vrinda"/>
                        </a:rPr>
                        <a:t>Establishment of dam </a:t>
                      </a:r>
                      <a:endParaRPr lang="en-GB" sz="1800">
                        <a:latin typeface="Calibri"/>
                        <a:ea typeface="Times New Roman"/>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7006">
                <a:tc>
                  <a:txBody>
                    <a:bodyPr/>
                    <a:lstStyle/>
                    <a:p>
                      <a:pPr>
                        <a:lnSpc>
                          <a:spcPct val="115000"/>
                        </a:lnSpc>
                        <a:spcAft>
                          <a:spcPts val="0"/>
                        </a:spcAft>
                      </a:pPr>
                      <a:r>
                        <a:rPr lang="en-US" sz="1800">
                          <a:latin typeface="Times New Roman"/>
                          <a:ea typeface="Times New Roman"/>
                          <a:cs typeface="Vrinda"/>
                        </a:rPr>
                        <a:t>President, Bonik Somiti</a:t>
                      </a:r>
                      <a:endParaRPr lang="en-GB" sz="1800">
                        <a:latin typeface="Calibri"/>
                        <a:ea typeface="Times New Roman"/>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pPr>
                      <a:r>
                        <a:rPr lang="en-US" sz="1800">
                          <a:latin typeface="Times New Roman"/>
                          <a:ea typeface="Times New Roman"/>
                          <a:cs typeface="Vrinda"/>
                        </a:rPr>
                        <a:t>Bypass at bwabaniganj bazaar</a:t>
                      </a:r>
                      <a:endParaRPr lang="en-GB" sz="1800">
                        <a:latin typeface="Calibri"/>
                        <a:ea typeface="Times New Roman"/>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1018">
                <a:tc>
                  <a:txBody>
                    <a:bodyPr/>
                    <a:lstStyle/>
                    <a:p>
                      <a:pPr>
                        <a:lnSpc>
                          <a:spcPct val="115000"/>
                        </a:lnSpc>
                        <a:spcAft>
                          <a:spcPts val="0"/>
                        </a:spcAft>
                      </a:pPr>
                      <a:r>
                        <a:rPr lang="en-US" sz="1800">
                          <a:latin typeface="Times New Roman"/>
                          <a:ea typeface="Times New Roman"/>
                          <a:cs typeface="Vrinda"/>
                        </a:rPr>
                        <a:t>Chairman, Kachari kayalipara</a:t>
                      </a:r>
                      <a:endParaRPr lang="en-GB" sz="1800">
                        <a:latin typeface="Calibri"/>
                        <a:ea typeface="Times New Roman"/>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pPr>
                      <a:r>
                        <a:rPr lang="en-US" sz="1800">
                          <a:latin typeface="Times New Roman"/>
                          <a:ea typeface="Times New Roman"/>
                          <a:cs typeface="Vrinda"/>
                        </a:rPr>
                        <a:t>Flood Control</a:t>
                      </a:r>
                      <a:endParaRPr lang="en-GB" sz="1800">
                        <a:latin typeface="Calibri"/>
                        <a:ea typeface="Times New Roman"/>
                        <a:cs typeface="Vrinda"/>
                      </a:endParaRPr>
                    </a:p>
                    <a:p>
                      <a:pPr marL="342900" lvl="0" indent="-342900">
                        <a:lnSpc>
                          <a:spcPct val="115000"/>
                        </a:lnSpc>
                        <a:spcAft>
                          <a:spcPts val="0"/>
                        </a:spcAft>
                        <a:buFont typeface="Symbol"/>
                        <a:buChar char=""/>
                      </a:pPr>
                      <a:r>
                        <a:rPr lang="en-US" sz="1800">
                          <a:latin typeface="Times New Roman"/>
                          <a:ea typeface="Times New Roman"/>
                          <a:cs typeface="Vrinda"/>
                        </a:rPr>
                        <a:t>Dam repair </a:t>
                      </a:r>
                      <a:endParaRPr lang="en-GB" sz="1800">
                        <a:latin typeface="Calibri"/>
                        <a:ea typeface="Times New Roman"/>
                        <a:cs typeface="Vrinda"/>
                      </a:endParaRPr>
                    </a:p>
                    <a:p>
                      <a:pPr marL="342900" lvl="0" indent="-342900">
                        <a:lnSpc>
                          <a:spcPct val="115000"/>
                        </a:lnSpc>
                        <a:spcAft>
                          <a:spcPts val="0"/>
                        </a:spcAft>
                        <a:buFont typeface="Symbol"/>
                        <a:buChar char=""/>
                      </a:pPr>
                      <a:r>
                        <a:rPr lang="en-US" sz="1800">
                          <a:latin typeface="Times New Roman"/>
                          <a:ea typeface="Times New Roman"/>
                          <a:cs typeface="Vrinda"/>
                        </a:rPr>
                        <a:t>Excavation of river</a:t>
                      </a:r>
                      <a:endParaRPr lang="en-GB" sz="1800">
                        <a:latin typeface="Calibri"/>
                        <a:ea typeface="Times New Roman"/>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4012">
                <a:tc>
                  <a:txBody>
                    <a:bodyPr/>
                    <a:lstStyle/>
                    <a:p>
                      <a:pPr>
                        <a:lnSpc>
                          <a:spcPct val="115000"/>
                        </a:lnSpc>
                        <a:spcAft>
                          <a:spcPts val="0"/>
                        </a:spcAft>
                      </a:pPr>
                      <a:r>
                        <a:rPr lang="en-US" sz="1800">
                          <a:latin typeface="Times New Roman"/>
                          <a:ea typeface="Times New Roman"/>
                          <a:cs typeface="Vrinda"/>
                        </a:rPr>
                        <a:t>Principal, Bwabaniganj College</a:t>
                      </a:r>
                      <a:endParaRPr lang="en-GB" sz="1800">
                        <a:latin typeface="Calibri"/>
                        <a:ea typeface="Times New Roman"/>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pPr>
                      <a:r>
                        <a:rPr lang="en-US" sz="1800" dirty="0">
                          <a:latin typeface="Times New Roman"/>
                          <a:ea typeface="Times New Roman"/>
                          <a:cs typeface="Vrinda"/>
                        </a:rPr>
                        <a:t>Plan for border area people of </a:t>
                      </a:r>
                      <a:r>
                        <a:rPr lang="en-US" sz="1800" dirty="0" err="1">
                          <a:latin typeface="Times New Roman"/>
                          <a:ea typeface="Times New Roman"/>
                          <a:cs typeface="Vrinda"/>
                        </a:rPr>
                        <a:t>upazila</a:t>
                      </a:r>
                      <a:r>
                        <a:rPr lang="en-US" sz="1800" dirty="0">
                          <a:latin typeface="Times New Roman"/>
                          <a:ea typeface="Times New Roman"/>
                          <a:cs typeface="Vrinda"/>
                        </a:rPr>
                        <a:t> boundary</a:t>
                      </a:r>
                      <a:endParaRPr lang="en-GB" sz="1800" dirty="0">
                        <a:latin typeface="Calibri"/>
                        <a:ea typeface="Times New Roman"/>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344" y="2276872"/>
            <a:ext cx="12344400" cy="1143000"/>
          </a:xfrm>
        </p:spPr>
        <p:txBody>
          <a:bodyPr/>
          <a:lstStyle/>
          <a:p>
            <a:r>
              <a:rPr lang="en-US" b="1" dirty="0">
                <a:latin typeface="Book Antiqua" pitchFamily="18" charset="0"/>
                <a:cs typeface="Times New Roman" panose="02020603050405020304" pitchFamily="18" charset="0"/>
              </a:rPr>
              <a:t>SDGs and Proposed Plan</a:t>
            </a:r>
            <a:endParaRPr lang="en-US" dirty="0"/>
          </a:p>
        </p:txBody>
      </p:sp>
    </p:spTree>
    <p:extLst>
      <p:ext uri="{BB962C8B-B14F-4D97-AF65-F5344CB8AC3E}">
        <p14:creationId xmlns:p14="http://schemas.microsoft.com/office/powerpoint/2010/main" val="22483151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29602169"/>
              </p:ext>
            </p:extLst>
          </p:nvPr>
        </p:nvGraphicFramePr>
        <p:xfrm>
          <a:off x="1097360" y="476673"/>
          <a:ext cx="11161240" cy="6127964"/>
        </p:xfrm>
        <a:graphic>
          <a:graphicData uri="http://schemas.openxmlformats.org/drawingml/2006/table">
            <a:tbl>
              <a:tblPr firstRow="1" firstCol="1" bandRow="1">
                <a:tableStyleId>{5940675A-B579-460E-94D1-54222C63F5DA}</a:tableStyleId>
              </a:tblPr>
              <a:tblGrid>
                <a:gridCol w="5439757"/>
                <a:gridCol w="5721483"/>
              </a:tblGrid>
              <a:tr h="260600">
                <a:tc>
                  <a:txBody>
                    <a:bodyPr/>
                    <a:lstStyle/>
                    <a:p>
                      <a:pPr marL="0" marR="0" algn="ctr">
                        <a:lnSpc>
                          <a:spcPct val="150000"/>
                        </a:lnSpc>
                        <a:spcBef>
                          <a:spcPts val="0"/>
                        </a:spcBef>
                        <a:spcAft>
                          <a:spcPts val="0"/>
                        </a:spcAft>
                      </a:pPr>
                      <a:r>
                        <a:rPr lang="en-US" sz="1800" b="1" dirty="0">
                          <a:solidFill>
                            <a:schemeClr val="tx1"/>
                          </a:solidFill>
                          <a:effectLst/>
                          <a:latin typeface="Book Antiqua" pitchFamily="18" charset="0"/>
                        </a:rPr>
                        <a:t>SDGs</a:t>
                      </a:r>
                      <a:endParaRPr lang="en-US" sz="1800" b="1" dirty="0">
                        <a:solidFill>
                          <a:schemeClr val="tx1"/>
                        </a:solidFill>
                        <a:effectLst/>
                        <a:latin typeface="Book Antiqua" pitchFamily="18" charset="0"/>
                        <a:ea typeface="Times New Roman" panose="02020603050405020304" pitchFamily="18" charset="0"/>
                        <a:cs typeface="Vrinda" panose="020B0502040204020203" pitchFamily="34" charset="0"/>
                      </a:endParaRPr>
                    </a:p>
                  </a:txBody>
                  <a:tcPr marL="48952" marR="48952" marT="0" marB="0">
                    <a:solidFill>
                      <a:schemeClr val="accent1"/>
                    </a:solidFill>
                  </a:tcPr>
                </a:tc>
                <a:tc>
                  <a:txBody>
                    <a:bodyPr/>
                    <a:lstStyle/>
                    <a:p>
                      <a:pPr marL="0" marR="0" algn="ctr">
                        <a:lnSpc>
                          <a:spcPct val="150000"/>
                        </a:lnSpc>
                        <a:spcBef>
                          <a:spcPts val="0"/>
                        </a:spcBef>
                        <a:spcAft>
                          <a:spcPts val="0"/>
                        </a:spcAft>
                      </a:pPr>
                      <a:r>
                        <a:rPr lang="en-US" sz="1800" b="1" dirty="0">
                          <a:solidFill>
                            <a:schemeClr val="tx1"/>
                          </a:solidFill>
                          <a:effectLst/>
                          <a:latin typeface="Book Antiqua" pitchFamily="18" charset="0"/>
                        </a:rPr>
                        <a:t>Proposed Plan </a:t>
                      </a:r>
                      <a:r>
                        <a:rPr lang="en-US" sz="1800" b="1" dirty="0" smtClean="0">
                          <a:solidFill>
                            <a:schemeClr val="tx1"/>
                          </a:solidFill>
                          <a:effectLst/>
                          <a:latin typeface="Book Antiqua" pitchFamily="18" charset="0"/>
                        </a:rPr>
                        <a:t>of </a:t>
                      </a:r>
                      <a:r>
                        <a:rPr lang="en-US" sz="1800" b="1" dirty="0" err="1" smtClean="0">
                          <a:latin typeface="Book Antiqua" pitchFamily="18" charset="0"/>
                          <a:cs typeface="Times New Roman" panose="02020603050405020304" pitchFamily="18" charset="0"/>
                        </a:rPr>
                        <a:t>Bagmara</a:t>
                      </a:r>
                      <a:r>
                        <a:rPr lang="en-US" sz="1800" b="1" dirty="0" smtClean="0">
                          <a:solidFill>
                            <a:schemeClr val="tx1"/>
                          </a:solidFill>
                          <a:effectLst/>
                          <a:latin typeface="Book Antiqua" pitchFamily="18" charset="0"/>
                        </a:rPr>
                        <a:t> </a:t>
                      </a:r>
                      <a:r>
                        <a:rPr lang="en-US" sz="1800" b="1" dirty="0" err="1">
                          <a:solidFill>
                            <a:schemeClr val="tx1"/>
                          </a:solidFill>
                          <a:effectLst/>
                          <a:latin typeface="Book Antiqua" pitchFamily="18" charset="0"/>
                        </a:rPr>
                        <a:t>Upazila</a:t>
                      </a:r>
                      <a:endParaRPr lang="en-US" sz="1800" b="1" dirty="0">
                        <a:solidFill>
                          <a:schemeClr val="tx1"/>
                        </a:solidFill>
                        <a:effectLst/>
                        <a:latin typeface="Book Antiqua" pitchFamily="18" charset="0"/>
                        <a:ea typeface="Times New Roman" panose="02020603050405020304" pitchFamily="18" charset="0"/>
                        <a:cs typeface="Vrinda" panose="020B0502040204020203" pitchFamily="34" charset="0"/>
                      </a:endParaRPr>
                    </a:p>
                  </a:txBody>
                  <a:tcPr marL="48952" marR="48952" marT="0" marB="0">
                    <a:solidFill>
                      <a:schemeClr val="accent1"/>
                    </a:solidFill>
                  </a:tcPr>
                </a:tc>
              </a:tr>
              <a:tr h="651501">
                <a:tc>
                  <a:txBody>
                    <a:bodyPr/>
                    <a:lstStyle/>
                    <a:p>
                      <a:pPr marL="0" marR="0" algn="just">
                        <a:lnSpc>
                          <a:spcPct val="150000"/>
                        </a:lnSpc>
                        <a:spcBef>
                          <a:spcPts val="0"/>
                        </a:spcBef>
                        <a:spcAft>
                          <a:spcPts val="0"/>
                        </a:spcAft>
                      </a:pPr>
                      <a:r>
                        <a:rPr lang="en-US" sz="1700" b="1" dirty="0">
                          <a:solidFill>
                            <a:schemeClr val="tx1"/>
                          </a:solidFill>
                          <a:effectLst/>
                          <a:latin typeface="Book Antiqua" pitchFamily="18" charset="0"/>
                        </a:rPr>
                        <a:t>SDG-1: </a:t>
                      </a:r>
                      <a:r>
                        <a:rPr lang="en-US" sz="1700" dirty="0">
                          <a:solidFill>
                            <a:schemeClr val="tx1"/>
                          </a:solidFill>
                          <a:effectLst/>
                          <a:latin typeface="Book Antiqua" pitchFamily="18" charset="0"/>
                        </a:rPr>
                        <a:t>Ensure access for all to adequate housing and basic services and upgrade slums </a:t>
                      </a:r>
                      <a:endParaRPr lang="en-US" sz="1700" dirty="0">
                        <a:solidFill>
                          <a:schemeClr val="tx1"/>
                        </a:solidFill>
                        <a:effectLst/>
                        <a:latin typeface="Book Antiqua" pitchFamily="18" charset="0"/>
                        <a:ea typeface="Times New Roman" panose="02020603050405020304" pitchFamily="18" charset="0"/>
                        <a:cs typeface="Vrinda" panose="020B0502040204020203" pitchFamily="34" charset="0"/>
                      </a:endParaRPr>
                    </a:p>
                  </a:txBody>
                  <a:tcPr marL="48952" marR="48952" marT="0" marB="0"/>
                </a:tc>
                <a:tc>
                  <a:txBody>
                    <a:bodyPr/>
                    <a:lstStyle/>
                    <a:p>
                      <a:pPr marL="342900" marR="0" lvl="0" indent="-342900">
                        <a:spcBef>
                          <a:spcPts val="0"/>
                        </a:spcBef>
                        <a:spcAft>
                          <a:spcPts val="0"/>
                        </a:spcAft>
                        <a:buFont typeface="Symbol" panose="05050102010706020507" pitchFamily="18" charset="2"/>
                        <a:buChar char=""/>
                      </a:pPr>
                      <a:r>
                        <a:rPr lang="en-US" sz="1700" dirty="0">
                          <a:solidFill>
                            <a:schemeClr val="tx1"/>
                          </a:solidFill>
                          <a:effectLst/>
                          <a:latin typeface="Book Antiqua" pitchFamily="18" charset="0"/>
                        </a:rPr>
                        <a:t>Core Housing Area- for low income people </a:t>
                      </a:r>
                    </a:p>
                    <a:p>
                      <a:pPr marL="342900" marR="0" lvl="0" indent="-342900">
                        <a:spcBef>
                          <a:spcPts val="0"/>
                        </a:spcBef>
                        <a:spcAft>
                          <a:spcPts val="0"/>
                        </a:spcAft>
                        <a:buFont typeface="Symbol" panose="05050102010706020507" pitchFamily="18" charset="2"/>
                        <a:buChar char=""/>
                      </a:pPr>
                      <a:r>
                        <a:rPr lang="en-US" sz="1700" dirty="0" smtClean="0">
                          <a:solidFill>
                            <a:schemeClr val="tx1"/>
                          </a:solidFill>
                          <a:effectLst/>
                          <a:latin typeface="Book Antiqua" pitchFamily="18" charset="0"/>
                        </a:rPr>
                        <a:t>Planned </a:t>
                      </a:r>
                      <a:r>
                        <a:rPr lang="en-US" sz="1700" dirty="0">
                          <a:solidFill>
                            <a:schemeClr val="tx1"/>
                          </a:solidFill>
                          <a:effectLst/>
                          <a:latin typeface="Book Antiqua" pitchFamily="18" charset="0"/>
                        </a:rPr>
                        <a:t>Housing Area </a:t>
                      </a:r>
                      <a:endParaRPr lang="en-US" sz="1700" dirty="0">
                        <a:solidFill>
                          <a:schemeClr val="tx1"/>
                        </a:solidFill>
                        <a:effectLst/>
                        <a:latin typeface="Book Antiqua" pitchFamily="18" charset="0"/>
                        <a:ea typeface="Times New Roman" panose="02020603050405020304" pitchFamily="18" charset="0"/>
                        <a:cs typeface="Vrinda" panose="020B0502040204020203" pitchFamily="34" charset="0"/>
                      </a:endParaRPr>
                    </a:p>
                  </a:txBody>
                  <a:tcPr marL="48952" marR="48952" marT="0" marB="0"/>
                </a:tc>
              </a:tr>
              <a:tr h="1303002">
                <a:tc>
                  <a:txBody>
                    <a:bodyPr/>
                    <a:lstStyle/>
                    <a:p>
                      <a:pPr marL="0" marR="0" algn="just">
                        <a:lnSpc>
                          <a:spcPct val="150000"/>
                        </a:lnSpc>
                        <a:spcBef>
                          <a:spcPts val="0"/>
                        </a:spcBef>
                        <a:spcAft>
                          <a:spcPts val="0"/>
                        </a:spcAft>
                      </a:pPr>
                      <a:r>
                        <a:rPr lang="en-US" sz="1700" b="1" dirty="0">
                          <a:solidFill>
                            <a:schemeClr val="tx1"/>
                          </a:solidFill>
                          <a:effectLst/>
                          <a:latin typeface="Book Antiqua" pitchFamily="18" charset="0"/>
                        </a:rPr>
                        <a:t>SDG-2: </a:t>
                      </a:r>
                      <a:r>
                        <a:rPr lang="en-US" sz="1700" dirty="0">
                          <a:solidFill>
                            <a:schemeClr val="tx1"/>
                          </a:solidFill>
                          <a:effectLst/>
                          <a:latin typeface="Book Antiqua" pitchFamily="18" charset="0"/>
                        </a:rPr>
                        <a:t>Provide access to safe affordable accessible and sustainable transport systems for all, improving road safety, notable by expanding public transport .</a:t>
                      </a:r>
                      <a:endParaRPr lang="en-US" sz="1700" dirty="0">
                        <a:solidFill>
                          <a:schemeClr val="tx1"/>
                        </a:solidFill>
                        <a:effectLst/>
                        <a:latin typeface="Book Antiqua" pitchFamily="18" charset="0"/>
                        <a:ea typeface="Times New Roman" panose="02020603050405020304" pitchFamily="18" charset="0"/>
                        <a:cs typeface="Vrinda" panose="020B0502040204020203" pitchFamily="34" charset="0"/>
                      </a:endParaRPr>
                    </a:p>
                  </a:txBody>
                  <a:tcPr marL="48952" marR="48952" marT="0" marB="0"/>
                </a:tc>
                <a:tc>
                  <a:txBody>
                    <a:bodyPr/>
                    <a:lstStyle/>
                    <a:p>
                      <a:pPr marL="342900" marR="0" lvl="0" indent="-342900">
                        <a:spcBef>
                          <a:spcPts val="0"/>
                        </a:spcBef>
                        <a:spcAft>
                          <a:spcPts val="0"/>
                        </a:spcAft>
                        <a:buFont typeface="Symbol" panose="05050102010706020507" pitchFamily="18" charset="2"/>
                        <a:buChar char=""/>
                      </a:pPr>
                      <a:r>
                        <a:rPr lang="en-MY" sz="1700" dirty="0">
                          <a:solidFill>
                            <a:schemeClr val="tx1"/>
                          </a:solidFill>
                          <a:effectLst/>
                          <a:latin typeface="Book Antiqua" pitchFamily="18" charset="0"/>
                        </a:rPr>
                        <a:t>By pass </a:t>
                      </a:r>
                      <a:endParaRPr lang="en-US" sz="1700" dirty="0">
                        <a:solidFill>
                          <a:schemeClr val="tx1"/>
                        </a:solidFill>
                        <a:effectLst/>
                        <a:latin typeface="Book Antiqua" pitchFamily="18" charset="0"/>
                      </a:endParaRPr>
                    </a:p>
                    <a:p>
                      <a:pPr marL="342900" marR="0" lvl="0" indent="-342900">
                        <a:spcBef>
                          <a:spcPts val="0"/>
                        </a:spcBef>
                        <a:spcAft>
                          <a:spcPts val="0"/>
                        </a:spcAft>
                        <a:buFont typeface="Symbol" panose="05050102010706020507" pitchFamily="18" charset="2"/>
                        <a:buChar char=""/>
                      </a:pPr>
                      <a:r>
                        <a:rPr lang="en-MY" sz="1700" dirty="0" smtClean="0">
                          <a:solidFill>
                            <a:schemeClr val="tx1"/>
                          </a:solidFill>
                          <a:effectLst/>
                          <a:latin typeface="Book Antiqua" pitchFamily="18" charset="0"/>
                        </a:rPr>
                        <a:t>Over </a:t>
                      </a:r>
                      <a:r>
                        <a:rPr lang="en-MY" sz="1700" dirty="0">
                          <a:solidFill>
                            <a:schemeClr val="tx1"/>
                          </a:solidFill>
                          <a:effectLst/>
                          <a:latin typeface="Book Antiqua" pitchFamily="18" charset="0"/>
                        </a:rPr>
                        <a:t>pass </a:t>
                      </a:r>
                      <a:endParaRPr lang="en-US" sz="1700" dirty="0">
                        <a:solidFill>
                          <a:schemeClr val="tx1"/>
                        </a:solidFill>
                        <a:effectLst/>
                        <a:latin typeface="Book Antiqua" pitchFamily="18" charset="0"/>
                      </a:endParaRPr>
                    </a:p>
                    <a:p>
                      <a:pPr marL="342900" marR="0" lvl="0" indent="-342900">
                        <a:spcBef>
                          <a:spcPts val="0"/>
                        </a:spcBef>
                        <a:spcAft>
                          <a:spcPts val="0"/>
                        </a:spcAft>
                        <a:buFont typeface="Symbol" panose="05050102010706020507" pitchFamily="18" charset="2"/>
                        <a:buChar char=""/>
                      </a:pPr>
                      <a:r>
                        <a:rPr lang="en-MY" sz="1700" dirty="0">
                          <a:solidFill>
                            <a:schemeClr val="tx1"/>
                          </a:solidFill>
                          <a:effectLst/>
                          <a:latin typeface="Book Antiqua" pitchFamily="18" charset="0"/>
                        </a:rPr>
                        <a:t>Grade separations and </a:t>
                      </a:r>
                      <a:endParaRPr lang="en-US" sz="1700" dirty="0">
                        <a:solidFill>
                          <a:schemeClr val="tx1"/>
                        </a:solidFill>
                        <a:effectLst/>
                        <a:latin typeface="Book Antiqua" pitchFamily="18" charset="0"/>
                      </a:endParaRPr>
                    </a:p>
                    <a:p>
                      <a:pPr marL="342900" marR="0" lvl="0" indent="-342900">
                        <a:spcBef>
                          <a:spcPts val="0"/>
                        </a:spcBef>
                        <a:spcAft>
                          <a:spcPts val="0"/>
                        </a:spcAft>
                        <a:buFont typeface="Symbol" panose="05050102010706020507" pitchFamily="18" charset="2"/>
                        <a:buChar char=""/>
                      </a:pPr>
                      <a:r>
                        <a:rPr lang="en-MY" sz="1700" dirty="0">
                          <a:solidFill>
                            <a:schemeClr val="tx1"/>
                          </a:solidFill>
                          <a:effectLst/>
                          <a:latin typeface="Book Antiqua" pitchFamily="18" charset="0"/>
                        </a:rPr>
                        <a:t>Different types of new service roads </a:t>
                      </a:r>
                      <a:endParaRPr lang="en-US" sz="1700" dirty="0">
                        <a:solidFill>
                          <a:schemeClr val="tx1"/>
                        </a:solidFill>
                        <a:effectLst/>
                        <a:latin typeface="Book Antiqua" pitchFamily="18" charset="0"/>
                        <a:ea typeface="Times New Roman" panose="02020603050405020304" pitchFamily="18" charset="0"/>
                        <a:cs typeface="Vrinda" panose="020B0502040204020203" pitchFamily="34" charset="0"/>
                      </a:endParaRPr>
                    </a:p>
                  </a:txBody>
                  <a:tcPr marL="48952" marR="48952" marT="0" marB="0"/>
                </a:tc>
              </a:tr>
              <a:tr h="1563602">
                <a:tc>
                  <a:txBody>
                    <a:bodyPr/>
                    <a:lstStyle/>
                    <a:p>
                      <a:pPr marL="0" marR="0" algn="just">
                        <a:lnSpc>
                          <a:spcPct val="150000"/>
                        </a:lnSpc>
                        <a:spcBef>
                          <a:spcPts val="0"/>
                        </a:spcBef>
                        <a:spcAft>
                          <a:spcPts val="0"/>
                        </a:spcAft>
                      </a:pPr>
                      <a:r>
                        <a:rPr lang="en-US" sz="1700" b="1" dirty="0">
                          <a:solidFill>
                            <a:schemeClr val="tx1"/>
                          </a:solidFill>
                          <a:effectLst/>
                          <a:latin typeface="Book Antiqua" pitchFamily="18" charset="0"/>
                        </a:rPr>
                        <a:t>SDG-3: </a:t>
                      </a:r>
                      <a:r>
                        <a:rPr lang="en-US" sz="1700" dirty="0">
                          <a:solidFill>
                            <a:schemeClr val="tx1"/>
                          </a:solidFill>
                          <a:effectLst/>
                          <a:latin typeface="Book Antiqua" pitchFamily="18" charset="0"/>
                        </a:rPr>
                        <a:t>Enhance inclusive and sustainable urbanization and capacity for participatory, integrated and sustainable human settlement planning and management in all countries</a:t>
                      </a:r>
                      <a:endParaRPr lang="en-US" sz="1700" dirty="0">
                        <a:solidFill>
                          <a:schemeClr val="tx1"/>
                        </a:solidFill>
                        <a:effectLst/>
                        <a:latin typeface="Book Antiqua" pitchFamily="18" charset="0"/>
                        <a:ea typeface="Times New Roman" panose="02020603050405020304" pitchFamily="18" charset="0"/>
                        <a:cs typeface="Vrinda" panose="020B0502040204020203" pitchFamily="34" charset="0"/>
                      </a:endParaRPr>
                    </a:p>
                  </a:txBody>
                  <a:tcPr marL="48952" marR="48952" marT="0" marB="0"/>
                </a:tc>
                <a:tc>
                  <a:txBody>
                    <a:bodyPr/>
                    <a:lstStyle/>
                    <a:p>
                      <a:pPr marL="342900" marR="0" lvl="0" indent="-342900">
                        <a:spcBef>
                          <a:spcPts val="0"/>
                        </a:spcBef>
                        <a:spcAft>
                          <a:spcPts val="0"/>
                        </a:spcAft>
                        <a:buFont typeface="Symbol" panose="05050102010706020507" pitchFamily="18" charset="2"/>
                        <a:buChar char=""/>
                      </a:pPr>
                      <a:r>
                        <a:rPr lang="en-US" sz="1700" dirty="0">
                          <a:solidFill>
                            <a:schemeClr val="tx1"/>
                          </a:solidFill>
                          <a:effectLst/>
                          <a:latin typeface="Book Antiqua" pitchFamily="18" charset="0"/>
                        </a:rPr>
                        <a:t>Human settlement land suitability analysis</a:t>
                      </a:r>
                    </a:p>
                    <a:p>
                      <a:pPr marL="342900" marR="0" lvl="0" indent="-342900">
                        <a:spcBef>
                          <a:spcPts val="0"/>
                        </a:spcBef>
                        <a:spcAft>
                          <a:spcPts val="0"/>
                        </a:spcAft>
                        <a:buFont typeface="Symbol" panose="05050102010706020507" pitchFamily="18" charset="2"/>
                        <a:buChar char=""/>
                      </a:pPr>
                      <a:r>
                        <a:rPr lang="en-US" sz="1700" dirty="0">
                          <a:solidFill>
                            <a:schemeClr val="tx1"/>
                          </a:solidFill>
                          <a:effectLst/>
                          <a:latin typeface="Book Antiqua" pitchFamily="18" charset="0"/>
                        </a:rPr>
                        <a:t>Hydrological suitability analysis</a:t>
                      </a:r>
                    </a:p>
                    <a:p>
                      <a:pPr marL="342900" marR="0" lvl="0" indent="-342900">
                        <a:spcBef>
                          <a:spcPts val="0"/>
                        </a:spcBef>
                        <a:spcAft>
                          <a:spcPts val="0"/>
                        </a:spcAft>
                        <a:buFont typeface="Symbol" panose="05050102010706020507" pitchFamily="18" charset="2"/>
                        <a:buChar char=""/>
                      </a:pPr>
                      <a:r>
                        <a:rPr lang="en-US" sz="1700" dirty="0">
                          <a:solidFill>
                            <a:schemeClr val="tx1"/>
                          </a:solidFill>
                          <a:effectLst/>
                          <a:latin typeface="Book Antiqua" pitchFamily="18" charset="0"/>
                        </a:rPr>
                        <a:t>Geological suitability analysis</a:t>
                      </a:r>
                    </a:p>
                    <a:p>
                      <a:pPr marL="342900" marR="0" lvl="0" indent="-342900">
                        <a:spcBef>
                          <a:spcPts val="0"/>
                        </a:spcBef>
                        <a:spcAft>
                          <a:spcPts val="0"/>
                        </a:spcAft>
                        <a:buFont typeface="Symbol" panose="05050102010706020507" pitchFamily="18" charset="2"/>
                        <a:buChar char=""/>
                      </a:pPr>
                      <a:r>
                        <a:rPr lang="en-US" sz="1700" dirty="0">
                          <a:solidFill>
                            <a:schemeClr val="tx1"/>
                          </a:solidFill>
                          <a:effectLst/>
                          <a:latin typeface="Book Antiqua" pitchFamily="18" charset="0"/>
                        </a:rPr>
                        <a:t>Road </a:t>
                      </a:r>
                      <a:r>
                        <a:rPr lang="en-US" sz="1700" dirty="0" smtClean="0">
                          <a:solidFill>
                            <a:schemeClr val="tx1"/>
                          </a:solidFill>
                          <a:effectLst/>
                          <a:latin typeface="Book Antiqua" pitchFamily="18" charset="0"/>
                        </a:rPr>
                        <a:t>network analysis</a:t>
                      </a:r>
                      <a:endParaRPr lang="en-US" sz="1700" dirty="0">
                        <a:solidFill>
                          <a:schemeClr val="tx1"/>
                        </a:solidFill>
                        <a:effectLst/>
                        <a:latin typeface="Book Antiqua" pitchFamily="18" charset="0"/>
                      </a:endParaRPr>
                    </a:p>
                  </a:txBody>
                  <a:tcPr marL="48952" marR="48952" marT="0" marB="0"/>
                </a:tc>
              </a:tr>
              <a:tr h="651501">
                <a:tc>
                  <a:txBody>
                    <a:bodyPr/>
                    <a:lstStyle/>
                    <a:p>
                      <a:pPr marL="0" marR="0" algn="just">
                        <a:lnSpc>
                          <a:spcPct val="150000"/>
                        </a:lnSpc>
                        <a:spcBef>
                          <a:spcPts val="0"/>
                        </a:spcBef>
                        <a:spcAft>
                          <a:spcPts val="0"/>
                        </a:spcAft>
                      </a:pPr>
                      <a:r>
                        <a:rPr lang="en-US" sz="1700" b="1" dirty="0">
                          <a:solidFill>
                            <a:schemeClr val="tx1"/>
                          </a:solidFill>
                          <a:effectLst/>
                          <a:latin typeface="Book Antiqua" pitchFamily="18" charset="0"/>
                        </a:rPr>
                        <a:t>SDG-4: </a:t>
                      </a:r>
                      <a:r>
                        <a:rPr lang="en-US" sz="1700" dirty="0">
                          <a:solidFill>
                            <a:schemeClr val="tx1"/>
                          </a:solidFill>
                          <a:effectLst/>
                          <a:latin typeface="Book Antiqua" pitchFamily="18" charset="0"/>
                        </a:rPr>
                        <a:t>Strengthen efforts to protect  and safeguard the worlds cultural and natural heritage</a:t>
                      </a:r>
                      <a:endParaRPr lang="en-US" sz="1700" dirty="0">
                        <a:solidFill>
                          <a:schemeClr val="tx1"/>
                        </a:solidFill>
                        <a:effectLst/>
                        <a:latin typeface="Book Antiqua" pitchFamily="18" charset="0"/>
                        <a:ea typeface="Times New Roman" panose="02020603050405020304" pitchFamily="18" charset="0"/>
                        <a:cs typeface="Vrinda" panose="020B0502040204020203" pitchFamily="34" charset="0"/>
                      </a:endParaRPr>
                    </a:p>
                  </a:txBody>
                  <a:tcPr marL="48952" marR="48952" marT="0" marB="0"/>
                </a:tc>
                <a:tc>
                  <a:txBody>
                    <a:bodyPr/>
                    <a:lstStyle/>
                    <a:p>
                      <a:pPr marL="0" marR="0" algn="just">
                        <a:lnSpc>
                          <a:spcPct val="150000"/>
                        </a:lnSpc>
                        <a:spcBef>
                          <a:spcPts val="0"/>
                        </a:spcBef>
                        <a:spcAft>
                          <a:spcPts val="0"/>
                        </a:spcAft>
                      </a:pPr>
                      <a:r>
                        <a:rPr lang="en-US" sz="1700" dirty="0">
                          <a:solidFill>
                            <a:schemeClr val="tx1"/>
                          </a:solidFill>
                          <a:effectLst/>
                          <a:latin typeface="Book Antiqua" pitchFamily="18" charset="0"/>
                        </a:rPr>
                        <a:t>Heritage sites such as </a:t>
                      </a:r>
                    </a:p>
                    <a:p>
                      <a:pPr marL="342900" marR="0" lvl="0" indent="-342900">
                        <a:spcBef>
                          <a:spcPts val="0"/>
                        </a:spcBef>
                        <a:spcAft>
                          <a:spcPts val="0"/>
                        </a:spcAft>
                        <a:buFont typeface="Symbol" panose="05050102010706020507" pitchFamily="18" charset="2"/>
                        <a:buChar char=""/>
                      </a:pPr>
                      <a:r>
                        <a:rPr lang="en-US" sz="1700" dirty="0" err="1" smtClean="0">
                          <a:latin typeface="Book Antiqua" pitchFamily="18" charset="0"/>
                          <a:cs typeface="Times New Roman" panose="02020603050405020304" pitchFamily="18" charset="0"/>
                        </a:rPr>
                        <a:t>Bir</a:t>
                      </a:r>
                      <a:r>
                        <a:rPr lang="en-US" sz="1700" dirty="0" smtClean="0">
                          <a:latin typeface="Book Antiqua" pitchFamily="18" charset="0"/>
                          <a:cs typeface="Times New Roman" panose="02020603050405020304" pitchFamily="18" charset="0"/>
                        </a:rPr>
                        <a:t> </a:t>
                      </a:r>
                      <a:r>
                        <a:rPr lang="en-US" sz="1700" dirty="0" err="1" smtClean="0">
                          <a:latin typeface="Book Antiqua" pitchFamily="18" charset="0"/>
                          <a:cs typeface="Times New Roman" panose="02020603050405020304" pitchFamily="18" charset="0"/>
                        </a:rPr>
                        <a:t>Kutsha</a:t>
                      </a:r>
                      <a:r>
                        <a:rPr lang="en-US" sz="1700" baseline="0" dirty="0" smtClean="0">
                          <a:latin typeface="Book Antiqua" pitchFamily="18" charset="0"/>
                          <a:cs typeface="Times New Roman" panose="02020603050405020304" pitchFamily="18" charset="0"/>
                        </a:rPr>
                        <a:t> </a:t>
                      </a:r>
                      <a:r>
                        <a:rPr lang="en-US" sz="1700" baseline="0" dirty="0" err="1" smtClean="0">
                          <a:latin typeface="Book Antiqua" pitchFamily="18" charset="0"/>
                          <a:cs typeface="Times New Roman" panose="02020603050405020304" pitchFamily="18" charset="0"/>
                        </a:rPr>
                        <a:t>Jomidar</a:t>
                      </a:r>
                      <a:r>
                        <a:rPr lang="en-US" sz="1700" baseline="0" dirty="0" smtClean="0">
                          <a:latin typeface="Book Antiqua" pitchFamily="18" charset="0"/>
                          <a:cs typeface="Times New Roman" panose="02020603050405020304" pitchFamily="18" charset="0"/>
                        </a:rPr>
                        <a:t> Bari</a:t>
                      </a:r>
                      <a:endParaRPr lang="en-US" sz="1700" dirty="0" smtClean="0">
                        <a:latin typeface="Book Antiqua"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700" dirty="0" err="1" smtClean="0">
                          <a:latin typeface="Book Antiqua" pitchFamily="18" charset="0"/>
                          <a:cs typeface="Times New Roman" panose="02020603050405020304" pitchFamily="18" charset="0"/>
                        </a:rPr>
                        <a:t>Goalkandi</a:t>
                      </a:r>
                      <a:r>
                        <a:rPr lang="en-US" sz="1700" dirty="0" smtClean="0">
                          <a:latin typeface="Book Antiqua" pitchFamily="18" charset="0"/>
                          <a:cs typeface="Times New Roman" panose="02020603050405020304" pitchFamily="18" charset="0"/>
                        </a:rPr>
                        <a:t> </a:t>
                      </a:r>
                      <a:r>
                        <a:rPr lang="en-US" sz="1700" dirty="0" err="1" smtClean="0">
                          <a:latin typeface="Book Antiqua" pitchFamily="18" charset="0"/>
                          <a:cs typeface="Times New Roman" panose="02020603050405020304" pitchFamily="18" charset="0"/>
                        </a:rPr>
                        <a:t>Rajar</a:t>
                      </a:r>
                      <a:r>
                        <a:rPr lang="en-US" sz="1700" dirty="0" smtClean="0">
                          <a:latin typeface="Book Antiqua" pitchFamily="18" charset="0"/>
                          <a:cs typeface="Times New Roman" panose="02020603050405020304" pitchFamily="18" charset="0"/>
                        </a:rPr>
                        <a:t> Bari</a:t>
                      </a:r>
                    </a:p>
                  </a:txBody>
                  <a:tcPr marL="48952" marR="48952" marT="0" marB="0"/>
                </a:tc>
              </a:tr>
              <a:tr h="1042402">
                <a:tc>
                  <a:txBody>
                    <a:bodyPr/>
                    <a:lstStyle/>
                    <a:p>
                      <a:pPr marL="0" marR="0" algn="just">
                        <a:lnSpc>
                          <a:spcPct val="150000"/>
                        </a:lnSpc>
                        <a:spcBef>
                          <a:spcPts val="0"/>
                        </a:spcBef>
                        <a:spcAft>
                          <a:spcPts val="0"/>
                        </a:spcAft>
                      </a:pPr>
                      <a:r>
                        <a:rPr lang="en-US" sz="1700" b="1" dirty="0">
                          <a:solidFill>
                            <a:schemeClr val="tx1"/>
                          </a:solidFill>
                          <a:effectLst/>
                          <a:latin typeface="Book Antiqua" pitchFamily="18" charset="0"/>
                        </a:rPr>
                        <a:t>SDG-5: </a:t>
                      </a:r>
                      <a:r>
                        <a:rPr lang="en-US" sz="1700" dirty="0">
                          <a:solidFill>
                            <a:schemeClr val="tx1"/>
                          </a:solidFill>
                          <a:effectLst/>
                          <a:latin typeface="Book Antiqua" pitchFamily="18" charset="0"/>
                        </a:rPr>
                        <a:t>Reduce the number of deaths and the number of people affected and substantially decrease the direct economic losses .</a:t>
                      </a:r>
                      <a:endParaRPr lang="en-US" sz="1700" dirty="0">
                        <a:solidFill>
                          <a:schemeClr val="tx1"/>
                        </a:solidFill>
                        <a:effectLst/>
                        <a:latin typeface="Book Antiqua" pitchFamily="18" charset="0"/>
                        <a:ea typeface="Times New Roman" panose="02020603050405020304" pitchFamily="18" charset="0"/>
                        <a:cs typeface="Vrinda" panose="020B0502040204020203" pitchFamily="34" charset="0"/>
                      </a:endParaRPr>
                    </a:p>
                  </a:txBody>
                  <a:tcPr marL="48952" marR="48952" marT="0" marB="0"/>
                </a:tc>
                <a:tc>
                  <a:txBody>
                    <a:bodyPr/>
                    <a:lstStyle/>
                    <a:p>
                      <a:pPr marL="342900" marR="0" lvl="0" indent="-342900">
                        <a:spcBef>
                          <a:spcPts val="0"/>
                        </a:spcBef>
                        <a:spcAft>
                          <a:spcPts val="0"/>
                        </a:spcAft>
                        <a:buFont typeface="Symbol" panose="05050102010706020507" pitchFamily="18" charset="2"/>
                        <a:buChar char=""/>
                      </a:pPr>
                      <a:r>
                        <a:rPr lang="en-US" sz="1700" dirty="0">
                          <a:solidFill>
                            <a:schemeClr val="tx1"/>
                          </a:solidFill>
                          <a:effectLst/>
                          <a:latin typeface="Book Antiqua" pitchFamily="18" charset="0"/>
                        </a:rPr>
                        <a:t>Only some sub flood flow zone has identified after analyzing previous 20 years flood flow data. </a:t>
                      </a:r>
                    </a:p>
                    <a:p>
                      <a:pPr marL="342900" marR="0" lvl="0" indent="-342900">
                        <a:spcBef>
                          <a:spcPts val="0"/>
                        </a:spcBef>
                        <a:spcAft>
                          <a:spcPts val="0"/>
                        </a:spcAft>
                        <a:buFont typeface="Symbol" panose="05050102010706020507" pitchFamily="18" charset="2"/>
                        <a:buChar char=""/>
                      </a:pPr>
                      <a:r>
                        <a:rPr lang="en-US" sz="1700" dirty="0" smtClean="0">
                          <a:solidFill>
                            <a:schemeClr val="tx1"/>
                          </a:solidFill>
                          <a:effectLst/>
                          <a:latin typeface="Book Antiqua" pitchFamily="18" charset="0"/>
                        </a:rPr>
                        <a:t>Human </a:t>
                      </a:r>
                      <a:r>
                        <a:rPr lang="en-US" sz="1700" dirty="0">
                          <a:solidFill>
                            <a:schemeClr val="tx1"/>
                          </a:solidFill>
                          <a:effectLst/>
                          <a:latin typeface="Book Antiqua" pitchFamily="18" charset="0"/>
                        </a:rPr>
                        <a:t>settlement on sub flood flow zone are discouraged. </a:t>
                      </a:r>
                    </a:p>
                  </a:txBody>
                  <a:tcPr marL="48952" marR="48952" marT="0" marB="0"/>
                </a:tc>
              </a:tr>
            </a:tbl>
          </a:graphicData>
        </a:graphic>
      </p:graphicFrame>
    </p:spTree>
    <p:extLst>
      <p:ext uri="{BB962C8B-B14F-4D97-AF65-F5344CB8AC3E}">
        <p14:creationId xmlns:p14="http://schemas.microsoft.com/office/powerpoint/2010/main" val="103886173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58833876"/>
              </p:ext>
            </p:extLst>
          </p:nvPr>
        </p:nvGraphicFramePr>
        <p:xfrm>
          <a:off x="1071522" y="116632"/>
          <a:ext cx="10972800" cy="6677511"/>
        </p:xfrm>
        <a:graphic>
          <a:graphicData uri="http://schemas.openxmlformats.org/drawingml/2006/table">
            <a:tbl>
              <a:tblPr firstRow="1" firstCol="1" bandRow="1">
                <a:tableStyleId>{5940675A-B579-460E-94D1-54222C63F5DA}</a:tableStyleId>
              </a:tblPr>
              <a:tblGrid>
                <a:gridCol w="4638566"/>
                <a:gridCol w="6334234"/>
              </a:tblGrid>
              <a:tr h="766273">
                <a:tc>
                  <a:txBody>
                    <a:bodyPr/>
                    <a:lstStyle/>
                    <a:p>
                      <a:pPr marL="0" marR="0" algn="just">
                        <a:lnSpc>
                          <a:spcPct val="100000"/>
                        </a:lnSpc>
                        <a:spcBef>
                          <a:spcPts val="0"/>
                        </a:spcBef>
                        <a:spcAft>
                          <a:spcPts val="0"/>
                        </a:spcAft>
                      </a:pPr>
                      <a:r>
                        <a:rPr lang="en-US" sz="1400" b="1" dirty="0">
                          <a:solidFill>
                            <a:schemeClr val="tx1"/>
                          </a:solidFill>
                          <a:effectLst/>
                          <a:latin typeface="Book Antiqua" pitchFamily="18" charset="0"/>
                        </a:rPr>
                        <a:t>SDG-6: </a:t>
                      </a:r>
                      <a:r>
                        <a:rPr lang="en-US" sz="1400" dirty="0">
                          <a:solidFill>
                            <a:schemeClr val="tx1"/>
                          </a:solidFill>
                          <a:effectLst/>
                          <a:latin typeface="Book Antiqua" pitchFamily="18" charset="0"/>
                        </a:rPr>
                        <a:t>Reduce the adverse per capita environmental impact of cities including by paying quality and municipal and other waste management.</a:t>
                      </a:r>
                      <a:endParaRPr lang="en-US" sz="1400" dirty="0">
                        <a:solidFill>
                          <a:schemeClr val="tx1"/>
                        </a:solidFill>
                        <a:effectLst/>
                        <a:latin typeface="Book Antiqua" pitchFamily="18" charset="0"/>
                        <a:ea typeface="Times New Roman" panose="02020603050405020304" pitchFamily="18" charset="0"/>
                        <a:cs typeface="Times New Roman" panose="02020603050405020304" pitchFamily="18" charset="0"/>
                      </a:endParaRPr>
                    </a:p>
                  </a:txBody>
                  <a:tcPr marL="41050" marR="41050" marT="0" marB="0"/>
                </a:tc>
                <a:tc>
                  <a:txBody>
                    <a:bodyPr/>
                    <a:lstStyle/>
                    <a:p>
                      <a:pPr marL="342900" marR="0" lvl="0" indent="-342900">
                        <a:lnSpc>
                          <a:spcPct val="100000"/>
                        </a:lnSpc>
                        <a:spcBef>
                          <a:spcPts val="0"/>
                        </a:spcBef>
                        <a:spcAft>
                          <a:spcPts val="0"/>
                        </a:spcAft>
                        <a:buFont typeface="Symbol" panose="05050102010706020507" pitchFamily="18" charset="2"/>
                        <a:buChar char=""/>
                      </a:pPr>
                      <a:r>
                        <a:rPr lang="en-US" sz="1400" dirty="0">
                          <a:solidFill>
                            <a:schemeClr val="tx1"/>
                          </a:solidFill>
                          <a:effectLst/>
                          <a:latin typeface="Book Antiqua" pitchFamily="18" charset="0"/>
                        </a:rPr>
                        <a:t>One waste transfer station at each </a:t>
                      </a:r>
                      <a:r>
                        <a:rPr lang="en-US" sz="1400" dirty="0" smtClean="0">
                          <a:solidFill>
                            <a:schemeClr val="tx1"/>
                          </a:solidFill>
                          <a:effectLst/>
                          <a:latin typeface="Book Antiqua" pitchFamily="18" charset="0"/>
                        </a:rPr>
                        <a:t>union</a:t>
                      </a:r>
                      <a:r>
                        <a:rPr lang="en-US" sz="1400" baseline="0" dirty="0" smtClean="0">
                          <a:solidFill>
                            <a:schemeClr val="tx1"/>
                          </a:solidFill>
                          <a:effectLst/>
                          <a:latin typeface="Book Antiqua" pitchFamily="18" charset="0"/>
                        </a:rPr>
                        <a:t> and 4 waste transfer station in </a:t>
                      </a:r>
                      <a:r>
                        <a:rPr lang="en-US" sz="1400" baseline="0" dirty="0" err="1" smtClean="0">
                          <a:solidFill>
                            <a:schemeClr val="tx1"/>
                          </a:solidFill>
                          <a:effectLst/>
                          <a:latin typeface="Book Antiqua" pitchFamily="18" charset="0"/>
                        </a:rPr>
                        <a:t>paurashava</a:t>
                      </a:r>
                      <a:r>
                        <a:rPr lang="en-US" sz="1400" baseline="0" dirty="0" smtClean="0">
                          <a:solidFill>
                            <a:schemeClr val="tx1"/>
                          </a:solidFill>
                          <a:effectLst/>
                          <a:latin typeface="Book Antiqua" pitchFamily="18" charset="0"/>
                        </a:rPr>
                        <a:t>.</a:t>
                      </a:r>
                      <a:endParaRPr lang="en-US" sz="1400" dirty="0" smtClean="0">
                        <a:solidFill>
                          <a:schemeClr val="tx1"/>
                        </a:solidFill>
                        <a:effectLst/>
                        <a:latin typeface="Book Antiqua"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400" dirty="0" smtClean="0">
                          <a:solidFill>
                            <a:schemeClr val="tx1"/>
                          </a:solidFill>
                          <a:effectLst/>
                          <a:latin typeface="Book Antiqua" pitchFamily="18" charset="0"/>
                        </a:rPr>
                        <a:t>One waste Disposal Site</a:t>
                      </a:r>
                      <a:r>
                        <a:rPr lang="en-US" sz="1400" baseline="0" dirty="0" smtClean="0">
                          <a:solidFill>
                            <a:schemeClr val="tx1"/>
                          </a:solidFill>
                          <a:effectLst/>
                          <a:latin typeface="Book Antiqua" pitchFamily="18" charset="0"/>
                        </a:rPr>
                        <a:t> in </a:t>
                      </a:r>
                      <a:r>
                        <a:rPr lang="en-US" sz="1400" baseline="0" dirty="0" err="1" smtClean="0">
                          <a:solidFill>
                            <a:schemeClr val="tx1"/>
                          </a:solidFill>
                          <a:effectLst/>
                          <a:latin typeface="Book Antiqua" pitchFamily="18" charset="0"/>
                        </a:rPr>
                        <a:t>Upazila</a:t>
                      </a:r>
                      <a:r>
                        <a:rPr lang="en-US" sz="1400" dirty="0" smtClean="0">
                          <a:solidFill>
                            <a:schemeClr val="tx1"/>
                          </a:solidFill>
                          <a:effectLst/>
                          <a:latin typeface="Book Antiqua" pitchFamily="18" charset="0"/>
                        </a:rPr>
                        <a:t>.</a:t>
                      </a:r>
                    </a:p>
                    <a:p>
                      <a:pPr marL="342900" marR="0" lvl="0" indent="-342900">
                        <a:lnSpc>
                          <a:spcPct val="100000"/>
                        </a:lnSpc>
                        <a:spcBef>
                          <a:spcPts val="0"/>
                        </a:spcBef>
                        <a:spcAft>
                          <a:spcPts val="0"/>
                        </a:spcAft>
                        <a:buFont typeface="Symbol" panose="05050102010706020507" pitchFamily="18" charset="2"/>
                        <a:buChar char=""/>
                      </a:pPr>
                      <a:r>
                        <a:rPr lang="en-US" sz="1400" dirty="0" smtClean="0">
                          <a:solidFill>
                            <a:schemeClr val="tx1"/>
                          </a:solidFill>
                          <a:effectLst/>
                          <a:latin typeface="Book Antiqua" pitchFamily="18" charset="0"/>
                        </a:rPr>
                        <a:t>One Night Soil Treatment Plant in </a:t>
                      </a:r>
                      <a:r>
                        <a:rPr lang="en-US" sz="1400" dirty="0" err="1" smtClean="0">
                          <a:solidFill>
                            <a:schemeClr val="tx1"/>
                          </a:solidFill>
                          <a:effectLst/>
                          <a:latin typeface="Book Antiqua" pitchFamily="18" charset="0"/>
                        </a:rPr>
                        <a:t>Upazila</a:t>
                      </a:r>
                      <a:r>
                        <a:rPr lang="en-US" sz="1400" dirty="0" smtClean="0">
                          <a:solidFill>
                            <a:schemeClr val="tx1"/>
                          </a:solidFill>
                          <a:effectLst/>
                          <a:latin typeface="Book Antiqua" pitchFamily="18" charset="0"/>
                        </a:rPr>
                        <a:t>.</a:t>
                      </a:r>
                      <a:endParaRPr lang="en-US" sz="1400" dirty="0">
                        <a:solidFill>
                          <a:schemeClr val="tx1"/>
                        </a:solidFill>
                        <a:effectLst/>
                        <a:latin typeface="Book Antiqua"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400" dirty="0" smtClean="0">
                          <a:solidFill>
                            <a:schemeClr val="tx1"/>
                          </a:solidFill>
                          <a:effectLst/>
                          <a:latin typeface="Book Antiqua" pitchFamily="18" charset="0"/>
                        </a:rPr>
                        <a:t>A </a:t>
                      </a:r>
                      <a:r>
                        <a:rPr lang="en-US" sz="1400" dirty="0">
                          <a:solidFill>
                            <a:schemeClr val="tx1"/>
                          </a:solidFill>
                          <a:effectLst/>
                          <a:latin typeface="Book Antiqua" pitchFamily="18" charset="0"/>
                        </a:rPr>
                        <a:t>Water Treatment Plant to evade direct mix of industrial waste with water.</a:t>
                      </a:r>
                    </a:p>
                    <a:p>
                      <a:pPr marL="342900" marR="0" lvl="0" indent="-342900">
                        <a:lnSpc>
                          <a:spcPct val="100000"/>
                        </a:lnSpc>
                        <a:spcBef>
                          <a:spcPts val="0"/>
                        </a:spcBef>
                        <a:spcAft>
                          <a:spcPts val="0"/>
                        </a:spcAft>
                        <a:buFont typeface="Symbol" panose="05050102010706020507" pitchFamily="18" charset="2"/>
                        <a:buChar char=""/>
                      </a:pPr>
                      <a:r>
                        <a:rPr lang="en-US" sz="1400" dirty="0">
                          <a:solidFill>
                            <a:schemeClr val="tx1"/>
                          </a:solidFill>
                          <a:effectLst/>
                          <a:latin typeface="Book Antiqua" pitchFamily="18" charset="0"/>
                        </a:rPr>
                        <a:t>Suggestion of different policy and strategy for waste management and pollution control.</a:t>
                      </a:r>
                      <a:endParaRPr lang="en-US" sz="1400" dirty="0">
                        <a:solidFill>
                          <a:schemeClr val="tx1"/>
                        </a:solidFill>
                        <a:effectLst/>
                        <a:latin typeface="Book Antiqua" pitchFamily="18" charset="0"/>
                        <a:ea typeface="Times New Roman" panose="02020603050405020304" pitchFamily="18" charset="0"/>
                        <a:cs typeface="Times New Roman" panose="02020603050405020304" pitchFamily="18" charset="0"/>
                      </a:endParaRPr>
                    </a:p>
                  </a:txBody>
                  <a:tcPr marL="41050" marR="41050" marT="0" marB="0"/>
                </a:tc>
              </a:tr>
              <a:tr h="406818">
                <a:tc>
                  <a:txBody>
                    <a:bodyPr/>
                    <a:lstStyle/>
                    <a:p>
                      <a:pPr marL="0" marR="0" algn="just">
                        <a:lnSpc>
                          <a:spcPct val="100000"/>
                        </a:lnSpc>
                        <a:spcBef>
                          <a:spcPts val="0"/>
                        </a:spcBef>
                        <a:spcAft>
                          <a:spcPts val="0"/>
                        </a:spcAft>
                      </a:pPr>
                      <a:r>
                        <a:rPr lang="en-US" sz="1400" b="1" dirty="0">
                          <a:solidFill>
                            <a:schemeClr val="tx1"/>
                          </a:solidFill>
                          <a:effectLst/>
                          <a:latin typeface="Book Antiqua" pitchFamily="18" charset="0"/>
                        </a:rPr>
                        <a:t>SDG-7: </a:t>
                      </a:r>
                      <a:r>
                        <a:rPr lang="en-US" sz="1400" dirty="0">
                          <a:solidFill>
                            <a:schemeClr val="tx1"/>
                          </a:solidFill>
                          <a:effectLst/>
                          <a:latin typeface="Book Antiqua" pitchFamily="18" charset="0"/>
                        </a:rPr>
                        <a:t>Reduce the adverse per capita environment impact of cities including by paying special attention to air quality and municipal and other waste management</a:t>
                      </a:r>
                      <a:endParaRPr lang="en-US" sz="1400" dirty="0">
                        <a:solidFill>
                          <a:schemeClr val="tx1"/>
                        </a:solidFill>
                        <a:effectLst/>
                        <a:latin typeface="Book Antiqua" pitchFamily="18" charset="0"/>
                        <a:ea typeface="Times New Roman" panose="02020603050405020304" pitchFamily="18" charset="0"/>
                        <a:cs typeface="Times New Roman" panose="02020603050405020304" pitchFamily="18" charset="0"/>
                      </a:endParaRPr>
                    </a:p>
                  </a:txBody>
                  <a:tcPr marL="41050" marR="41050" marT="0" marB="0"/>
                </a:tc>
                <a:tc>
                  <a:txBody>
                    <a:bodyPr/>
                    <a:lstStyle/>
                    <a:p>
                      <a:pPr marL="342900" marR="0" lvl="0" indent="-342900">
                        <a:lnSpc>
                          <a:spcPct val="100000"/>
                        </a:lnSpc>
                        <a:spcBef>
                          <a:spcPts val="0"/>
                        </a:spcBef>
                        <a:spcAft>
                          <a:spcPts val="0"/>
                        </a:spcAft>
                        <a:buFont typeface="Symbol" panose="05050102010706020507" pitchFamily="18" charset="2"/>
                        <a:buChar char=""/>
                      </a:pPr>
                      <a:r>
                        <a:rPr lang="en-US" sz="1400" dirty="0">
                          <a:solidFill>
                            <a:schemeClr val="tx1"/>
                          </a:solidFill>
                          <a:effectLst/>
                          <a:latin typeface="Book Antiqua" pitchFamily="18" charset="0"/>
                        </a:rPr>
                        <a:t>In Urban, and </a:t>
                      </a:r>
                      <a:r>
                        <a:rPr lang="en-US" sz="1400" dirty="0" err="1">
                          <a:solidFill>
                            <a:schemeClr val="tx1"/>
                          </a:solidFill>
                          <a:effectLst/>
                          <a:latin typeface="Book Antiqua" pitchFamily="18" charset="0"/>
                        </a:rPr>
                        <a:t>peri</a:t>
                      </a:r>
                      <a:r>
                        <a:rPr lang="en-US" sz="1400" dirty="0">
                          <a:solidFill>
                            <a:schemeClr val="tx1"/>
                          </a:solidFill>
                          <a:effectLst/>
                          <a:latin typeface="Book Antiqua" pitchFamily="18" charset="0"/>
                        </a:rPr>
                        <a:t>-urban area brick field is restricted within 3 km. buffer zone from centre of the </a:t>
                      </a:r>
                      <a:r>
                        <a:rPr lang="en-US" sz="1400" dirty="0" err="1">
                          <a:solidFill>
                            <a:schemeClr val="tx1"/>
                          </a:solidFill>
                          <a:effectLst/>
                          <a:latin typeface="Book Antiqua" pitchFamily="18" charset="0"/>
                        </a:rPr>
                        <a:t>Paurashava</a:t>
                      </a:r>
                      <a:r>
                        <a:rPr lang="en-US" sz="1400" dirty="0">
                          <a:solidFill>
                            <a:schemeClr val="tx1"/>
                          </a:solidFill>
                          <a:effectLst/>
                          <a:latin typeface="Book Antiqua" pitchFamily="18" charset="0"/>
                        </a:rPr>
                        <a:t>. </a:t>
                      </a:r>
                    </a:p>
                    <a:p>
                      <a:pPr marL="342900" marR="0" lvl="0" indent="-342900">
                        <a:lnSpc>
                          <a:spcPct val="100000"/>
                        </a:lnSpc>
                        <a:spcBef>
                          <a:spcPts val="0"/>
                        </a:spcBef>
                        <a:spcAft>
                          <a:spcPts val="0"/>
                        </a:spcAft>
                        <a:buFont typeface="Symbol" panose="05050102010706020507" pitchFamily="18" charset="2"/>
                        <a:buChar char=""/>
                      </a:pPr>
                      <a:r>
                        <a:rPr lang="en-US" sz="1400" dirty="0">
                          <a:solidFill>
                            <a:schemeClr val="tx1"/>
                          </a:solidFill>
                          <a:effectLst/>
                          <a:latin typeface="Book Antiqua" pitchFamily="18" charset="0"/>
                        </a:rPr>
                        <a:t>Considering this consultant has proposed </a:t>
                      </a:r>
                      <a:r>
                        <a:rPr lang="en-GB" sz="1400" dirty="0" smtClean="0">
                          <a:solidFill>
                            <a:schemeClr val="tx1"/>
                          </a:solidFill>
                          <a:effectLst/>
                          <a:latin typeface="Book Antiqua" pitchFamily="18" charset="0"/>
                        </a:rPr>
                        <a:t>the brick field area near to </a:t>
                      </a:r>
                      <a:r>
                        <a:rPr lang="en-GB" sz="1400" dirty="0" err="1" smtClean="0">
                          <a:solidFill>
                            <a:schemeClr val="tx1"/>
                          </a:solidFill>
                          <a:effectLst/>
                          <a:latin typeface="Book Antiqua" pitchFamily="18" charset="0"/>
                        </a:rPr>
                        <a:t>paurahsava</a:t>
                      </a:r>
                      <a:r>
                        <a:rPr lang="en-GB" sz="1400" baseline="0" dirty="0" smtClean="0">
                          <a:solidFill>
                            <a:schemeClr val="tx1"/>
                          </a:solidFill>
                          <a:effectLst/>
                          <a:latin typeface="Book Antiqua" pitchFamily="18" charset="0"/>
                        </a:rPr>
                        <a:t> will be converted into different facilities and for other uses. </a:t>
                      </a:r>
                      <a:endParaRPr lang="en-US" sz="1400" dirty="0">
                        <a:solidFill>
                          <a:schemeClr val="tx1"/>
                        </a:solidFill>
                        <a:effectLst/>
                        <a:latin typeface="Book Antiqua" pitchFamily="18" charset="0"/>
                        <a:ea typeface="Times New Roman" panose="02020603050405020304" pitchFamily="18" charset="0"/>
                        <a:cs typeface="Times New Roman" panose="02020603050405020304" pitchFamily="18" charset="0"/>
                      </a:endParaRPr>
                    </a:p>
                  </a:txBody>
                  <a:tcPr marL="41050" marR="41050" marT="0" marB="0"/>
                </a:tc>
              </a:tr>
              <a:tr h="752590">
                <a:tc>
                  <a:txBody>
                    <a:bodyPr/>
                    <a:lstStyle/>
                    <a:p>
                      <a:pPr marL="0" marR="0" algn="just">
                        <a:lnSpc>
                          <a:spcPct val="100000"/>
                        </a:lnSpc>
                        <a:spcBef>
                          <a:spcPts val="0"/>
                        </a:spcBef>
                        <a:spcAft>
                          <a:spcPts val="0"/>
                        </a:spcAft>
                      </a:pPr>
                      <a:r>
                        <a:rPr lang="en-US" sz="1400" b="1" dirty="0">
                          <a:solidFill>
                            <a:schemeClr val="tx1"/>
                          </a:solidFill>
                          <a:effectLst/>
                          <a:latin typeface="Book Antiqua" pitchFamily="18" charset="0"/>
                        </a:rPr>
                        <a:t>SDG-8: </a:t>
                      </a:r>
                      <a:r>
                        <a:rPr lang="en-US" sz="1400" dirty="0">
                          <a:solidFill>
                            <a:schemeClr val="tx1"/>
                          </a:solidFill>
                          <a:effectLst/>
                          <a:latin typeface="Book Antiqua" pitchFamily="18" charset="0"/>
                        </a:rPr>
                        <a:t>Provide universal access to safe inclusive and accessible green and public spaces in particular for women and children, older persons and persons with disabilities .</a:t>
                      </a:r>
                      <a:endParaRPr lang="en-US" sz="1400" dirty="0">
                        <a:solidFill>
                          <a:schemeClr val="tx1"/>
                        </a:solidFill>
                        <a:effectLst/>
                        <a:latin typeface="Book Antiqua" pitchFamily="18" charset="0"/>
                        <a:ea typeface="Times New Roman" panose="02020603050405020304" pitchFamily="18" charset="0"/>
                        <a:cs typeface="Times New Roman" panose="02020603050405020304" pitchFamily="18" charset="0"/>
                      </a:endParaRPr>
                    </a:p>
                  </a:txBody>
                  <a:tcPr marL="41050" marR="41050" marT="0" marB="0"/>
                </a:tc>
                <a:tc>
                  <a:txBody>
                    <a:bodyPr/>
                    <a:lstStyle/>
                    <a:p>
                      <a:pPr marL="342900" marR="0" lvl="0" indent="-342900">
                        <a:lnSpc>
                          <a:spcPct val="100000"/>
                        </a:lnSpc>
                        <a:spcBef>
                          <a:spcPts val="0"/>
                        </a:spcBef>
                        <a:spcAft>
                          <a:spcPts val="0"/>
                        </a:spcAft>
                        <a:buFont typeface="Symbol" panose="05050102010706020507" pitchFamily="18" charset="2"/>
                        <a:buChar char=""/>
                      </a:pPr>
                      <a:r>
                        <a:rPr lang="en-US" sz="1400" dirty="0">
                          <a:solidFill>
                            <a:schemeClr val="tx1"/>
                          </a:solidFill>
                          <a:effectLst/>
                          <a:latin typeface="Book Antiqua" pitchFamily="18" charset="0"/>
                        </a:rPr>
                        <a:t>Urban parks, </a:t>
                      </a:r>
                    </a:p>
                    <a:p>
                      <a:pPr marL="342900" marR="0" lvl="0" indent="-342900">
                        <a:lnSpc>
                          <a:spcPct val="100000"/>
                        </a:lnSpc>
                        <a:spcBef>
                          <a:spcPts val="0"/>
                        </a:spcBef>
                        <a:spcAft>
                          <a:spcPts val="0"/>
                        </a:spcAft>
                        <a:buFont typeface="Symbol" panose="05050102010706020507" pitchFamily="18" charset="2"/>
                        <a:buChar char=""/>
                      </a:pPr>
                      <a:r>
                        <a:rPr lang="en-US" sz="1400" dirty="0">
                          <a:solidFill>
                            <a:schemeClr val="tx1"/>
                          </a:solidFill>
                          <a:effectLst/>
                          <a:latin typeface="Book Antiqua" pitchFamily="18" charset="0"/>
                        </a:rPr>
                        <a:t>Village parks, </a:t>
                      </a:r>
                    </a:p>
                    <a:p>
                      <a:pPr marL="342900" marR="0" lvl="0" indent="-342900">
                        <a:lnSpc>
                          <a:spcPct val="100000"/>
                        </a:lnSpc>
                        <a:spcBef>
                          <a:spcPts val="0"/>
                        </a:spcBef>
                        <a:spcAft>
                          <a:spcPts val="0"/>
                        </a:spcAft>
                        <a:buFont typeface="Symbol" panose="05050102010706020507" pitchFamily="18" charset="2"/>
                        <a:buChar char=""/>
                      </a:pPr>
                      <a:r>
                        <a:rPr lang="en-US" sz="1400" dirty="0">
                          <a:solidFill>
                            <a:schemeClr val="tx1"/>
                          </a:solidFill>
                          <a:effectLst/>
                          <a:latin typeface="Book Antiqua" pitchFamily="18" charset="0"/>
                        </a:rPr>
                        <a:t>Play grounds </a:t>
                      </a:r>
                    </a:p>
                    <a:p>
                      <a:pPr marL="342900" marR="0" lvl="0" indent="-342900">
                        <a:lnSpc>
                          <a:spcPct val="100000"/>
                        </a:lnSpc>
                        <a:spcBef>
                          <a:spcPts val="0"/>
                        </a:spcBef>
                        <a:spcAft>
                          <a:spcPts val="0"/>
                        </a:spcAft>
                        <a:buFont typeface="Symbol" panose="05050102010706020507" pitchFamily="18" charset="2"/>
                        <a:buChar char=""/>
                      </a:pPr>
                      <a:r>
                        <a:rPr lang="en-US" sz="1400" dirty="0" smtClean="0">
                          <a:solidFill>
                            <a:schemeClr val="tx1"/>
                          </a:solidFill>
                          <a:effectLst/>
                          <a:latin typeface="Book Antiqua" pitchFamily="18" charset="0"/>
                        </a:rPr>
                        <a:t>Public Place Action Plan </a:t>
                      </a:r>
                      <a:r>
                        <a:rPr lang="en-US" sz="1400" dirty="0" err="1" smtClean="0">
                          <a:solidFill>
                            <a:schemeClr val="tx1"/>
                          </a:solidFill>
                          <a:effectLst/>
                          <a:latin typeface="Book Antiqua" pitchFamily="18" charset="0"/>
                        </a:rPr>
                        <a:t>Bir</a:t>
                      </a:r>
                      <a:r>
                        <a:rPr lang="en-US" sz="1400" dirty="0" smtClean="0">
                          <a:solidFill>
                            <a:schemeClr val="tx1"/>
                          </a:solidFill>
                          <a:effectLst/>
                          <a:latin typeface="Book Antiqua" pitchFamily="18" charset="0"/>
                        </a:rPr>
                        <a:t> </a:t>
                      </a:r>
                      <a:r>
                        <a:rPr lang="en-US" sz="1400" dirty="0" err="1" smtClean="0">
                          <a:solidFill>
                            <a:schemeClr val="tx1"/>
                          </a:solidFill>
                          <a:effectLst/>
                          <a:latin typeface="Book Antiqua" pitchFamily="18" charset="0"/>
                        </a:rPr>
                        <a:t>Kutsha</a:t>
                      </a:r>
                      <a:r>
                        <a:rPr lang="en-US" sz="1400" dirty="0" smtClean="0">
                          <a:solidFill>
                            <a:schemeClr val="tx1"/>
                          </a:solidFill>
                          <a:effectLst/>
                          <a:latin typeface="Book Antiqua" pitchFamily="18" charset="0"/>
                        </a:rPr>
                        <a:t> and </a:t>
                      </a:r>
                      <a:r>
                        <a:rPr lang="en-US" sz="1400" dirty="0" err="1" smtClean="0">
                          <a:solidFill>
                            <a:schemeClr val="tx1"/>
                          </a:solidFill>
                          <a:effectLst/>
                          <a:latin typeface="Book Antiqua" pitchFamily="18" charset="0"/>
                        </a:rPr>
                        <a:t>Taherpur</a:t>
                      </a:r>
                      <a:endParaRPr lang="en-US" sz="1400" dirty="0">
                        <a:solidFill>
                          <a:schemeClr val="tx1"/>
                        </a:solidFill>
                        <a:effectLst/>
                        <a:latin typeface="Book Antiqua"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400" dirty="0">
                          <a:solidFill>
                            <a:schemeClr val="tx1"/>
                          </a:solidFill>
                          <a:effectLst/>
                          <a:latin typeface="Book Antiqua" pitchFamily="18" charset="0"/>
                        </a:rPr>
                        <a:t>2 new park and </a:t>
                      </a:r>
                    </a:p>
                    <a:p>
                      <a:pPr marL="342900" marR="0" lvl="0" indent="-342900">
                        <a:lnSpc>
                          <a:spcPct val="100000"/>
                        </a:lnSpc>
                        <a:spcBef>
                          <a:spcPts val="0"/>
                        </a:spcBef>
                        <a:spcAft>
                          <a:spcPts val="0"/>
                        </a:spcAft>
                        <a:buFont typeface="Symbol" panose="05050102010706020507" pitchFamily="18" charset="2"/>
                        <a:buChar char=""/>
                      </a:pPr>
                      <a:r>
                        <a:rPr lang="en-US" sz="1400" dirty="0">
                          <a:solidFill>
                            <a:schemeClr val="tx1"/>
                          </a:solidFill>
                          <a:effectLst/>
                          <a:latin typeface="Book Antiqua" pitchFamily="18" charset="0"/>
                        </a:rPr>
                        <a:t>A stadium </a:t>
                      </a:r>
                      <a:endParaRPr lang="en-US" sz="1400" dirty="0">
                        <a:solidFill>
                          <a:schemeClr val="tx1"/>
                        </a:solidFill>
                        <a:effectLst/>
                        <a:latin typeface="Book Antiqua" pitchFamily="18" charset="0"/>
                        <a:ea typeface="Times New Roman" panose="02020603050405020304" pitchFamily="18" charset="0"/>
                        <a:cs typeface="Times New Roman" panose="02020603050405020304" pitchFamily="18" charset="0"/>
                      </a:endParaRPr>
                    </a:p>
                  </a:txBody>
                  <a:tcPr marL="41050" marR="41050" marT="0" marB="0"/>
                </a:tc>
              </a:tr>
              <a:tr h="985209">
                <a:tc>
                  <a:txBody>
                    <a:bodyPr/>
                    <a:lstStyle/>
                    <a:p>
                      <a:pPr marL="0" marR="0" algn="just">
                        <a:lnSpc>
                          <a:spcPct val="100000"/>
                        </a:lnSpc>
                        <a:spcBef>
                          <a:spcPts val="0"/>
                        </a:spcBef>
                        <a:spcAft>
                          <a:spcPts val="0"/>
                        </a:spcAft>
                      </a:pPr>
                      <a:r>
                        <a:rPr lang="en-US" sz="1400" b="1" dirty="0">
                          <a:solidFill>
                            <a:schemeClr val="tx1"/>
                          </a:solidFill>
                          <a:effectLst/>
                          <a:latin typeface="Book Antiqua" pitchFamily="18" charset="0"/>
                        </a:rPr>
                        <a:t>SDG-9: </a:t>
                      </a:r>
                      <a:r>
                        <a:rPr lang="en-US" sz="1400" dirty="0">
                          <a:solidFill>
                            <a:schemeClr val="tx1"/>
                          </a:solidFill>
                          <a:effectLst/>
                          <a:latin typeface="Book Antiqua" pitchFamily="18" charset="0"/>
                        </a:rPr>
                        <a:t>Support positive economic , social and environment links between urban, </a:t>
                      </a:r>
                      <a:r>
                        <a:rPr lang="en-US" sz="1400" dirty="0" err="1">
                          <a:solidFill>
                            <a:schemeClr val="tx1"/>
                          </a:solidFill>
                          <a:effectLst/>
                          <a:latin typeface="Book Antiqua" pitchFamily="18" charset="0"/>
                        </a:rPr>
                        <a:t>peri</a:t>
                      </a:r>
                      <a:r>
                        <a:rPr lang="en-US" sz="1400" dirty="0">
                          <a:solidFill>
                            <a:schemeClr val="tx1"/>
                          </a:solidFill>
                          <a:effectLst/>
                          <a:latin typeface="Book Antiqua" pitchFamily="18" charset="0"/>
                        </a:rPr>
                        <a:t>-urban and rural areas by strengthening  national and regional development planning </a:t>
                      </a:r>
                    </a:p>
                    <a:p>
                      <a:pPr marL="0" marR="0" algn="just">
                        <a:lnSpc>
                          <a:spcPct val="100000"/>
                        </a:lnSpc>
                        <a:spcBef>
                          <a:spcPts val="0"/>
                        </a:spcBef>
                        <a:spcAft>
                          <a:spcPts val="0"/>
                        </a:spcAft>
                      </a:pPr>
                      <a:r>
                        <a:rPr lang="en-US" sz="1400" dirty="0">
                          <a:solidFill>
                            <a:schemeClr val="tx1"/>
                          </a:solidFill>
                          <a:effectLst/>
                          <a:latin typeface="Book Antiqua" pitchFamily="18" charset="0"/>
                        </a:rPr>
                        <a:t> </a:t>
                      </a:r>
                      <a:endParaRPr lang="en-US" sz="1400" dirty="0">
                        <a:solidFill>
                          <a:schemeClr val="tx1"/>
                        </a:solidFill>
                        <a:effectLst/>
                        <a:latin typeface="Book Antiqua" pitchFamily="18" charset="0"/>
                        <a:ea typeface="Times New Roman" panose="02020603050405020304" pitchFamily="18" charset="0"/>
                        <a:cs typeface="Times New Roman" panose="02020603050405020304" pitchFamily="18" charset="0"/>
                      </a:endParaRPr>
                    </a:p>
                  </a:txBody>
                  <a:tcPr marL="41050" marR="41050" marT="0" marB="0"/>
                </a:tc>
                <a:tc>
                  <a:txBody>
                    <a:bodyPr/>
                    <a:lstStyle/>
                    <a:p>
                      <a:pPr marL="342900" marR="0" lvl="0" indent="-342900">
                        <a:lnSpc>
                          <a:spcPct val="100000"/>
                        </a:lnSpc>
                        <a:spcBef>
                          <a:spcPts val="0"/>
                        </a:spcBef>
                        <a:spcAft>
                          <a:spcPts val="0"/>
                        </a:spcAft>
                        <a:buFont typeface="Symbol" panose="05050102010706020507" pitchFamily="18" charset="2"/>
                        <a:buChar char=""/>
                      </a:pPr>
                      <a:r>
                        <a:rPr lang="en-US" sz="1400" dirty="0">
                          <a:solidFill>
                            <a:schemeClr val="tx1"/>
                          </a:solidFill>
                          <a:effectLst/>
                          <a:latin typeface="Book Antiqua" pitchFamily="18" charset="0"/>
                        </a:rPr>
                        <a:t>Shopping complex, </a:t>
                      </a:r>
                    </a:p>
                    <a:p>
                      <a:pPr marL="342900" marR="0" lvl="0" indent="-342900">
                        <a:lnSpc>
                          <a:spcPct val="100000"/>
                        </a:lnSpc>
                        <a:spcBef>
                          <a:spcPts val="0"/>
                        </a:spcBef>
                        <a:spcAft>
                          <a:spcPts val="0"/>
                        </a:spcAft>
                        <a:buFont typeface="Symbol" panose="05050102010706020507" pitchFamily="18" charset="2"/>
                        <a:buChar char=""/>
                      </a:pPr>
                      <a:r>
                        <a:rPr lang="en-US" sz="1400" dirty="0" err="1">
                          <a:solidFill>
                            <a:schemeClr val="tx1"/>
                          </a:solidFill>
                          <a:effectLst/>
                          <a:latin typeface="Book Antiqua" pitchFamily="18" charset="0"/>
                        </a:rPr>
                        <a:t>Pauro</a:t>
                      </a:r>
                      <a:r>
                        <a:rPr lang="en-US" sz="1400" dirty="0">
                          <a:solidFill>
                            <a:schemeClr val="tx1"/>
                          </a:solidFill>
                          <a:effectLst/>
                          <a:latin typeface="Book Antiqua" pitchFamily="18" charset="0"/>
                        </a:rPr>
                        <a:t> market, </a:t>
                      </a:r>
                    </a:p>
                    <a:p>
                      <a:pPr marL="342900" marR="0" lvl="0" indent="-342900">
                        <a:lnSpc>
                          <a:spcPct val="100000"/>
                        </a:lnSpc>
                        <a:spcBef>
                          <a:spcPts val="0"/>
                        </a:spcBef>
                        <a:spcAft>
                          <a:spcPts val="0"/>
                        </a:spcAft>
                        <a:buFont typeface="Symbol" panose="05050102010706020507" pitchFamily="18" charset="2"/>
                        <a:buChar char=""/>
                      </a:pPr>
                      <a:r>
                        <a:rPr lang="en-US" sz="1400" dirty="0">
                          <a:solidFill>
                            <a:schemeClr val="tx1"/>
                          </a:solidFill>
                          <a:effectLst/>
                          <a:latin typeface="Book Antiqua" pitchFamily="18" charset="0"/>
                        </a:rPr>
                        <a:t>Residential zone , </a:t>
                      </a:r>
                    </a:p>
                    <a:p>
                      <a:pPr marL="342900" marR="0" lvl="0" indent="-342900">
                        <a:lnSpc>
                          <a:spcPct val="100000"/>
                        </a:lnSpc>
                        <a:spcBef>
                          <a:spcPts val="0"/>
                        </a:spcBef>
                        <a:spcAft>
                          <a:spcPts val="0"/>
                        </a:spcAft>
                        <a:buFont typeface="Symbol" panose="05050102010706020507" pitchFamily="18" charset="2"/>
                        <a:buChar char=""/>
                      </a:pPr>
                      <a:r>
                        <a:rPr lang="en-US" sz="1400" dirty="0">
                          <a:solidFill>
                            <a:schemeClr val="tx1"/>
                          </a:solidFill>
                          <a:effectLst/>
                          <a:latin typeface="Book Antiqua" pitchFamily="18" charset="0"/>
                        </a:rPr>
                        <a:t>Recreational park, </a:t>
                      </a:r>
                    </a:p>
                    <a:p>
                      <a:pPr marL="342900" marR="0" lvl="0" indent="-342900">
                        <a:lnSpc>
                          <a:spcPct val="100000"/>
                        </a:lnSpc>
                        <a:spcBef>
                          <a:spcPts val="0"/>
                        </a:spcBef>
                        <a:spcAft>
                          <a:spcPts val="0"/>
                        </a:spcAft>
                        <a:buFont typeface="Symbol" panose="05050102010706020507" pitchFamily="18" charset="2"/>
                        <a:buChar char=""/>
                      </a:pPr>
                      <a:r>
                        <a:rPr lang="en-US" sz="1400" dirty="0">
                          <a:solidFill>
                            <a:schemeClr val="tx1"/>
                          </a:solidFill>
                          <a:effectLst/>
                          <a:latin typeface="Book Antiqua" pitchFamily="18" charset="0"/>
                        </a:rPr>
                        <a:t>Government college, </a:t>
                      </a:r>
                    </a:p>
                    <a:p>
                      <a:pPr marL="342900" marR="0" lvl="0" indent="-342900">
                        <a:lnSpc>
                          <a:spcPct val="100000"/>
                        </a:lnSpc>
                        <a:spcBef>
                          <a:spcPts val="0"/>
                        </a:spcBef>
                        <a:spcAft>
                          <a:spcPts val="0"/>
                        </a:spcAft>
                        <a:buFont typeface="Symbol" panose="05050102010706020507" pitchFamily="18" charset="2"/>
                        <a:buChar char=""/>
                      </a:pPr>
                      <a:r>
                        <a:rPr lang="en-US" sz="1400" dirty="0" err="1">
                          <a:solidFill>
                            <a:schemeClr val="tx1"/>
                          </a:solidFill>
                          <a:effectLst/>
                          <a:latin typeface="Book Antiqua" pitchFamily="18" charset="0"/>
                        </a:rPr>
                        <a:t>Mosjid</a:t>
                      </a:r>
                      <a:r>
                        <a:rPr lang="en-US" sz="1400" dirty="0">
                          <a:solidFill>
                            <a:schemeClr val="tx1"/>
                          </a:solidFill>
                          <a:effectLst/>
                          <a:latin typeface="Book Antiqua" pitchFamily="18" charset="0"/>
                        </a:rPr>
                        <a:t> complex, </a:t>
                      </a:r>
                    </a:p>
                    <a:p>
                      <a:pPr marL="342900" marR="0" lvl="0" indent="-342900">
                        <a:lnSpc>
                          <a:spcPct val="100000"/>
                        </a:lnSpc>
                        <a:spcBef>
                          <a:spcPts val="0"/>
                        </a:spcBef>
                        <a:spcAft>
                          <a:spcPts val="0"/>
                        </a:spcAft>
                        <a:buFont typeface="Symbol" panose="05050102010706020507" pitchFamily="18" charset="2"/>
                        <a:buChar char=""/>
                      </a:pPr>
                      <a:r>
                        <a:rPr lang="en-US" sz="1400" dirty="0">
                          <a:solidFill>
                            <a:schemeClr val="tx1"/>
                          </a:solidFill>
                          <a:effectLst/>
                          <a:latin typeface="Book Antiqua" pitchFamily="18" charset="0"/>
                        </a:rPr>
                        <a:t>Hospital, </a:t>
                      </a:r>
                    </a:p>
                    <a:p>
                      <a:pPr marL="342900" marR="0" lvl="0" indent="-342900">
                        <a:lnSpc>
                          <a:spcPct val="100000"/>
                        </a:lnSpc>
                        <a:spcBef>
                          <a:spcPts val="0"/>
                        </a:spcBef>
                        <a:spcAft>
                          <a:spcPts val="0"/>
                        </a:spcAft>
                        <a:buFont typeface="Symbol" panose="05050102010706020507" pitchFamily="18" charset="2"/>
                        <a:buChar char=""/>
                      </a:pPr>
                      <a:r>
                        <a:rPr lang="en-US" sz="1400" dirty="0">
                          <a:solidFill>
                            <a:schemeClr val="tx1"/>
                          </a:solidFill>
                          <a:effectLst/>
                          <a:latin typeface="Book Antiqua" pitchFamily="18" charset="0"/>
                        </a:rPr>
                        <a:t>Bus terminal and </a:t>
                      </a:r>
                    </a:p>
                    <a:p>
                      <a:pPr marL="342900" marR="0" lvl="0" indent="-342900">
                        <a:lnSpc>
                          <a:spcPct val="100000"/>
                        </a:lnSpc>
                        <a:spcBef>
                          <a:spcPts val="0"/>
                        </a:spcBef>
                        <a:spcAft>
                          <a:spcPts val="0"/>
                        </a:spcAft>
                        <a:buFont typeface="Symbol" panose="05050102010706020507" pitchFamily="18" charset="2"/>
                        <a:buChar char=""/>
                      </a:pPr>
                      <a:r>
                        <a:rPr lang="en-US" sz="1400" dirty="0">
                          <a:solidFill>
                            <a:schemeClr val="tx1"/>
                          </a:solidFill>
                          <a:effectLst/>
                          <a:latin typeface="Book Antiqua" pitchFamily="18" charset="0"/>
                        </a:rPr>
                        <a:t>Central park etc.</a:t>
                      </a:r>
                      <a:endParaRPr lang="en-US" sz="1400" dirty="0">
                        <a:solidFill>
                          <a:schemeClr val="tx1"/>
                        </a:solidFill>
                        <a:effectLst/>
                        <a:latin typeface="Book Antiqua" pitchFamily="18" charset="0"/>
                        <a:ea typeface="Times New Roman" panose="02020603050405020304" pitchFamily="18" charset="0"/>
                        <a:cs typeface="Times New Roman" panose="02020603050405020304" pitchFamily="18" charset="0"/>
                      </a:endParaRPr>
                    </a:p>
                  </a:txBody>
                  <a:tcPr marL="41050" marR="41050" marT="0" marB="0"/>
                </a:tc>
              </a:tr>
              <a:tr h="916791">
                <a:tc>
                  <a:txBody>
                    <a:bodyPr/>
                    <a:lstStyle/>
                    <a:p>
                      <a:pPr marL="0" marR="0" algn="just">
                        <a:lnSpc>
                          <a:spcPct val="100000"/>
                        </a:lnSpc>
                        <a:spcBef>
                          <a:spcPts val="0"/>
                        </a:spcBef>
                        <a:spcAft>
                          <a:spcPts val="0"/>
                        </a:spcAft>
                      </a:pPr>
                      <a:r>
                        <a:rPr lang="en-US" sz="1400" b="1" dirty="0">
                          <a:solidFill>
                            <a:schemeClr val="tx1"/>
                          </a:solidFill>
                          <a:effectLst/>
                          <a:latin typeface="Book Antiqua" pitchFamily="18" charset="0"/>
                        </a:rPr>
                        <a:t>SDG-10: </a:t>
                      </a:r>
                      <a:r>
                        <a:rPr lang="en-US" sz="1400" dirty="0">
                          <a:solidFill>
                            <a:schemeClr val="tx1"/>
                          </a:solidFill>
                          <a:effectLst/>
                          <a:latin typeface="Book Antiqua" pitchFamily="18" charset="0"/>
                        </a:rPr>
                        <a:t>Support least developed countries including through financial and technical assistance in building sustainable and resilient buildings utilizing local material. </a:t>
                      </a:r>
                    </a:p>
                  </a:txBody>
                  <a:tcPr marL="41050" marR="41050" marT="0" marB="0"/>
                </a:tc>
                <a:tc>
                  <a:txBody>
                    <a:bodyPr/>
                    <a:lstStyle/>
                    <a:p>
                      <a:pPr marL="342900" marR="0" lvl="0" indent="-342900">
                        <a:lnSpc>
                          <a:spcPct val="100000"/>
                        </a:lnSpc>
                        <a:spcBef>
                          <a:spcPts val="0"/>
                        </a:spcBef>
                        <a:spcAft>
                          <a:spcPts val="0"/>
                        </a:spcAft>
                        <a:buFont typeface="Symbol" panose="05050102010706020507" pitchFamily="18" charset="2"/>
                        <a:buChar char=""/>
                      </a:pPr>
                      <a:r>
                        <a:rPr lang="en-US" sz="1400" dirty="0">
                          <a:solidFill>
                            <a:schemeClr val="tx1"/>
                          </a:solidFill>
                          <a:effectLst/>
                          <a:latin typeface="Book Antiqua" pitchFamily="18" charset="0"/>
                        </a:rPr>
                        <a:t>Risk Assessment survey </a:t>
                      </a:r>
                    </a:p>
                    <a:p>
                      <a:pPr marL="342900" marR="0" lvl="0" indent="-342900">
                        <a:lnSpc>
                          <a:spcPct val="100000"/>
                        </a:lnSpc>
                        <a:spcBef>
                          <a:spcPts val="0"/>
                        </a:spcBef>
                        <a:spcAft>
                          <a:spcPts val="0"/>
                        </a:spcAft>
                        <a:buFont typeface="Symbol" panose="05050102010706020507" pitchFamily="18" charset="2"/>
                        <a:buChar char=""/>
                      </a:pPr>
                      <a:r>
                        <a:rPr lang="en-US" sz="1400" dirty="0">
                          <a:solidFill>
                            <a:schemeClr val="tx1"/>
                          </a:solidFill>
                          <a:effectLst/>
                          <a:latin typeface="Book Antiqua" pitchFamily="18" charset="0"/>
                        </a:rPr>
                        <a:t>Collection of 8 type’s structural data such as Overhanging, Soft Story, Pounding, Set Back, Short Column, Mobile Tower, tilting and Ground </a:t>
                      </a:r>
                      <a:r>
                        <a:rPr lang="en-US" sz="1400" dirty="0" smtClean="0">
                          <a:solidFill>
                            <a:schemeClr val="tx1"/>
                          </a:solidFill>
                          <a:effectLst/>
                          <a:latin typeface="Book Antiqua" pitchFamily="18" charset="0"/>
                        </a:rPr>
                        <a:t>Set. </a:t>
                      </a:r>
                      <a:endParaRPr lang="en-US" sz="1400" dirty="0">
                        <a:solidFill>
                          <a:schemeClr val="tx1"/>
                        </a:solidFill>
                        <a:effectLst/>
                        <a:latin typeface="Book Antiqua" pitchFamily="18" charset="0"/>
                        <a:ea typeface="Times New Roman" panose="02020603050405020304" pitchFamily="18" charset="0"/>
                        <a:cs typeface="Times New Roman" panose="02020603050405020304" pitchFamily="18" charset="0"/>
                      </a:endParaRPr>
                    </a:p>
                  </a:txBody>
                  <a:tcPr marL="41050" marR="41050" marT="0" marB="0"/>
                </a:tc>
              </a:tr>
            </a:tbl>
          </a:graphicData>
        </a:graphic>
      </p:graphicFrame>
    </p:spTree>
    <p:extLst>
      <p:ext uri="{BB962C8B-B14F-4D97-AF65-F5344CB8AC3E}">
        <p14:creationId xmlns:p14="http://schemas.microsoft.com/office/powerpoint/2010/main" val="209172005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93704" y="0"/>
            <a:ext cx="9942239" cy="461665"/>
          </a:xfrm>
          <a:prstGeom prst="rect">
            <a:avLst/>
          </a:prstGeom>
          <a:noFill/>
        </p:spPr>
        <p:txBody>
          <a:bodyPr wrap="square" rtlCol="0">
            <a:spAutoFit/>
          </a:bodyPr>
          <a:lstStyle/>
          <a:p>
            <a:pPr algn="ctr"/>
            <a:r>
              <a:rPr lang="en-US" sz="2400" b="1" dirty="0" smtClean="0">
                <a:latin typeface="Book Antiqua" pitchFamily="18" charset="0"/>
                <a:cs typeface="Times New Roman" panose="02020603050405020304" pitchFamily="18" charset="0"/>
              </a:rPr>
              <a:t>SDGs and Proposed Plan of </a:t>
            </a:r>
            <a:r>
              <a:rPr lang="en-US" sz="2400" b="1" dirty="0" err="1" smtClean="0">
                <a:latin typeface="Book Antiqua" pitchFamily="18" charset="0"/>
                <a:cs typeface="Times New Roman" panose="02020603050405020304" pitchFamily="18" charset="0"/>
              </a:rPr>
              <a:t>Bagmara</a:t>
            </a:r>
            <a:r>
              <a:rPr lang="en-US" sz="2400" b="1" dirty="0" smtClean="0">
                <a:latin typeface="Book Antiqua" pitchFamily="18" charset="0"/>
                <a:cs typeface="Times New Roman" panose="02020603050405020304" pitchFamily="18" charset="0"/>
              </a:rPr>
              <a:t> </a:t>
            </a:r>
            <a:r>
              <a:rPr lang="en-US" sz="2400" b="1" dirty="0" err="1" smtClean="0">
                <a:latin typeface="Book Antiqua" pitchFamily="18" charset="0"/>
                <a:cs typeface="Times New Roman" panose="02020603050405020304" pitchFamily="18" charset="0"/>
              </a:rPr>
              <a:t>Upazila</a:t>
            </a:r>
            <a:endParaRPr lang="en-US" sz="2400" b="1" dirty="0">
              <a:latin typeface="Book Antiqua" pitchFamily="18" charset="0"/>
              <a:cs typeface="Times New Roman" panose="02020603050405020304" pitchFamily="18" charset="0"/>
            </a:endParaRPr>
          </a:p>
        </p:txBody>
      </p:sp>
      <p:sp>
        <p:nvSpPr>
          <p:cNvPr id="4" name="TextBox 3"/>
          <p:cNvSpPr txBox="1"/>
          <p:nvPr/>
        </p:nvSpPr>
        <p:spPr>
          <a:xfrm>
            <a:off x="0" y="692696"/>
            <a:ext cx="13182599" cy="646331"/>
          </a:xfrm>
          <a:prstGeom prst="rect">
            <a:avLst/>
          </a:prstGeom>
          <a:noFill/>
        </p:spPr>
        <p:txBody>
          <a:bodyPr wrap="square" rtlCol="0">
            <a:spAutoFit/>
          </a:bodyPr>
          <a:lstStyle/>
          <a:p>
            <a:r>
              <a:rPr lang="en-GB" sz="3600" dirty="0" smtClean="0"/>
              <a:t>Goal 01: </a:t>
            </a:r>
            <a:r>
              <a:rPr lang="en-GB" sz="2000" b="1" dirty="0" smtClean="0">
                <a:solidFill>
                  <a:schemeClr val="accent3">
                    <a:lumMod val="50000"/>
                  </a:schemeClr>
                </a:solidFill>
              </a:rPr>
              <a:t>No Poverty </a:t>
            </a:r>
            <a:endParaRPr lang="en-US" sz="2400" b="1" dirty="0">
              <a:solidFill>
                <a:schemeClr val="accent3">
                  <a:lumMod val="50000"/>
                </a:schemeClr>
              </a:solidFill>
              <a:latin typeface="Book Antiqua" pitchFamily="18" charset="0"/>
              <a:cs typeface="Times New Roman" panose="02020603050405020304" pitchFamily="18" charset="0"/>
            </a:endParaRPr>
          </a:p>
        </p:txBody>
      </p:sp>
      <p:sp>
        <p:nvSpPr>
          <p:cNvPr id="5" name="Rectangle 4"/>
          <p:cNvSpPr/>
          <p:nvPr/>
        </p:nvSpPr>
        <p:spPr>
          <a:xfrm>
            <a:off x="0" y="0"/>
            <a:ext cx="5201816" cy="707886"/>
          </a:xfrm>
          <a:prstGeom prst="rect">
            <a:avLst/>
          </a:prstGeom>
        </p:spPr>
        <p:txBody>
          <a:bodyPr wrap="square">
            <a:spAutoFit/>
          </a:bodyPr>
          <a:lstStyle/>
          <a:p>
            <a:pPr algn="r"/>
            <a:r>
              <a:rPr lang="en-US" sz="2000" b="1" dirty="0" smtClean="0">
                <a:solidFill>
                  <a:schemeClr val="accent3">
                    <a:lumMod val="50000"/>
                  </a:schemeClr>
                </a:solidFill>
              </a:rPr>
              <a:t>SDG 2030                                                Vision 2021</a:t>
            </a:r>
          </a:p>
          <a:p>
            <a:pPr algn="r"/>
            <a:r>
              <a:rPr lang="en-US" sz="2000" b="1" dirty="0" smtClean="0">
                <a:solidFill>
                  <a:schemeClr val="accent3">
                    <a:lumMod val="50000"/>
                  </a:schemeClr>
                </a:solidFill>
              </a:rPr>
              <a:t>Elimination of Poverty &amp; Inequity</a:t>
            </a:r>
            <a:endParaRPr lang="en-US" sz="2000" dirty="0">
              <a:solidFill>
                <a:schemeClr val="accent3">
                  <a:lumMod val="50000"/>
                </a:schemeClr>
              </a:solidFill>
            </a:endParaRPr>
          </a:p>
        </p:txBody>
      </p:sp>
      <p:pic>
        <p:nvPicPr>
          <p:cNvPr id="11265" name="Picture 1" descr="D:\Bagmara Updated\Bagmara shapefiles\Bagmara  Database\Thematic Maps_Bagmara\Plan Map\Urban Area Plan_Bwabaniganj_30_40_.jpg"/>
          <p:cNvPicPr>
            <a:picLocks noChangeAspect="1" noChangeArrowheads="1"/>
          </p:cNvPicPr>
          <p:nvPr/>
        </p:nvPicPr>
        <p:blipFill>
          <a:blip r:embed="rId2" cstate="print"/>
          <a:srcRect/>
          <a:stretch>
            <a:fillRect/>
          </a:stretch>
        </p:blipFill>
        <p:spPr bwMode="auto">
          <a:xfrm>
            <a:off x="7650088" y="476672"/>
            <a:ext cx="5858511" cy="6381328"/>
          </a:xfrm>
          <a:prstGeom prst="rect">
            <a:avLst/>
          </a:prstGeom>
          <a:noFill/>
        </p:spPr>
      </p:pic>
      <p:sp>
        <p:nvSpPr>
          <p:cNvPr id="7" name="TextBox 6"/>
          <p:cNvSpPr txBox="1"/>
          <p:nvPr/>
        </p:nvSpPr>
        <p:spPr bwMode="auto">
          <a:xfrm>
            <a:off x="2177480" y="4941168"/>
            <a:ext cx="3770535"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eaLnBrk="1" fontAlgn="auto" hangingPunct="1">
              <a:spcBef>
                <a:spcPts val="0"/>
              </a:spcBef>
              <a:spcAft>
                <a:spcPts val="0"/>
              </a:spcAft>
              <a:defRPr/>
            </a:pPr>
            <a:r>
              <a:rPr lang="en-GB" sz="2800" dirty="0" smtClean="0">
                <a:solidFill>
                  <a:prstClr val="black"/>
                </a:solidFill>
              </a:rPr>
              <a:t>Housing(23.98 Acre)</a:t>
            </a:r>
            <a:endParaRPr lang="en-GB" sz="2800" dirty="0">
              <a:solidFill>
                <a:prstClr val="black"/>
              </a:solidFill>
            </a:endParaRPr>
          </a:p>
        </p:txBody>
      </p:sp>
      <p:cxnSp>
        <p:nvCxnSpPr>
          <p:cNvPr id="8" name="Straight Arrow Connector 7"/>
          <p:cNvCxnSpPr>
            <a:stCxn id="7" idx="3"/>
          </p:cNvCxnSpPr>
          <p:nvPr/>
        </p:nvCxnSpPr>
        <p:spPr bwMode="auto">
          <a:xfrm flipV="1">
            <a:off x="5948015" y="5013176"/>
            <a:ext cx="4582393" cy="189602"/>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cxnSp>
        <p:nvCxnSpPr>
          <p:cNvPr id="13" name="Straight Arrow Connector 12"/>
          <p:cNvCxnSpPr>
            <a:stCxn id="18" idx="3"/>
          </p:cNvCxnSpPr>
          <p:nvPr/>
        </p:nvCxnSpPr>
        <p:spPr bwMode="auto">
          <a:xfrm flipV="1">
            <a:off x="5803999" y="1988846"/>
            <a:ext cx="4798417" cy="1413152"/>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sp>
        <p:nvSpPr>
          <p:cNvPr id="18" name="TextBox 17"/>
          <p:cNvSpPr txBox="1"/>
          <p:nvPr/>
        </p:nvSpPr>
        <p:spPr bwMode="auto">
          <a:xfrm>
            <a:off x="2033464" y="2924944"/>
            <a:ext cx="3770535" cy="95410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eaLnBrk="1" fontAlgn="auto" hangingPunct="1">
              <a:spcBef>
                <a:spcPts val="0"/>
              </a:spcBef>
              <a:spcAft>
                <a:spcPts val="0"/>
              </a:spcAft>
              <a:defRPr/>
            </a:pPr>
            <a:r>
              <a:rPr lang="en-GB" sz="2800" dirty="0" smtClean="0">
                <a:solidFill>
                  <a:prstClr val="black"/>
                </a:solidFill>
              </a:rPr>
              <a:t>Poor Housing at </a:t>
            </a:r>
            <a:r>
              <a:rPr lang="en-GB" sz="2800" dirty="0" err="1" smtClean="0">
                <a:solidFill>
                  <a:prstClr val="black"/>
                </a:solidFill>
              </a:rPr>
              <a:t>Bwabanigonj</a:t>
            </a:r>
            <a:r>
              <a:rPr lang="en-GB" sz="2800" dirty="0" smtClean="0">
                <a:solidFill>
                  <a:prstClr val="black"/>
                </a:solidFill>
              </a:rPr>
              <a:t>(30 Acre)</a:t>
            </a:r>
            <a:endParaRPr lang="en-GB" sz="2800" dirty="0">
              <a:solidFill>
                <a:prstClr val="black"/>
              </a:solidFill>
            </a:endParaRPr>
          </a:p>
        </p:txBody>
      </p:sp>
      <p:sp>
        <p:nvSpPr>
          <p:cNvPr id="22" name="TextBox 21"/>
          <p:cNvSpPr txBox="1"/>
          <p:nvPr/>
        </p:nvSpPr>
        <p:spPr>
          <a:xfrm>
            <a:off x="737320" y="1700808"/>
            <a:ext cx="5256584" cy="1200329"/>
          </a:xfrm>
          <a:prstGeom prst="rect">
            <a:avLst/>
          </a:prstGeom>
          <a:noFill/>
        </p:spPr>
        <p:txBody>
          <a:bodyPr wrap="square" rtlCol="0">
            <a:spAutoFit/>
          </a:bodyPr>
          <a:lstStyle/>
          <a:p>
            <a:pPr>
              <a:buFont typeface="Wingdings" pitchFamily="2" charset="2"/>
              <a:buChar char="q"/>
            </a:pPr>
            <a:r>
              <a:rPr lang="en-US" sz="2400" dirty="0" smtClean="0"/>
              <a:t>Policy Guideline to  reduce  </a:t>
            </a:r>
            <a:r>
              <a:rPr lang="en-US" sz="2400" dirty="0" err="1" smtClean="0"/>
              <a:t>Proverty</a:t>
            </a:r>
            <a:endParaRPr lang="en-US" sz="2400" dirty="0" smtClean="0"/>
          </a:p>
          <a:p>
            <a:pPr>
              <a:buFont typeface="Wingdings" pitchFamily="2" charset="2"/>
              <a:buChar char="q"/>
            </a:pPr>
            <a:r>
              <a:rPr lang="en-US" sz="2400" dirty="0" smtClean="0"/>
              <a:t>Housing</a:t>
            </a:r>
          </a:p>
          <a:p>
            <a:pPr>
              <a:buFont typeface="Wingdings" pitchFamily="2" charset="2"/>
              <a:buChar char="q"/>
            </a:pPr>
            <a:r>
              <a:rPr lang="en-US" sz="2400" dirty="0" smtClean="0"/>
              <a:t>Poor Housing</a:t>
            </a:r>
            <a:endParaRPr lang="en-US" sz="2400" dirty="0"/>
          </a:p>
        </p:txBody>
      </p:sp>
    </p:spTree>
    <p:extLst>
      <p:ext uri="{BB962C8B-B14F-4D97-AF65-F5344CB8AC3E}">
        <p14:creationId xmlns:p14="http://schemas.microsoft.com/office/powerpoint/2010/main" val="143509355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93704" y="0"/>
            <a:ext cx="9942239" cy="461665"/>
          </a:xfrm>
          <a:prstGeom prst="rect">
            <a:avLst/>
          </a:prstGeom>
          <a:noFill/>
        </p:spPr>
        <p:txBody>
          <a:bodyPr wrap="square" rtlCol="0">
            <a:spAutoFit/>
          </a:bodyPr>
          <a:lstStyle/>
          <a:p>
            <a:pPr algn="ctr"/>
            <a:r>
              <a:rPr lang="en-US" sz="2400" b="1" dirty="0" smtClean="0">
                <a:latin typeface="Book Antiqua" pitchFamily="18" charset="0"/>
                <a:cs typeface="Times New Roman" panose="02020603050405020304" pitchFamily="18" charset="0"/>
              </a:rPr>
              <a:t>SDGs and Proposed Plan of </a:t>
            </a:r>
            <a:r>
              <a:rPr lang="en-US" sz="2400" b="1" dirty="0" err="1" smtClean="0">
                <a:latin typeface="Book Antiqua" pitchFamily="18" charset="0"/>
                <a:cs typeface="Times New Roman" panose="02020603050405020304" pitchFamily="18" charset="0"/>
              </a:rPr>
              <a:t>Bagmara</a:t>
            </a:r>
            <a:r>
              <a:rPr lang="en-US" sz="2400" b="1" dirty="0" smtClean="0">
                <a:latin typeface="Book Antiqua" pitchFamily="18" charset="0"/>
                <a:cs typeface="Times New Roman" panose="02020603050405020304" pitchFamily="18" charset="0"/>
              </a:rPr>
              <a:t> </a:t>
            </a:r>
            <a:r>
              <a:rPr lang="en-US" sz="2400" b="1" dirty="0" err="1" smtClean="0">
                <a:latin typeface="Book Antiqua" pitchFamily="18" charset="0"/>
                <a:cs typeface="Times New Roman" panose="02020603050405020304" pitchFamily="18" charset="0"/>
              </a:rPr>
              <a:t>Upazila</a:t>
            </a:r>
            <a:endParaRPr lang="en-US" sz="2400" b="1" dirty="0">
              <a:latin typeface="Book Antiqua" pitchFamily="18" charset="0"/>
              <a:cs typeface="Times New Roman" panose="02020603050405020304" pitchFamily="18" charset="0"/>
            </a:endParaRPr>
          </a:p>
        </p:txBody>
      </p:sp>
      <p:sp>
        <p:nvSpPr>
          <p:cNvPr id="4" name="TextBox 3"/>
          <p:cNvSpPr txBox="1"/>
          <p:nvPr/>
        </p:nvSpPr>
        <p:spPr>
          <a:xfrm>
            <a:off x="0" y="692696"/>
            <a:ext cx="13182599" cy="646331"/>
          </a:xfrm>
          <a:prstGeom prst="rect">
            <a:avLst/>
          </a:prstGeom>
          <a:noFill/>
        </p:spPr>
        <p:txBody>
          <a:bodyPr wrap="square" rtlCol="0">
            <a:spAutoFit/>
          </a:bodyPr>
          <a:lstStyle/>
          <a:p>
            <a:r>
              <a:rPr lang="en-GB" sz="3600" dirty="0" smtClean="0"/>
              <a:t>Goal 02: </a:t>
            </a:r>
            <a:r>
              <a:rPr lang="en-GB" sz="2000" b="1" dirty="0" smtClean="0">
                <a:solidFill>
                  <a:schemeClr val="accent3">
                    <a:lumMod val="50000"/>
                  </a:schemeClr>
                </a:solidFill>
              </a:rPr>
              <a:t>Zero Hunger</a:t>
            </a:r>
            <a:endParaRPr lang="en-US" sz="2400" b="1" dirty="0">
              <a:solidFill>
                <a:schemeClr val="accent3">
                  <a:lumMod val="50000"/>
                </a:schemeClr>
              </a:solidFill>
              <a:latin typeface="Book Antiqua" pitchFamily="18" charset="0"/>
              <a:cs typeface="Times New Roman" panose="02020603050405020304" pitchFamily="18" charset="0"/>
            </a:endParaRPr>
          </a:p>
        </p:txBody>
      </p:sp>
      <p:sp>
        <p:nvSpPr>
          <p:cNvPr id="5" name="Rectangle 4"/>
          <p:cNvSpPr/>
          <p:nvPr/>
        </p:nvSpPr>
        <p:spPr>
          <a:xfrm>
            <a:off x="0" y="0"/>
            <a:ext cx="5201816" cy="707886"/>
          </a:xfrm>
          <a:prstGeom prst="rect">
            <a:avLst/>
          </a:prstGeom>
        </p:spPr>
        <p:txBody>
          <a:bodyPr wrap="square">
            <a:spAutoFit/>
          </a:bodyPr>
          <a:lstStyle/>
          <a:p>
            <a:pPr algn="r"/>
            <a:r>
              <a:rPr lang="en-US" sz="2000" b="1" dirty="0" smtClean="0">
                <a:solidFill>
                  <a:schemeClr val="accent3">
                    <a:lumMod val="50000"/>
                  </a:schemeClr>
                </a:solidFill>
              </a:rPr>
              <a:t>SDG 2030                                                Vision 2021</a:t>
            </a:r>
          </a:p>
          <a:p>
            <a:pPr algn="r"/>
            <a:r>
              <a:rPr lang="en-US" sz="2000" b="1" dirty="0" smtClean="0">
                <a:solidFill>
                  <a:schemeClr val="accent3">
                    <a:lumMod val="50000"/>
                  </a:schemeClr>
                </a:solidFill>
              </a:rPr>
              <a:t>Elimination of Poverty &amp; Inequity</a:t>
            </a:r>
            <a:endParaRPr lang="en-US" sz="2000" dirty="0">
              <a:solidFill>
                <a:schemeClr val="accent3">
                  <a:lumMod val="50000"/>
                </a:schemeClr>
              </a:solidFill>
            </a:endParaRPr>
          </a:p>
        </p:txBody>
      </p:sp>
      <p:sp>
        <p:nvSpPr>
          <p:cNvPr id="22" name="TextBox 21"/>
          <p:cNvSpPr txBox="1"/>
          <p:nvPr/>
        </p:nvSpPr>
        <p:spPr>
          <a:xfrm>
            <a:off x="-198784" y="1412776"/>
            <a:ext cx="5256584" cy="830997"/>
          </a:xfrm>
          <a:prstGeom prst="rect">
            <a:avLst/>
          </a:prstGeom>
          <a:noFill/>
        </p:spPr>
        <p:txBody>
          <a:bodyPr wrap="square" rtlCol="0">
            <a:spAutoFit/>
          </a:bodyPr>
          <a:lstStyle/>
          <a:p>
            <a:pPr algn="ctr">
              <a:defRPr/>
            </a:pPr>
            <a:r>
              <a:rPr lang="en-US" sz="2400" b="1" dirty="0" smtClean="0">
                <a:solidFill>
                  <a:srgbClr val="7030A0"/>
                </a:solidFill>
                <a:latin typeface="Franklin Gothic Book"/>
              </a:rPr>
              <a:t>Ensure food Security by Preserving Agriculture Land</a:t>
            </a:r>
            <a:endParaRPr lang="en-GB" sz="2400" b="1" dirty="0">
              <a:solidFill>
                <a:srgbClr val="7030A0"/>
              </a:solidFill>
              <a:latin typeface="Franklin Gothic Book"/>
            </a:endParaRPr>
          </a:p>
        </p:txBody>
      </p:sp>
      <p:pic>
        <p:nvPicPr>
          <p:cNvPr id="11" name="Picture 10" descr="D:\Arman_Work\FAQ Sheet\Agri_crop_bagmar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3824" y="1"/>
            <a:ext cx="8442176" cy="6857999"/>
          </a:xfrm>
          <a:prstGeom prst="rect">
            <a:avLst/>
          </a:prstGeom>
          <a:noFill/>
          <a:ln>
            <a:noFill/>
          </a:ln>
        </p:spPr>
      </p:pic>
      <p:graphicFrame>
        <p:nvGraphicFramePr>
          <p:cNvPr id="12" name="Table 11"/>
          <p:cNvGraphicFramePr>
            <a:graphicFrameLocks noGrp="1"/>
          </p:cNvGraphicFramePr>
          <p:nvPr>
            <p:extLst>
              <p:ext uri="{D42A27DB-BD31-4B8C-83A1-F6EECF244321}">
                <p14:modId xmlns:p14="http://schemas.microsoft.com/office/powerpoint/2010/main" val="1947327616"/>
              </p:ext>
            </p:extLst>
          </p:nvPr>
        </p:nvGraphicFramePr>
        <p:xfrm>
          <a:off x="0" y="2276872"/>
          <a:ext cx="4931024" cy="4365102"/>
        </p:xfrm>
        <a:graphic>
          <a:graphicData uri="http://schemas.openxmlformats.org/drawingml/2006/table">
            <a:tbl>
              <a:tblPr firstRow="1" firstCol="1" bandRow="1">
                <a:tableStyleId>{21E4AEA4-8DFA-4A89-87EB-49C32662AFE0}</a:tableStyleId>
              </a:tblPr>
              <a:tblGrid>
                <a:gridCol w="1504948"/>
                <a:gridCol w="1037611"/>
                <a:gridCol w="1078662"/>
                <a:gridCol w="1309803"/>
              </a:tblGrid>
              <a:tr h="727517">
                <a:tc>
                  <a:txBody>
                    <a:bodyPr/>
                    <a:lstStyle/>
                    <a:p>
                      <a:pPr marL="0" marR="0" algn="ctr">
                        <a:lnSpc>
                          <a:spcPct val="115000"/>
                        </a:lnSpc>
                        <a:spcBef>
                          <a:spcPts val="0"/>
                        </a:spcBef>
                        <a:spcAft>
                          <a:spcPts val="400"/>
                        </a:spcAft>
                      </a:pPr>
                      <a:r>
                        <a:rPr lang="en-US" sz="1800" dirty="0">
                          <a:effectLst/>
                          <a:latin typeface="Book Antiqua" pitchFamily="18" charset="0"/>
                        </a:rPr>
                        <a:t>Cropping Pattern</a:t>
                      </a:r>
                      <a:endParaRPr lang="en-US" sz="1800" dirty="0">
                        <a:effectLst/>
                        <a:latin typeface="Book Antiqua" pitchFamily="18" charset="0"/>
                        <a:ea typeface="Times New Roman"/>
                        <a:cs typeface="Times New Roman"/>
                      </a:endParaRPr>
                    </a:p>
                  </a:txBody>
                  <a:tcPr marL="79131" marR="79131" marT="0" marB="0" anchor="ctr"/>
                </a:tc>
                <a:tc>
                  <a:txBody>
                    <a:bodyPr/>
                    <a:lstStyle/>
                    <a:p>
                      <a:pPr marL="0" marR="0" algn="ctr">
                        <a:lnSpc>
                          <a:spcPct val="115000"/>
                        </a:lnSpc>
                        <a:spcBef>
                          <a:spcPts val="0"/>
                        </a:spcBef>
                        <a:spcAft>
                          <a:spcPts val="400"/>
                        </a:spcAft>
                      </a:pPr>
                      <a:r>
                        <a:rPr lang="en-US" sz="1800" dirty="0">
                          <a:effectLst/>
                          <a:latin typeface="Book Antiqua" pitchFamily="18" charset="0"/>
                        </a:rPr>
                        <a:t>Area in Acre</a:t>
                      </a:r>
                      <a:endParaRPr lang="en-US" sz="1800" dirty="0">
                        <a:effectLst/>
                        <a:latin typeface="Book Antiqua" pitchFamily="18" charset="0"/>
                        <a:ea typeface="Times New Roman"/>
                        <a:cs typeface="Times New Roman"/>
                      </a:endParaRPr>
                    </a:p>
                  </a:txBody>
                  <a:tcPr marL="79131" marR="79131" marT="0" marB="0" anchor="ctr"/>
                </a:tc>
                <a:tc>
                  <a:txBody>
                    <a:bodyPr/>
                    <a:lstStyle/>
                    <a:p>
                      <a:pPr marL="0" marR="0" algn="ctr">
                        <a:lnSpc>
                          <a:spcPct val="115000"/>
                        </a:lnSpc>
                        <a:spcBef>
                          <a:spcPts val="0"/>
                        </a:spcBef>
                        <a:spcAft>
                          <a:spcPts val="400"/>
                        </a:spcAft>
                      </a:pPr>
                      <a:r>
                        <a:rPr lang="en-US" sz="1800">
                          <a:effectLst/>
                          <a:latin typeface="Book Antiqua" pitchFamily="18" charset="0"/>
                        </a:rPr>
                        <a:t>Area in Sq.km</a:t>
                      </a:r>
                      <a:endParaRPr lang="en-US" sz="1800">
                        <a:effectLst/>
                        <a:latin typeface="Book Antiqua" pitchFamily="18" charset="0"/>
                        <a:ea typeface="Times New Roman"/>
                        <a:cs typeface="Times New Roman"/>
                      </a:endParaRPr>
                    </a:p>
                  </a:txBody>
                  <a:tcPr marL="79131" marR="79131" marT="0" marB="0" anchor="ctr"/>
                </a:tc>
                <a:tc>
                  <a:txBody>
                    <a:bodyPr/>
                    <a:lstStyle/>
                    <a:p>
                      <a:pPr marL="0" marR="0" algn="ctr">
                        <a:lnSpc>
                          <a:spcPct val="115000"/>
                        </a:lnSpc>
                        <a:spcBef>
                          <a:spcPts val="0"/>
                        </a:spcBef>
                        <a:spcAft>
                          <a:spcPts val="400"/>
                        </a:spcAft>
                      </a:pPr>
                      <a:r>
                        <a:rPr lang="en-US" sz="1800">
                          <a:effectLst/>
                          <a:latin typeface="Book Antiqua" pitchFamily="18" charset="0"/>
                        </a:rPr>
                        <a:t>Percentage</a:t>
                      </a:r>
                      <a:endParaRPr lang="en-US" sz="1800">
                        <a:effectLst/>
                        <a:latin typeface="Book Antiqua" pitchFamily="18" charset="0"/>
                        <a:ea typeface="Times New Roman"/>
                        <a:cs typeface="Times New Roman"/>
                      </a:endParaRPr>
                    </a:p>
                  </a:txBody>
                  <a:tcPr marL="79131" marR="79131" marT="0" marB="0" anchor="ctr"/>
                </a:tc>
              </a:tr>
              <a:tr h="727517">
                <a:tc>
                  <a:txBody>
                    <a:bodyPr/>
                    <a:lstStyle/>
                    <a:p>
                      <a:pPr marL="0" marR="0" algn="ctr">
                        <a:lnSpc>
                          <a:spcPct val="115000"/>
                        </a:lnSpc>
                        <a:spcBef>
                          <a:spcPts val="0"/>
                        </a:spcBef>
                        <a:spcAft>
                          <a:spcPts val="400"/>
                        </a:spcAft>
                      </a:pPr>
                      <a:r>
                        <a:rPr lang="en-US" sz="1800">
                          <a:effectLst/>
                          <a:latin typeface="Book Antiqua" pitchFamily="18" charset="0"/>
                        </a:rPr>
                        <a:t>Single Cropping</a:t>
                      </a:r>
                      <a:endParaRPr lang="en-US" sz="1800">
                        <a:effectLst/>
                        <a:latin typeface="Book Antiqua" pitchFamily="18" charset="0"/>
                        <a:ea typeface="Times New Roman"/>
                        <a:cs typeface="Times New Roman"/>
                      </a:endParaRPr>
                    </a:p>
                  </a:txBody>
                  <a:tcPr marL="79131" marR="79131" marT="0" marB="0" anchor="ctr"/>
                </a:tc>
                <a:tc>
                  <a:txBody>
                    <a:bodyPr/>
                    <a:lstStyle/>
                    <a:p>
                      <a:pPr marL="0" marR="0" algn="ctr">
                        <a:lnSpc>
                          <a:spcPct val="115000"/>
                        </a:lnSpc>
                        <a:spcBef>
                          <a:spcPts val="0"/>
                        </a:spcBef>
                        <a:spcAft>
                          <a:spcPts val="400"/>
                        </a:spcAft>
                      </a:pPr>
                      <a:r>
                        <a:rPr lang="en-US" sz="1800" dirty="0">
                          <a:effectLst/>
                          <a:latin typeface="Book Antiqua" pitchFamily="18" charset="0"/>
                        </a:rPr>
                        <a:t>7790.023111</a:t>
                      </a:r>
                      <a:endParaRPr lang="en-US" sz="1800" dirty="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c>
                  <a:txBody>
                    <a:bodyPr/>
                    <a:lstStyle/>
                    <a:p>
                      <a:pPr marL="0" marR="0" algn="ctr">
                        <a:lnSpc>
                          <a:spcPct val="115000"/>
                        </a:lnSpc>
                        <a:spcBef>
                          <a:spcPts val="0"/>
                        </a:spcBef>
                        <a:spcAft>
                          <a:spcPts val="400"/>
                        </a:spcAft>
                      </a:pPr>
                      <a:r>
                        <a:rPr lang="en-US" sz="1800" dirty="0">
                          <a:effectLst/>
                          <a:latin typeface="Book Antiqua" pitchFamily="18" charset="0"/>
                        </a:rPr>
                        <a:t>31.525105</a:t>
                      </a:r>
                      <a:endParaRPr lang="en-US" sz="1800" dirty="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c>
                  <a:txBody>
                    <a:bodyPr/>
                    <a:lstStyle/>
                    <a:p>
                      <a:pPr marL="0" marR="0" algn="ctr">
                        <a:lnSpc>
                          <a:spcPct val="115000"/>
                        </a:lnSpc>
                        <a:spcBef>
                          <a:spcPts val="0"/>
                        </a:spcBef>
                        <a:spcAft>
                          <a:spcPts val="400"/>
                        </a:spcAft>
                      </a:pPr>
                      <a:r>
                        <a:rPr lang="en-US" sz="1800">
                          <a:effectLst/>
                          <a:latin typeface="Book Antiqua" pitchFamily="18" charset="0"/>
                        </a:rPr>
                        <a:t>12.85%</a:t>
                      </a:r>
                      <a:endParaRPr lang="en-US" sz="180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r>
              <a:tr h="727517">
                <a:tc>
                  <a:txBody>
                    <a:bodyPr/>
                    <a:lstStyle/>
                    <a:p>
                      <a:pPr marL="0" marR="0" algn="ctr">
                        <a:lnSpc>
                          <a:spcPct val="115000"/>
                        </a:lnSpc>
                        <a:spcBef>
                          <a:spcPts val="0"/>
                        </a:spcBef>
                        <a:spcAft>
                          <a:spcPts val="400"/>
                        </a:spcAft>
                      </a:pPr>
                      <a:r>
                        <a:rPr lang="en-US" sz="1800">
                          <a:effectLst/>
                          <a:latin typeface="Book Antiqua" pitchFamily="18" charset="0"/>
                        </a:rPr>
                        <a:t>Double Cropping</a:t>
                      </a:r>
                      <a:endParaRPr lang="en-US" sz="1800">
                        <a:effectLst/>
                        <a:latin typeface="Book Antiqua" pitchFamily="18" charset="0"/>
                        <a:ea typeface="Times New Roman"/>
                        <a:cs typeface="Times New Roman"/>
                      </a:endParaRPr>
                    </a:p>
                  </a:txBody>
                  <a:tcPr marL="79131" marR="79131" marT="0" marB="0" anchor="ctr"/>
                </a:tc>
                <a:tc>
                  <a:txBody>
                    <a:bodyPr/>
                    <a:lstStyle/>
                    <a:p>
                      <a:pPr marL="0" marR="0" algn="ctr">
                        <a:lnSpc>
                          <a:spcPct val="115000"/>
                        </a:lnSpc>
                        <a:spcBef>
                          <a:spcPts val="0"/>
                        </a:spcBef>
                        <a:spcAft>
                          <a:spcPts val="400"/>
                        </a:spcAft>
                      </a:pPr>
                      <a:r>
                        <a:rPr lang="en-US" sz="1800">
                          <a:effectLst/>
                          <a:latin typeface="Book Antiqua" pitchFamily="18" charset="0"/>
                        </a:rPr>
                        <a:t>15651.78868</a:t>
                      </a:r>
                      <a:endParaRPr lang="en-US" sz="180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c>
                  <a:txBody>
                    <a:bodyPr/>
                    <a:lstStyle/>
                    <a:p>
                      <a:pPr marL="0" marR="0" algn="ctr">
                        <a:lnSpc>
                          <a:spcPct val="115000"/>
                        </a:lnSpc>
                        <a:spcBef>
                          <a:spcPts val="0"/>
                        </a:spcBef>
                        <a:spcAft>
                          <a:spcPts val="400"/>
                        </a:spcAft>
                      </a:pPr>
                      <a:r>
                        <a:rPr lang="en-US" sz="1800" dirty="0">
                          <a:effectLst/>
                          <a:latin typeface="Book Antiqua" pitchFamily="18" charset="0"/>
                        </a:rPr>
                        <a:t>63.340542</a:t>
                      </a:r>
                      <a:endParaRPr lang="en-US" sz="1800" dirty="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c>
                  <a:txBody>
                    <a:bodyPr/>
                    <a:lstStyle/>
                    <a:p>
                      <a:pPr marL="0" marR="0" algn="ctr">
                        <a:lnSpc>
                          <a:spcPct val="115000"/>
                        </a:lnSpc>
                        <a:spcBef>
                          <a:spcPts val="0"/>
                        </a:spcBef>
                        <a:spcAft>
                          <a:spcPts val="400"/>
                        </a:spcAft>
                      </a:pPr>
                      <a:r>
                        <a:rPr lang="en-US" sz="1800">
                          <a:effectLst/>
                          <a:latin typeface="Book Antiqua" pitchFamily="18" charset="0"/>
                        </a:rPr>
                        <a:t>25.81%</a:t>
                      </a:r>
                      <a:endParaRPr lang="en-US" sz="180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r>
              <a:tr h="727517">
                <a:tc>
                  <a:txBody>
                    <a:bodyPr/>
                    <a:lstStyle/>
                    <a:p>
                      <a:pPr marL="0" marR="0" algn="ctr">
                        <a:lnSpc>
                          <a:spcPct val="115000"/>
                        </a:lnSpc>
                        <a:spcBef>
                          <a:spcPts val="0"/>
                        </a:spcBef>
                        <a:spcAft>
                          <a:spcPts val="400"/>
                        </a:spcAft>
                      </a:pPr>
                      <a:r>
                        <a:rPr lang="en-US" sz="1800">
                          <a:effectLst/>
                          <a:latin typeface="Book Antiqua" pitchFamily="18" charset="0"/>
                        </a:rPr>
                        <a:t>Triple Cropping</a:t>
                      </a:r>
                      <a:endParaRPr lang="en-US" sz="1800">
                        <a:effectLst/>
                        <a:latin typeface="Book Antiqua" pitchFamily="18" charset="0"/>
                        <a:ea typeface="Times New Roman"/>
                        <a:cs typeface="Times New Roman"/>
                      </a:endParaRPr>
                    </a:p>
                  </a:txBody>
                  <a:tcPr marL="79131" marR="79131" marT="0" marB="0" anchor="ctr"/>
                </a:tc>
                <a:tc>
                  <a:txBody>
                    <a:bodyPr/>
                    <a:lstStyle/>
                    <a:p>
                      <a:pPr marL="0" marR="0" algn="ctr">
                        <a:lnSpc>
                          <a:spcPct val="115000"/>
                        </a:lnSpc>
                        <a:spcBef>
                          <a:spcPts val="0"/>
                        </a:spcBef>
                        <a:spcAft>
                          <a:spcPts val="400"/>
                        </a:spcAft>
                      </a:pPr>
                      <a:r>
                        <a:rPr lang="en-US" sz="1800">
                          <a:effectLst/>
                          <a:latin typeface="Book Antiqua" pitchFamily="18" charset="0"/>
                        </a:rPr>
                        <a:t>34876.84722</a:t>
                      </a:r>
                      <a:endParaRPr lang="en-US" sz="180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c>
                  <a:txBody>
                    <a:bodyPr/>
                    <a:lstStyle/>
                    <a:p>
                      <a:pPr marL="0" marR="0" algn="ctr">
                        <a:lnSpc>
                          <a:spcPct val="115000"/>
                        </a:lnSpc>
                        <a:spcBef>
                          <a:spcPts val="0"/>
                        </a:spcBef>
                        <a:spcAft>
                          <a:spcPts val="400"/>
                        </a:spcAft>
                      </a:pPr>
                      <a:r>
                        <a:rPr lang="en-US" sz="1800" dirty="0">
                          <a:effectLst/>
                          <a:latin typeface="Book Antiqua" pitchFamily="18" charset="0"/>
                        </a:rPr>
                        <a:t>141.141593</a:t>
                      </a:r>
                      <a:endParaRPr lang="en-US" sz="1800" dirty="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c>
                  <a:txBody>
                    <a:bodyPr/>
                    <a:lstStyle/>
                    <a:p>
                      <a:pPr marL="0" marR="0" algn="ctr">
                        <a:lnSpc>
                          <a:spcPct val="115000"/>
                        </a:lnSpc>
                        <a:spcBef>
                          <a:spcPts val="0"/>
                        </a:spcBef>
                        <a:spcAft>
                          <a:spcPts val="400"/>
                        </a:spcAft>
                      </a:pPr>
                      <a:r>
                        <a:rPr lang="en-US" sz="1800" dirty="0">
                          <a:effectLst/>
                          <a:latin typeface="Book Antiqua" pitchFamily="18" charset="0"/>
                        </a:rPr>
                        <a:t>57.51%</a:t>
                      </a:r>
                      <a:endParaRPr lang="en-US" sz="1800" dirty="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r>
              <a:tr h="727517">
                <a:tc>
                  <a:txBody>
                    <a:bodyPr/>
                    <a:lstStyle/>
                    <a:p>
                      <a:pPr marL="0" marR="0" algn="ctr">
                        <a:lnSpc>
                          <a:spcPct val="115000"/>
                        </a:lnSpc>
                        <a:spcBef>
                          <a:spcPts val="0"/>
                        </a:spcBef>
                        <a:spcAft>
                          <a:spcPts val="400"/>
                        </a:spcAft>
                      </a:pPr>
                      <a:r>
                        <a:rPr lang="en-US" sz="1800">
                          <a:effectLst/>
                          <a:latin typeface="Book Antiqua" pitchFamily="18" charset="0"/>
                        </a:rPr>
                        <a:t>Four Cropping</a:t>
                      </a:r>
                      <a:endParaRPr lang="en-US" sz="1800">
                        <a:effectLst/>
                        <a:latin typeface="Book Antiqua" pitchFamily="18" charset="0"/>
                        <a:ea typeface="Times New Roman"/>
                        <a:cs typeface="Times New Roman"/>
                      </a:endParaRPr>
                    </a:p>
                  </a:txBody>
                  <a:tcPr marL="79131" marR="79131" marT="0" marB="0" anchor="ctr"/>
                </a:tc>
                <a:tc>
                  <a:txBody>
                    <a:bodyPr/>
                    <a:lstStyle/>
                    <a:p>
                      <a:pPr marL="0" marR="0" algn="ctr">
                        <a:lnSpc>
                          <a:spcPct val="115000"/>
                        </a:lnSpc>
                        <a:spcBef>
                          <a:spcPts val="0"/>
                        </a:spcBef>
                        <a:spcAft>
                          <a:spcPts val="400"/>
                        </a:spcAft>
                      </a:pPr>
                      <a:r>
                        <a:rPr lang="en-US" sz="1800">
                          <a:effectLst/>
                          <a:latin typeface="Book Antiqua" pitchFamily="18" charset="0"/>
                        </a:rPr>
                        <a:t>2324.321155</a:t>
                      </a:r>
                      <a:endParaRPr lang="en-US" sz="180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c>
                  <a:txBody>
                    <a:bodyPr/>
                    <a:lstStyle/>
                    <a:p>
                      <a:pPr marL="0" marR="0" algn="ctr">
                        <a:lnSpc>
                          <a:spcPct val="115000"/>
                        </a:lnSpc>
                        <a:spcBef>
                          <a:spcPts val="0"/>
                        </a:spcBef>
                        <a:spcAft>
                          <a:spcPts val="400"/>
                        </a:spcAft>
                      </a:pPr>
                      <a:r>
                        <a:rPr lang="en-US" sz="1800">
                          <a:effectLst/>
                          <a:latin typeface="Book Antiqua" pitchFamily="18" charset="0"/>
                        </a:rPr>
                        <a:t>9.406194</a:t>
                      </a:r>
                      <a:endParaRPr lang="en-US" sz="180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c>
                  <a:txBody>
                    <a:bodyPr/>
                    <a:lstStyle/>
                    <a:p>
                      <a:pPr marL="0" marR="0" algn="ctr">
                        <a:lnSpc>
                          <a:spcPct val="115000"/>
                        </a:lnSpc>
                        <a:spcBef>
                          <a:spcPts val="0"/>
                        </a:spcBef>
                        <a:spcAft>
                          <a:spcPts val="400"/>
                        </a:spcAft>
                      </a:pPr>
                      <a:r>
                        <a:rPr lang="en-US" sz="1800" dirty="0">
                          <a:effectLst/>
                          <a:latin typeface="Book Antiqua" pitchFamily="18" charset="0"/>
                        </a:rPr>
                        <a:t>3.83%</a:t>
                      </a:r>
                      <a:endParaRPr lang="en-US" sz="1800" dirty="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r>
              <a:tr h="727517">
                <a:tc>
                  <a:txBody>
                    <a:bodyPr/>
                    <a:lstStyle/>
                    <a:p>
                      <a:pPr marL="0" marR="0" algn="ctr">
                        <a:lnSpc>
                          <a:spcPct val="115000"/>
                        </a:lnSpc>
                        <a:spcBef>
                          <a:spcPts val="0"/>
                        </a:spcBef>
                        <a:spcAft>
                          <a:spcPts val="400"/>
                        </a:spcAft>
                      </a:pPr>
                      <a:r>
                        <a:rPr lang="en-US" sz="1800">
                          <a:effectLst/>
                          <a:latin typeface="Book Antiqua" pitchFamily="18" charset="0"/>
                        </a:rPr>
                        <a:t>Total</a:t>
                      </a:r>
                      <a:endParaRPr lang="en-US" sz="1800">
                        <a:effectLst/>
                        <a:latin typeface="Book Antiqua" pitchFamily="18" charset="0"/>
                        <a:ea typeface="Times New Roman"/>
                        <a:cs typeface="Times New Roman"/>
                      </a:endParaRPr>
                    </a:p>
                  </a:txBody>
                  <a:tcPr marL="79131" marR="79131" marT="0" marB="0" anchor="ctr"/>
                </a:tc>
                <a:tc>
                  <a:txBody>
                    <a:bodyPr/>
                    <a:lstStyle/>
                    <a:p>
                      <a:pPr marL="0" marR="0" algn="ctr">
                        <a:lnSpc>
                          <a:spcPct val="115000"/>
                        </a:lnSpc>
                        <a:spcBef>
                          <a:spcPts val="0"/>
                        </a:spcBef>
                        <a:spcAft>
                          <a:spcPts val="400"/>
                        </a:spcAft>
                      </a:pPr>
                      <a:r>
                        <a:rPr lang="en-US" sz="1800">
                          <a:effectLst/>
                          <a:latin typeface="Book Antiqua" pitchFamily="18" charset="0"/>
                        </a:rPr>
                        <a:t>60642.98017</a:t>
                      </a:r>
                      <a:endParaRPr lang="en-US" sz="180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c>
                  <a:txBody>
                    <a:bodyPr/>
                    <a:lstStyle/>
                    <a:p>
                      <a:pPr marL="0" marR="0" algn="ctr">
                        <a:lnSpc>
                          <a:spcPct val="115000"/>
                        </a:lnSpc>
                        <a:spcBef>
                          <a:spcPts val="0"/>
                        </a:spcBef>
                        <a:spcAft>
                          <a:spcPts val="400"/>
                        </a:spcAft>
                      </a:pPr>
                      <a:r>
                        <a:rPr lang="en-US" sz="1800">
                          <a:effectLst/>
                          <a:latin typeface="Book Antiqua" pitchFamily="18" charset="0"/>
                        </a:rPr>
                        <a:t>245.413434</a:t>
                      </a:r>
                      <a:endParaRPr lang="en-US" sz="180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c>
                  <a:txBody>
                    <a:bodyPr/>
                    <a:lstStyle/>
                    <a:p>
                      <a:pPr marL="0" marR="0" algn="ctr">
                        <a:lnSpc>
                          <a:spcPct val="115000"/>
                        </a:lnSpc>
                        <a:spcBef>
                          <a:spcPts val="0"/>
                        </a:spcBef>
                        <a:spcAft>
                          <a:spcPts val="400"/>
                        </a:spcAft>
                      </a:pPr>
                      <a:r>
                        <a:rPr lang="en-US" sz="1800" dirty="0">
                          <a:effectLst/>
                          <a:latin typeface="Book Antiqua" pitchFamily="18" charset="0"/>
                        </a:rPr>
                        <a:t>100%</a:t>
                      </a:r>
                      <a:endParaRPr lang="en-US" sz="1800" dirty="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r>
            </a:tbl>
          </a:graphicData>
        </a:graphic>
      </p:graphicFrame>
    </p:spTree>
    <p:extLst>
      <p:ext uri="{BB962C8B-B14F-4D97-AF65-F5344CB8AC3E}">
        <p14:creationId xmlns:p14="http://schemas.microsoft.com/office/powerpoint/2010/main" val="204387097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93704" y="0"/>
            <a:ext cx="9942239" cy="461665"/>
          </a:xfrm>
          <a:prstGeom prst="rect">
            <a:avLst/>
          </a:prstGeom>
          <a:noFill/>
        </p:spPr>
        <p:txBody>
          <a:bodyPr wrap="square" rtlCol="0">
            <a:spAutoFit/>
          </a:bodyPr>
          <a:lstStyle/>
          <a:p>
            <a:pPr algn="ctr"/>
            <a:r>
              <a:rPr lang="en-US" sz="2400" b="1" dirty="0" smtClean="0">
                <a:latin typeface="Book Antiqua" pitchFamily="18" charset="0"/>
                <a:cs typeface="Times New Roman" panose="02020603050405020304" pitchFamily="18" charset="0"/>
              </a:rPr>
              <a:t>SDGs and Proposed Plan of </a:t>
            </a:r>
            <a:r>
              <a:rPr lang="en-US" sz="2400" b="1" dirty="0" err="1" smtClean="0">
                <a:latin typeface="Book Antiqua" pitchFamily="18" charset="0"/>
                <a:cs typeface="Times New Roman" panose="02020603050405020304" pitchFamily="18" charset="0"/>
              </a:rPr>
              <a:t>Bagmara</a:t>
            </a:r>
            <a:r>
              <a:rPr lang="en-US" sz="2400" b="1" dirty="0" smtClean="0">
                <a:latin typeface="Book Antiqua" pitchFamily="18" charset="0"/>
                <a:cs typeface="Times New Roman" panose="02020603050405020304" pitchFamily="18" charset="0"/>
              </a:rPr>
              <a:t> </a:t>
            </a:r>
            <a:r>
              <a:rPr lang="en-US" sz="2400" b="1" dirty="0" err="1" smtClean="0">
                <a:latin typeface="Book Antiqua" pitchFamily="18" charset="0"/>
                <a:cs typeface="Times New Roman" panose="02020603050405020304" pitchFamily="18" charset="0"/>
              </a:rPr>
              <a:t>Upazila</a:t>
            </a:r>
            <a:endParaRPr lang="en-US" sz="2400" b="1" dirty="0">
              <a:latin typeface="Book Antiqua" pitchFamily="18" charset="0"/>
              <a:cs typeface="Times New Roman" panose="02020603050405020304" pitchFamily="18" charset="0"/>
            </a:endParaRPr>
          </a:p>
        </p:txBody>
      </p:sp>
      <p:sp>
        <p:nvSpPr>
          <p:cNvPr id="4" name="TextBox 3"/>
          <p:cNvSpPr txBox="1"/>
          <p:nvPr/>
        </p:nvSpPr>
        <p:spPr>
          <a:xfrm>
            <a:off x="0" y="692696"/>
            <a:ext cx="13182599" cy="646331"/>
          </a:xfrm>
          <a:prstGeom prst="rect">
            <a:avLst/>
          </a:prstGeom>
          <a:noFill/>
        </p:spPr>
        <p:txBody>
          <a:bodyPr wrap="square" rtlCol="0">
            <a:spAutoFit/>
          </a:bodyPr>
          <a:lstStyle/>
          <a:p>
            <a:r>
              <a:rPr lang="en-GB" sz="3600" dirty="0" smtClean="0"/>
              <a:t>Goal 03: </a:t>
            </a:r>
            <a:r>
              <a:rPr lang="en-GB" altLang="en-US" sz="2000" b="1" dirty="0" smtClean="0">
                <a:solidFill>
                  <a:schemeClr val="accent3">
                    <a:lumMod val="50000"/>
                  </a:schemeClr>
                </a:solidFill>
              </a:rPr>
              <a:t>Good Health and Well-Being</a:t>
            </a:r>
            <a:endParaRPr lang="en-US" sz="2400" b="1" dirty="0">
              <a:solidFill>
                <a:schemeClr val="accent3">
                  <a:lumMod val="50000"/>
                </a:schemeClr>
              </a:solidFill>
              <a:latin typeface="Book Antiqua" pitchFamily="18" charset="0"/>
              <a:cs typeface="Times New Roman" panose="02020603050405020304" pitchFamily="18" charset="0"/>
            </a:endParaRPr>
          </a:p>
        </p:txBody>
      </p:sp>
      <p:sp>
        <p:nvSpPr>
          <p:cNvPr id="5" name="Rectangle 4"/>
          <p:cNvSpPr/>
          <p:nvPr/>
        </p:nvSpPr>
        <p:spPr>
          <a:xfrm>
            <a:off x="0" y="0"/>
            <a:ext cx="5201816" cy="707886"/>
          </a:xfrm>
          <a:prstGeom prst="rect">
            <a:avLst/>
          </a:prstGeom>
        </p:spPr>
        <p:txBody>
          <a:bodyPr wrap="square">
            <a:spAutoFit/>
          </a:bodyPr>
          <a:lstStyle/>
          <a:p>
            <a:pPr algn="r"/>
            <a:r>
              <a:rPr lang="en-US" sz="2000" b="1" dirty="0" smtClean="0">
                <a:solidFill>
                  <a:schemeClr val="accent3">
                    <a:lumMod val="50000"/>
                  </a:schemeClr>
                </a:solidFill>
              </a:rPr>
              <a:t>SDG 2030                                                Vision 2021</a:t>
            </a:r>
          </a:p>
          <a:p>
            <a:pPr algn="r"/>
            <a:r>
              <a:rPr lang="en-US" sz="2000" b="1" dirty="0" smtClean="0">
                <a:solidFill>
                  <a:schemeClr val="accent3">
                    <a:lumMod val="50000"/>
                  </a:schemeClr>
                </a:solidFill>
              </a:rPr>
              <a:t>Health and Family Welfare</a:t>
            </a:r>
            <a:endParaRPr lang="en-US" sz="2000" dirty="0">
              <a:solidFill>
                <a:schemeClr val="accent3">
                  <a:lumMod val="50000"/>
                </a:schemeClr>
              </a:solidFill>
            </a:endParaRPr>
          </a:p>
        </p:txBody>
      </p:sp>
      <p:sp>
        <p:nvSpPr>
          <p:cNvPr id="6" name="Rectangle 5"/>
          <p:cNvSpPr/>
          <p:nvPr/>
        </p:nvSpPr>
        <p:spPr>
          <a:xfrm>
            <a:off x="0" y="1412776"/>
            <a:ext cx="7506072" cy="1569660"/>
          </a:xfrm>
          <a:prstGeom prst="rect">
            <a:avLst/>
          </a:prstGeom>
        </p:spPr>
        <p:txBody>
          <a:bodyPr wrap="square">
            <a:spAutoFit/>
          </a:bodyPr>
          <a:lstStyle/>
          <a:p>
            <a:pPr algn="ctr">
              <a:defRPr/>
            </a:pPr>
            <a:r>
              <a:rPr lang="en-GB" sz="2400" b="1" dirty="0" smtClean="0">
                <a:solidFill>
                  <a:prstClr val="black"/>
                </a:solidFill>
                <a:latin typeface="Franklin Gothic Book"/>
              </a:rPr>
              <a:t>Ensure healthy lives and promote well-being for all at all ages.</a:t>
            </a:r>
          </a:p>
          <a:p>
            <a:pPr>
              <a:buFont typeface="Wingdings" pitchFamily="2" charset="2"/>
              <a:buChar char="q"/>
              <a:defRPr/>
            </a:pPr>
            <a:r>
              <a:rPr lang="en-GB" sz="2400" b="1" dirty="0" smtClean="0">
                <a:solidFill>
                  <a:prstClr val="black"/>
                </a:solidFill>
                <a:latin typeface="Franklin Gothic Book"/>
              </a:rPr>
              <a:t>Proposed Hospital</a:t>
            </a:r>
          </a:p>
          <a:p>
            <a:pPr>
              <a:buFont typeface="Wingdings" pitchFamily="2" charset="2"/>
              <a:buChar char="q"/>
              <a:defRPr/>
            </a:pPr>
            <a:r>
              <a:rPr lang="en-GB" sz="2400" b="1" dirty="0" smtClean="0">
                <a:solidFill>
                  <a:prstClr val="black"/>
                </a:solidFill>
                <a:latin typeface="Franklin Gothic Book"/>
              </a:rPr>
              <a:t>Proposed Community Clinic in each Union</a:t>
            </a:r>
            <a:endParaRPr lang="en-GB" sz="2400" b="1" dirty="0">
              <a:solidFill>
                <a:prstClr val="black"/>
              </a:solidFill>
              <a:latin typeface="Franklin Gothic Book"/>
            </a:endParaRPr>
          </a:p>
        </p:txBody>
      </p:sp>
      <p:pic>
        <p:nvPicPr>
          <p:cNvPr id="12289" name="Picture 1" descr="D:\Bagmara Updated\Bagmara shapefiles\Bagmara  Database\Thematic Maps_Bagmara\Plan Map\Landuse Plan of_Bagmara Upazila_30_40.jpg"/>
          <p:cNvPicPr>
            <a:picLocks noChangeAspect="1" noChangeArrowheads="1"/>
          </p:cNvPicPr>
          <p:nvPr/>
        </p:nvPicPr>
        <p:blipFill>
          <a:blip r:embed="rId2" cstate="print"/>
          <a:srcRect/>
          <a:stretch>
            <a:fillRect/>
          </a:stretch>
        </p:blipFill>
        <p:spPr bwMode="auto">
          <a:xfrm>
            <a:off x="7596061" y="404664"/>
            <a:ext cx="6119939" cy="6453336"/>
          </a:xfrm>
          <a:prstGeom prst="rect">
            <a:avLst/>
          </a:prstGeom>
          <a:noFill/>
        </p:spPr>
      </p:pic>
      <p:cxnSp>
        <p:nvCxnSpPr>
          <p:cNvPr id="9" name="Straight Arrow Connector 8"/>
          <p:cNvCxnSpPr>
            <a:stCxn id="10" idx="3"/>
          </p:cNvCxnSpPr>
          <p:nvPr/>
        </p:nvCxnSpPr>
        <p:spPr bwMode="auto">
          <a:xfrm flipV="1">
            <a:off x="5803999" y="2852936"/>
            <a:ext cx="3142233" cy="333618"/>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bwMode="auto">
          <a:xfrm>
            <a:off x="3617640" y="2924944"/>
            <a:ext cx="2186359"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eaLnBrk="1" fontAlgn="auto" hangingPunct="1">
              <a:spcBef>
                <a:spcPts val="0"/>
              </a:spcBef>
              <a:spcAft>
                <a:spcPts val="0"/>
              </a:spcAft>
              <a:defRPr/>
            </a:pPr>
            <a:r>
              <a:rPr lang="en-GB" sz="2800" dirty="0" smtClean="0">
                <a:solidFill>
                  <a:prstClr val="black"/>
                </a:solidFill>
              </a:rPr>
              <a:t>Hospital</a:t>
            </a:r>
            <a:endParaRPr lang="en-GB" sz="2800" dirty="0">
              <a:solidFill>
                <a:prstClr val="black"/>
              </a:solidFill>
            </a:endParaRPr>
          </a:p>
        </p:txBody>
      </p:sp>
      <p:cxnSp>
        <p:nvCxnSpPr>
          <p:cNvPr id="14" name="Straight Arrow Connector 13"/>
          <p:cNvCxnSpPr>
            <a:stCxn id="10" idx="3"/>
          </p:cNvCxnSpPr>
          <p:nvPr/>
        </p:nvCxnSpPr>
        <p:spPr bwMode="auto">
          <a:xfrm>
            <a:off x="5803999" y="3186554"/>
            <a:ext cx="4942433" cy="314454"/>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cxnSp>
        <p:nvCxnSpPr>
          <p:cNvPr id="17" name="Straight Arrow Connector 16"/>
          <p:cNvCxnSpPr>
            <a:stCxn id="10" idx="3"/>
          </p:cNvCxnSpPr>
          <p:nvPr/>
        </p:nvCxnSpPr>
        <p:spPr bwMode="auto">
          <a:xfrm>
            <a:off x="5803999" y="3186554"/>
            <a:ext cx="5302473" cy="1178550"/>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sp>
        <p:nvSpPr>
          <p:cNvPr id="20" name="TextBox 19"/>
          <p:cNvSpPr txBox="1"/>
          <p:nvPr/>
        </p:nvSpPr>
        <p:spPr bwMode="auto">
          <a:xfrm>
            <a:off x="2105472" y="4725144"/>
            <a:ext cx="3024336"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eaLnBrk="1" fontAlgn="auto" hangingPunct="1">
              <a:spcBef>
                <a:spcPts val="0"/>
              </a:spcBef>
              <a:spcAft>
                <a:spcPts val="0"/>
              </a:spcAft>
              <a:defRPr/>
            </a:pPr>
            <a:r>
              <a:rPr lang="en-GB" sz="2800" dirty="0" smtClean="0">
                <a:solidFill>
                  <a:prstClr val="black"/>
                </a:solidFill>
              </a:rPr>
              <a:t>Community Clinic</a:t>
            </a:r>
            <a:endParaRPr lang="en-GB" sz="2800" dirty="0">
              <a:solidFill>
                <a:prstClr val="black"/>
              </a:solidFill>
            </a:endParaRPr>
          </a:p>
        </p:txBody>
      </p:sp>
      <p:cxnSp>
        <p:nvCxnSpPr>
          <p:cNvPr id="21" name="Straight Arrow Connector 20"/>
          <p:cNvCxnSpPr>
            <a:stCxn id="20" idx="3"/>
          </p:cNvCxnSpPr>
          <p:nvPr/>
        </p:nvCxnSpPr>
        <p:spPr bwMode="auto">
          <a:xfrm flipV="1">
            <a:off x="5129808" y="4221088"/>
            <a:ext cx="4104456" cy="765666"/>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cxnSp>
        <p:nvCxnSpPr>
          <p:cNvPr id="25" name="Straight Arrow Connector 24"/>
          <p:cNvCxnSpPr/>
          <p:nvPr/>
        </p:nvCxnSpPr>
        <p:spPr bwMode="auto">
          <a:xfrm flipV="1">
            <a:off x="5129808" y="2780928"/>
            <a:ext cx="6264696" cy="1944216"/>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8328581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43884" y="3000372"/>
            <a:ext cx="4554452" cy="1446550"/>
          </a:xfrm>
          <a:prstGeom prst="rect">
            <a:avLst/>
          </a:prstGeom>
          <a:noFill/>
        </p:spPr>
        <p:txBody>
          <a:bodyPr wrap="none" rtlCol="0">
            <a:spAutoFit/>
          </a:bodyPr>
          <a:lstStyle/>
          <a:p>
            <a:r>
              <a:rPr lang="en-US" sz="4400" b="1" dirty="0" smtClean="0">
                <a:solidFill>
                  <a:schemeClr val="tx2"/>
                </a:solidFill>
                <a:latin typeface="Book Antiqua" pitchFamily="18" charset="0"/>
              </a:rPr>
              <a:t>Survey Findings</a:t>
            </a:r>
          </a:p>
          <a:p>
            <a:r>
              <a:rPr lang="en-US" sz="4400" b="1" dirty="0" smtClean="0">
                <a:solidFill>
                  <a:schemeClr val="tx2"/>
                </a:solidFill>
                <a:latin typeface="Book Antiqua" pitchFamily="18" charset="0"/>
              </a:rPr>
              <a:t>(Thematic Maps)</a:t>
            </a:r>
            <a:endParaRPr lang="en-US" sz="4400" b="1" dirty="0">
              <a:solidFill>
                <a:schemeClr val="tx2"/>
              </a:solidFill>
              <a:latin typeface="Book Antiqua" pitchFamily="18" charset="0"/>
            </a:endParaRPr>
          </a:p>
        </p:txBody>
      </p:sp>
      <p:graphicFrame>
        <p:nvGraphicFramePr>
          <p:cNvPr id="4" name="Diagram 3"/>
          <p:cNvGraphicFramePr/>
          <p:nvPr/>
        </p:nvGraphicFramePr>
        <p:xfrm>
          <a:off x="785770" y="1214422"/>
          <a:ext cx="5214942" cy="4333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860645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93704" y="0"/>
            <a:ext cx="9942239" cy="461665"/>
          </a:xfrm>
          <a:prstGeom prst="rect">
            <a:avLst/>
          </a:prstGeom>
          <a:noFill/>
        </p:spPr>
        <p:txBody>
          <a:bodyPr wrap="square" rtlCol="0">
            <a:spAutoFit/>
          </a:bodyPr>
          <a:lstStyle/>
          <a:p>
            <a:pPr algn="ctr"/>
            <a:r>
              <a:rPr lang="en-US" sz="2400" b="1" dirty="0" smtClean="0">
                <a:latin typeface="Book Antiqua" pitchFamily="18" charset="0"/>
                <a:cs typeface="Times New Roman" panose="02020603050405020304" pitchFamily="18" charset="0"/>
              </a:rPr>
              <a:t>SDGs and Proposed Plan of </a:t>
            </a:r>
            <a:r>
              <a:rPr lang="en-US" sz="2400" b="1" dirty="0" err="1" smtClean="0">
                <a:latin typeface="Book Antiqua" pitchFamily="18" charset="0"/>
                <a:cs typeface="Times New Roman" panose="02020603050405020304" pitchFamily="18" charset="0"/>
              </a:rPr>
              <a:t>Bagmara</a:t>
            </a:r>
            <a:r>
              <a:rPr lang="en-US" sz="2400" b="1" dirty="0" smtClean="0">
                <a:latin typeface="Book Antiqua" pitchFamily="18" charset="0"/>
                <a:cs typeface="Times New Roman" panose="02020603050405020304" pitchFamily="18" charset="0"/>
              </a:rPr>
              <a:t> </a:t>
            </a:r>
            <a:r>
              <a:rPr lang="en-US" sz="2400" b="1" dirty="0" err="1" smtClean="0">
                <a:latin typeface="Book Antiqua" pitchFamily="18" charset="0"/>
                <a:cs typeface="Times New Roman" panose="02020603050405020304" pitchFamily="18" charset="0"/>
              </a:rPr>
              <a:t>Upazila</a:t>
            </a:r>
            <a:endParaRPr lang="en-US" sz="2400" b="1" dirty="0">
              <a:latin typeface="Book Antiqua" pitchFamily="18" charset="0"/>
              <a:cs typeface="Times New Roman" panose="02020603050405020304" pitchFamily="18" charset="0"/>
            </a:endParaRPr>
          </a:p>
        </p:txBody>
      </p:sp>
      <p:sp>
        <p:nvSpPr>
          <p:cNvPr id="4" name="TextBox 3"/>
          <p:cNvSpPr txBox="1"/>
          <p:nvPr/>
        </p:nvSpPr>
        <p:spPr>
          <a:xfrm>
            <a:off x="0" y="692696"/>
            <a:ext cx="5993903" cy="646331"/>
          </a:xfrm>
          <a:prstGeom prst="rect">
            <a:avLst/>
          </a:prstGeom>
          <a:noFill/>
        </p:spPr>
        <p:txBody>
          <a:bodyPr wrap="square" rtlCol="0">
            <a:spAutoFit/>
          </a:bodyPr>
          <a:lstStyle/>
          <a:p>
            <a:r>
              <a:rPr lang="en-GB" sz="3600" dirty="0" smtClean="0"/>
              <a:t>Goal 06: </a:t>
            </a:r>
            <a:r>
              <a:rPr lang="en-GB" altLang="en-US" sz="2000" b="1" dirty="0" smtClean="0">
                <a:solidFill>
                  <a:schemeClr val="accent3">
                    <a:lumMod val="50000"/>
                  </a:schemeClr>
                </a:solidFill>
              </a:rPr>
              <a:t>Clean Water and Sanitation</a:t>
            </a:r>
            <a:endParaRPr lang="en-US" sz="2400" b="1" dirty="0">
              <a:solidFill>
                <a:schemeClr val="accent3">
                  <a:lumMod val="50000"/>
                </a:schemeClr>
              </a:solidFill>
              <a:latin typeface="Book Antiqua" pitchFamily="18" charset="0"/>
              <a:cs typeface="Times New Roman" panose="02020603050405020304" pitchFamily="18" charset="0"/>
            </a:endParaRPr>
          </a:p>
        </p:txBody>
      </p:sp>
      <p:sp>
        <p:nvSpPr>
          <p:cNvPr id="5" name="Rectangle 4"/>
          <p:cNvSpPr/>
          <p:nvPr/>
        </p:nvSpPr>
        <p:spPr>
          <a:xfrm>
            <a:off x="0" y="0"/>
            <a:ext cx="5201816" cy="707886"/>
          </a:xfrm>
          <a:prstGeom prst="rect">
            <a:avLst/>
          </a:prstGeom>
        </p:spPr>
        <p:txBody>
          <a:bodyPr wrap="square">
            <a:spAutoFit/>
          </a:bodyPr>
          <a:lstStyle/>
          <a:p>
            <a:pPr algn="r"/>
            <a:r>
              <a:rPr lang="en-US" sz="2000" b="1" dirty="0" smtClean="0">
                <a:solidFill>
                  <a:schemeClr val="accent3">
                    <a:lumMod val="50000"/>
                  </a:schemeClr>
                </a:solidFill>
              </a:rPr>
              <a:t>SDG 2030                                                Vision 2021</a:t>
            </a:r>
          </a:p>
          <a:p>
            <a:pPr algn="r"/>
            <a:r>
              <a:rPr lang="en-US" sz="2000" b="1" dirty="0" smtClean="0">
                <a:solidFill>
                  <a:schemeClr val="accent3">
                    <a:lumMod val="50000"/>
                  </a:schemeClr>
                </a:solidFill>
              </a:rPr>
              <a:t>Health and Family Welfare</a:t>
            </a:r>
            <a:endParaRPr lang="en-US" sz="2000" dirty="0">
              <a:solidFill>
                <a:schemeClr val="accent3">
                  <a:lumMod val="50000"/>
                </a:schemeClr>
              </a:solidFill>
            </a:endParaRPr>
          </a:p>
        </p:txBody>
      </p:sp>
      <p:sp>
        <p:nvSpPr>
          <p:cNvPr id="6" name="Rectangle 5"/>
          <p:cNvSpPr/>
          <p:nvPr/>
        </p:nvSpPr>
        <p:spPr>
          <a:xfrm>
            <a:off x="0" y="1412776"/>
            <a:ext cx="7506072" cy="1882567"/>
          </a:xfrm>
          <a:prstGeom prst="rect">
            <a:avLst/>
          </a:prstGeom>
        </p:spPr>
        <p:txBody>
          <a:bodyPr wrap="square">
            <a:spAutoFit/>
          </a:bodyPr>
          <a:lstStyle/>
          <a:p>
            <a:pPr>
              <a:lnSpc>
                <a:spcPct val="150000"/>
              </a:lnSpc>
              <a:buFont typeface="Wingdings" pitchFamily="2" charset="2"/>
              <a:buChar char="v"/>
              <a:defRPr/>
            </a:pPr>
            <a:r>
              <a:rPr lang="en-GB" sz="2000" b="1" dirty="0" smtClean="0">
                <a:solidFill>
                  <a:prstClr val="black"/>
                </a:solidFill>
                <a:latin typeface="Franklin Gothic Book"/>
              </a:rPr>
              <a:t>Water Treatment  Plant -2 no's (1.85 acres  and 1.45 acres)</a:t>
            </a:r>
          </a:p>
          <a:p>
            <a:pPr>
              <a:lnSpc>
                <a:spcPct val="150000"/>
              </a:lnSpc>
              <a:buFont typeface="Wingdings" pitchFamily="2" charset="2"/>
              <a:buChar char="v"/>
              <a:defRPr/>
            </a:pPr>
            <a:r>
              <a:rPr lang="en-GB" sz="2000" b="1" dirty="0" smtClean="0">
                <a:solidFill>
                  <a:prstClr val="black"/>
                </a:solidFill>
                <a:latin typeface="Franklin Gothic Book"/>
              </a:rPr>
              <a:t>Night Soil Treatment  Plant(2.5 acre) in </a:t>
            </a:r>
            <a:r>
              <a:rPr lang="en-GB" sz="2000" b="1" dirty="0" err="1" smtClean="0">
                <a:solidFill>
                  <a:prstClr val="black"/>
                </a:solidFill>
                <a:latin typeface="Franklin Gothic Book"/>
              </a:rPr>
              <a:t>Bwabanigonj</a:t>
            </a:r>
            <a:r>
              <a:rPr lang="en-GB" sz="2000" b="1" dirty="0" smtClean="0">
                <a:solidFill>
                  <a:prstClr val="black"/>
                </a:solidFill>
                <a:latin typeface="Franklin Gothic Book"/>
              </a:rPr>
              <a:t> </a:t>
            </a:r>
            <a:r>
              <a:rPr lang="en-GB" sz="2000" b="1" dirty="0" err="1" smtClean="0">
                <a:solidFill>
                  <a:prstClr val="black"/>
                </a:solidFill>
                <a:latin typeface="Franklin Gothic Book"/>
              </a:rPr>
              <a:t>Paurashava</a:t>
            </a:r>
            <a:endParaRPr lang="en-GB" sz="2000" b="1" dirty="0" smtClean="0">
              <a:solidFill>
                <a:prstClr val="black"/>
              </a:solidFill>
              <a:latin typeface="Franklin Gothic Book"/>
            </a:endParaRPr>
          </a:p>
          <a:p>
            <a:pPr>
              <a:lnSpc>
                <a:spcPct val="150000"/>
              </a:lnSpc>
              <a:buFont typeface="Wingdings" pitchFamily="2" charset="2"/>
              <a:buChar char="v"/>
              <a:defRPr/>
            </a:pPr>
            <a:r>
              <a:rPr lang="en-GB" sz="2000" b="1" dirty="0" smtClean="0">
                <a:solidFill>
                  <a:prstClr val="black"/>
                </a:solidFill>
                <a:latin typeface="Franklin Gothic Book"/>
              </a:rPr>
              <a:t>Waste Disposal Site (7.66 acre) in between </a:t>
            </a:r>
            <a:r>
              <a:rPr lang="en-GB" sz="2000" b="1" dirty="0" err="1" smtClean="0">
                <a:solidFill>
                  <a:prstClr val="black"/>
                </a:solidFill>
                <a:latin typeface="Franklin Gothic Book"/>
              </a:rPr>
              <a:t>Bwabanigonj</a:t>
            </a:r>
            <a:r>
              <a:rPr lang="en-GB" sz="2000" b="1" dirty="0" smtClean="0">
                <a:solidFill>
                  <a:prstClr val="black"/>
                </a:solidFill>
                <a:latin typeface="Franklin Gothic Book"/>
              </a:rPr>
              <a:t> and </a:t>
            </a:r>
            <a:r>
              <a:rPr lang="en-GB" sz="2000" b="1" dirty="0" err="1" smtClean="0">
                <a:solidFill>
                  <a:prstClr val="black"/>
                </a:solidFill>
                <a:latin typeface="Franklin Gothic Book"/>
              </a:rPr>
              <a:t>Taherpur</a:t>
            </a:r>
            <a:r>
              <a:rPr lang="en-GB" sz="2000" b="1" dirty="0" smtClean="0">
                <a:solidFill>
                  <a:prstClr val="black"/>
                </a:solidFill>
                <a:latin typeface="Franklin Gothic Book"/>
              </a:rPr>
              <a:t> </a:t>
            </a:r>
            <a:r>
              <a:rPr lang="en-GB" sz="2000" b="1" dirty="0" err="1" smtClean="0">
                <a:solidFill>
                  <a:prstClr val="black"/>
                </a:solidFill>
                <a:latin typeface="Franklin Gothic Book"/>
              </a:rPr>
              <a:t>Paurashava</a:t>
            </a:r>
            <a:r>
              <a:rPr lang="en-GB" sz="2000" b="1" dirty="0" smtClean="0">
                <a:solidFill>
                  <a:prstClr val="black"/>
                </a:solidFill>
                <a:latin typeface="Franklin Gothic Book"/>
              </a:rPr>
              <a:t> </a:t>
            </a:r>
            <a:endParaRPr lang="en-GB" sz="2000" b="1" dirty="0">
              <a:solidFill>
                <a:prstClr val="black"/>
              </a:solidFill>
              <a:latin typeface="Franklin Gothic Book"/>
            </a:endParaRPr>
          </a:p>
        </p:txBody>
      </p:sp>
      <p:pic>
        <p:nvPicPr>
          <p:cNvPr id="12289" name="Picture 1" descr="D:\Bagmara Updated\Bagmara shapefiles\Bagmara  Database\Thematic Maps_Bagmara\Plan Map\Landuse Plan of_Bagmara Upazila_30_40.jpg"/>
          <p:cNvPicPr>
            <a:picLocks noChangeAspect="1" noChangeArrowheads="1"/>
          </p:cNvPicPr>
          <p:nvPr/>
        </p:nvPicPr>
        <p:blipFill>
          <a:blip r:embed="rId2" cstate="print"/>
          <a:srcRect/>
          <a:stretch>
            <a:fillRect/>
          </a:stretch>
        </p:blipFill>
        <p:spPr bwMode="auto">
          <a:xfrm>
            <a:off x="7596061" y="404664"/>
            <a:ext cx="6119939" cy="6453336"/>
          </a:xfrm>
          <a:prstGeom prst="rect">
            <a:avLst/>
          </a:prstGeom>
          <a:noFill/>
        </p:spPr>
      </p:pic>
      <p:sp>
        <p:nvSpPr>
          <p:cNvPr id="20" name="TextBox 19"/>
          <p:cNvSpPr txBox="1"/>
          <p:nvPr/>
        </p:nvSpPr>
        <p:spPr bwMode="auto">
          <a:xfrm>
            <a:off x="2537520" y="3337828"/>
            <a:ext cx="3744416"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eaLnBrk="1" fontAlgn="auto" hangingPunct="1">
              <a:spcBef>
                <a:spcPts val="0"/>
              </a:spcBef>
              <a:spcAft>
                <a:spcPts val="0"/>
              </a:spcAft>
              <a:defRPr/>
            </a:pPr>
            <a:r>
              <a:rPr lang="en-GB" sz="2800" dirty="0" smtClean="0">
                <a:solidFill>
                  <a:prstClr val="black"/>
                </a:solidFill>
              </a:rPr>
              <a:t>Water Treatment Plant</a:t>
            </a:r>
            <a:endParaRPr lang="en-GB" sz="2800" dirty="0">
              <a:solidFill>
                <a:prstClr val="black"/>
              </a:solidFill>
            </a:endParaRPr>
          </a:p>
        </p:txBody>
      </p:sp>
      <p:cxnSp>
        <p:nvCxnSpPr>
          <p:cNvPr id="21" name="Straight Arrow Connector 20"/>
          <p:cNvCxnSpPr>
            <a:stCxn id="20" idx="3"/>
          </p:cNvCxnSpPr>
          <p:nvPr/>
        </p:nvCxnSpPr>
        <p:spPr bwMode="auto">
          <a:xfrm>
            <a:off x="6281936" y="3599438"/>
            <a:ext cx="4824536" cy="765666"/>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cxnSp>
        <p:nvCxnSpPr>
          <p:cNvPr id="25" name="Straight Arrow Connector 24"/>
          <p:cNvCxnSpPr>
            <a:stCxn id="20" idx="3"/>
          </p:cNvCxnSpPr>
          <p:nvPr/>
        </p:nvCxnSpPr>
        <p:spPr bwMode="auto">
          <a:xfrm flipV="1">
            <a:off x="6281936" y="3573016"/>
            <a:ext cx="4464496" cy="26422"/>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sp>
        <p:nvSpPr>
          <p:cNvPr id="26" name="TextBox 25"/>
          <p:cNvSpPr txBox="1"/>
          <p:nvPr/>
        </p:nvSpPr>
        <p:spPr bwMode="auto">
          <a:xfrm>
            <a:off x="2537520" y="4149080"/>
            <a:ext cx="3744416"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eaLnBrk="1" fontAlgn="auto" hangingPunct="1">
              <a:spcBef>
                <a:spcPts val="0"/>
              </a:spcBef>
              <a:spcAft>
                <a:spcPts val="0"/>
              </a:spcAft>
              <a:defRPr/>
            </a:pPr>
            <a:r>
              <a:rPr lang="en-GB" sz="2800" dirty="0" smtClean="0">
                <a:solidFill>
                  <a:prstClr val="black"/>
                </a:solidFill>
              </a:rPr>
              <a:t>Waste Disposal Site</a:t>
            </a:r>
            <a:endParaRPr lang="en-GB" sz="2800" dirty="0">
              <a:solidFill>
                <a:prstClr val="black"/>
              </a:solidFill>
            </a:endParaRPr>
          </a:p>
        </p:txBody>
      </p:sp>
      <p:cxnSp>
        <p:nvCxnSpPr>
          <p:cNvPr id="27" name="Straight Arrow Connector 26"/>
          <p:cNvCxnSpPr>
            <a:stCxn id="26" idx="3"/>
          </p:cNvCxnSpPr>
          <p:nvPr/>
        </p:nvCxnSpPr>
        <p:spPr bwMode="auto">
          <a:xfrm flipV="1">
            <a:off x="6281936" y="3933056"/>
            <a:ext cx="4536504" cy="477634"/>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38980120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93704" y="0"/>
            <a:ext cx="9942239" cy="461665"/>
          </a:xfrm>
          <a:prstGeom prst="rect">
            <a:avLst/>
          </a:prstGeom>
          <a:noFill/>
        </p:spPr>
        <p:txBody>
          <a:bodyPr wrap="square" rtlCol="0">
            <a:spAutoFit/>
          </a:bodyPr>
          <a:lstStyle/>
          <a:p>
            <a:pPr algn="ctr"/>
            <a:r>
              <a:rPr lang="en-US" sz="2400" b="1" dirty="0" smtClean="0">
                <a:latin typeface="Book Antiqua" pitchFamily="18" charset="0"/>
                <a:cs typeface="Times New Roman" panose="02020603050405020304" pitchFamily="18" charset="0"/>
              </a:rPr>
              <a:t>SDGs and Proposed Plan of </a:t>
            </a:r>
            <a:r>
              <a:rPr lang="en-US" sz="2400" b="1" dirty="0" err="1" smtClean="0">
                <a:latin typeface="Book Antiqua" pitchFamily="18" charset="0"/>
                <a:cs typeface="Times New Roman" panose="02020603050405020304" pitchFamily="18" charset="0"/>
              </a:rPr>
              <a:t>Bagmara</a:t>
            </a:r>
            <a:r>
              <a:rPr lang="en-US" sz="2400" b="1" dirty="0" smtClean="0">
                <a:latin typeface="Book Antiqua" pitchFamily="18" charset="0"/>
                <a:cs typeface="Times New Roman" panose="02020603050405020304" pitchFamily="18" charset="0"/>
              </a:rPr>
              <a:t> </a:t>
            </a:r>
            <a:r>
              <a:rPr lang="en-US" sz="2400" b="1" dirty="0" err="1" smtClean="0">
                <a:latin typeface="Book Antiqua" pitchFamily="18" charset="0"/>
                <a:cs typeface="Times New Roman" panose="02020603050405020304" pitchFamily="18" charset="0"/>
              </a:rPr>
              <a:t>Upazila</a:t>
            </a:r>
            <a:endParaRPr lang="en-US" sz="2400" b="1" dirty="0">
              <a:latin typeface="Book Antiqua" pitchFamily="18" charset="0"/>
              <a:cs typeface="Times New Roman" panose="02020603050405020304" pitchFamily="18" charset="0"/>
            </a:endParaRPr>
          </a:p>
        </p:txBody>
      </p:sp>
      <p:sp>
        <p:nvSpPr>
          <p:cNvPr id="4" name="TextBox 3"/>
          <p:cNvSpPr txBox="1"/>
          <p:nvPr/>
        </p:nvSpPr>
        <p:spPr>
          <a:xfrm>
            <a:off x="0" y="692696"/>
            <a:ext cx="5993903" cy="646331"/>
          </a:xfrm>
          <a:prstGeom prst="rect">
            <a:avLst/>
          </a:prstGeom>
          <a:noFill/>
        </p:spPr>
        <p:txBody>
          <a:bodyPr wrap="square" rtlCol="0">
            <a:spAutoFit/>
          </a:bodyPr>
          <a:lstStyle/>
          <a:p>
            <a:r>
              <a:rPr lang="en-GB" sz="3600" dirty="0" smtClean="0"/>
              <a:t>Goal 07: </a:t>
            </a:r>
            <a:r>
              <a:rPr lang="en-GB" altLang="en-US" sz="2000" b="1" dirty="0" smtClean="0">
                <a:solidFill>
                  <a:schemeClr val="accent3">
                    <a:lumMod val="50000"/>
                  </a:schemeClr>
                </a:solidFill>
              </a:rPr>
              <a:t>Affordable and Clean Energy</a:t>
            </a:r>
            <a:endParaRPr lang="en-US" sz="2400" b="1" dirty="0">
              <a:solidFill>
                <a:schemeClr val="accent3">
                  <a:lumMod val="50000"/>
                </a:schemeClr>
              </a:solidFill>
              <a:latin typeface="Book Antiqua" pitchFamily="18" charset="0"/>
              <a:cs typeface="Times New Roman" panose="02020603050405020304" pitchFamily="18" charset="0"/>
            </a:endParaRPr>
          </a:p>
        </p:txBody>
      </p:sp>
      <p:sp>
        <p:nvSpPr>
          <p:cNvPr id="5" name="Rectangle 4"/>
          <p:cNvSpPr/>
          <p:nvPr/>
        </p:nvSpPr>
        <p:spPr>
          <a:xfrm>
            <a:off x="0" y="0"/>
            <a:ext cx="5201816" cy="707886"/>
          </a:xfrm>
          <a:prstGeom prst="rect">
            <a:avLst/>
          </a:prstGeom>
        </p:spPr>
        <p:txBody>
          <a:bodyPr wrap="square">
            <a:spAutoFit/>
          </a:bodyPr>
          <a:lstStyle/>
          <a:p>
            <a:pPr algn="r"/>
            <a:r>
              <a:rPr lang="en-US" sz="2000" b="1" dirty="0" smtClean="0">
                <a:solidFill>
                  <a:schemeClr val="accent3">
                    <a:lumMod val="50000"/>
                  </a:schemeClr>
                </a:solidFill>
              </a:rPr>
              <a:t>SDG 2030                                                Vision 2021</a:t>
            </a:r>
          </a:p>
          <a:p>
            <a:pPr algn="r"/>
            <a:r>
              <a:rPr lang="en-US" sz="2000" b="1" dirty="0" smtClean="0">
                <a:solidFill>
                  <a:schemeClr val="accent3">
                    <a:lumMod val="50000"/>
                  </a:schemeClr>
                </a:solidFill>
              </a:rPr>
              <a:t>Power and Energy</a:t>
            </a:r>
            <a:endParaRPr lang="en-US" sz="2000" dirty="0">
              <a:solidFill>
                <a:schemeClr val="accent3">
                  <a:lumMod val="50000"/>
                </a:schemeClr>
              </a:solidFill>
            </a:endParaRPr>
          </a:p>
        </p:txBody>
      </p:sp>
      <p:sp>
        <p:nvSpPr>
          <p:cNvPr id="6" name="Rectangle 5"/>
          <p:cNvSpPr/>
          <p:nvPr/>
        </p:nvSpPr>
        <p:spPr>
          <a:xfrm>
            <a:off x="0" y="1412776"/>
            <a:ext cx="7506072" cy="1015663"/>
          </a:xfrm>
          <a:prstGeom prst="rect">
            <a:avLst/>
          </a:prstGeom>
        </p:spPr>
        <p:txBody>
          <a:bodyPr wrap="square">
            <a:spAutoFit/>
          </a:bodyPr>
          <a:lstStyle/>
          <a:p>
            <a:pPr>
              <a:lnSpc>
                <a:spcPct val="150000"/>
              </a:lnSpc>
              <a:buFont typeface="Wingdings" pitchFamily="2" charset="2"/>
              <a:buChar char="v"/>
              <a:defRPr/>
            </a:pPr>
            <a:r>
              <a:rPr lang="en-GB" sz="2000" b="1" dirty="0" smtClean="0">
                <a:solidFill>
                  <a:prstClr val="black"/>
                </a:solidFill>
                <a:latin typeface="Franklin Gothic Book"/>
              </a:rPr>
              <a:t>Solar Park (3 acre)</a:t>
            </a:r>
          </a:p>
          <a:p>
            <a:pPr>
              <a:lnSpc>
                <a:spcPct val="150000"/>
              </a:lnSpc>
              <a:buFont typeface="Wingdings" pitchFamily="2" charset="2"/>
              <a:buChar char="v"/>
              <a:defRPr/>
            </a:pPr>
            <a:r>
              <a:rPr lang="en-GB" sz="2000" b="1" dirty="0" smtClean="0">
                <a:solidFill>
                  <a:prstClr val="black"/>
                </a:solidFill>
                <a:latin typeface="Franklin Gothic Book"/>
              </a:rPr>
              <a:t>Solar Panel (2 acre)</a:t>
            </a:r>
            <a:endParaRPr lang="en-GB" sz="2000" b="1" dirty="0">
              <a:solidFill>
                <a:prstClr val="black"/>
              </a:solidFill>
              <a:latin typeface="Franklin Gothic Book"/>
            </a:endParaRPr>
          </a:p>
        </p:txBody>
      </p:sp>
      <p:pic>
        <p:nvPicPr>
          <p:cNvPr id="12289" name="Picture 1" descr="D:\Bagmara Updated\Bagmara shapefiles\Bagmara  Database\Thematic Maps_Bagmara\Plan Map\Landuse Plan of_Bagmara Upazila_30_40.jpg"/>
          <p:cNvPicPr>
            <a:picLocks noChangeAspect="1" noChangeArrowheads="1"/>
          </p:cNvPicPr>
          <p:nvPr/>
        </p:nvPicPr>
        <p:blipFill>
          <a:blip r:embed="rId2" cstate="print"/>
          <a:srcRect/>
          <a:stretch>
            <a:fillRect/>
          </a:stretch>
        </p:blipFill>
        <p:spPr bwMode="auto">
          <a:xfrm>
            <a:off x="7596061" y="404664"/>
            <a:ext cx="6119939" cy="6453336"/>
          </a:xfrm>
          <a:prstGeom prst="rect">
            <a:avLst/>
          </a:prstGeom>
          <a:noFill/>
        </p:spPr>
      </p:pic>
      <p:sp>
        <p:nvSpPr>
          <p:cNvPr id="26" name="TextBox 25"/>
          <p:cNvSpPr txBox="1"/>
          <p:nvPr/>
        </p:nvSpPr>
        <p:spPr bwMode="auto">
          <a:xfrm>
            <a:off x="2537520" y="4149080"/>
            <a:ext cx="3744416"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eaLnBrk="1" fontAlgn="auto" hangingPunct="1">
              <a:spcBef>
                <a:spcPts val="0"/>
              </a:spcBef>
              <a:spcAft>
                <a:spcPts val="0"/>
              </a:spcAft>
              <a:defRPr/>
            </a:pPr>
            <a:r>
              <a:rPr lang="en-GB" sz="2800" dirty="0" smtClean="0">
                <a:solidFill>
                  <a:prstClr val="black"/>
                </a:solidFill>
              </a:rPr>
              <a:t>Solar Panel</a:t>
            </a:r>
            <a:endParaRPr lang="en-GB" sz="2800" dirty="0">
              <a:solidFill>
                <a:prstClr val="black"/>
              </a:solidFill>
            </a:endParaRPr>
          </a:p>
        </p:txBody>
      </p:sp>
      <p:cxnSp>
        <p:nvCxnSpPr>
          <p:cNvPr id="27" name="Straight Arrow Connector 26"/>
          <p:cNvCxnSpPr>
            <a:stCxn id="26" idx="3"/>
          </p:cNvCxnSpPr>
          <p:nvPr/>
        </p:nvCxnSpPr>
        <p:spPr bwMode="auto">
          <a:xfrm flipV="1">
            <a:off x="6281936" y="3933056"/>
            <a:ext cx="4536504" cy="477634"/>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sp>
        <p:nvSpPr>
          <p:cNvPr id="12" name="TextBox 11"/>
          <p:cNvSpPr txBox="1"/>
          <p:nvPr/>
        </p:nvSpPr>
        <p:spPr bwMode="auto">
          <a:xfrm>
            <a:off x="2609528" y="2924944"/>
            <a:ext cx="3744416"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eaLnBrk="1" fontAlgn="auto" hangingPunct="1">
              <a:spcBef>
                <a:spcPts val="0"/>
              </a:spcBef>
              <a:spcAft>
                <a:spcPts val="0"/>
              </a:spcAft>
              <a:defRPr/>
            </a:pPr>
            <a:r>
              <a:rPr lang="en-GB" sz="2800" dirty="0" smtClean="0">
                <a:solidFill>
                  <a:prstClr val="black"/>
                </a:solidFill>
              </a:rPr>
              <a:t>Solar Park</a:t>
            </a:r>
            <a:endParaRPr lang="en-GB" sz="2800" dirty="0">
              <a:solidFill>
                <a:prstClr val="black"/>
              </a:solidFill>
            </a:endParaRPr>
          </a:p>
        </p:txBody>
      </p:sp>
      <p:cxnSp>
        <p:nvCxnSpPr>
          <p:cNvPr id="13" name="Straight Arrow Connector 12"/>
          <p:cNvCxnSpPr>
            <a:stCxn id="12" idx="3"/>
          </p:cNvCxnSpPr>
          <p:nvPr/>
        </p:nvCxnSpPr>
        <p:spPr bwMode="auto">
          <a:xfrm flipV="1">
            <a:off x="6353944" y="2924944"/>
            <a:ext cx="2592288" cy="261610"/>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4283986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93704" y="0"/>
            <a:ext cx="9942239" cy="461665"/>
          </a:xfrm>
          <a:prstGeom prst="rect">
            <a:avLst/>
          </a:prstGeom>
          <a:noFill/>
        </p:spPr>
        <p:txBody>
          <a:bodyPr wrap="square" rtlCol="0">
            <a:spAutoFit/>
          </a:bodyPr>
          <a:lstStyle/>
          <a:p>
            <a:pPr algn="ctr"/>
            <a:r>
              <a:rPr lang="en-US" sz="2400" b="1" dirty="0" smtClean="0">
                <a:latin typeface="Book Antiqua" pitchFamily="18" charset="0"/>
                <a:cs typeface="Times New Roman" panose="02020603050405020304" pitchFamily="18" charset="0"/>
              </a:rPr>
              <a:t>SDGs and Proposed Plan of </a:t>
            </a:r>
            <a:r>
              <a:rPr lang="en-US" sz="2400" b="1" dirty="0" err="1" smtClean="0">
                <a:latin typeface="Book Antiqua" pitchFamily="18" charset="0"/>
                <a:cs typeface="Times New Roman" panose="02020603050405020304" pitchFamily="18" charset="0"/>
              </a:rPr>
              <a:t>Bagmara</a:t>
            </a:r>
            <a:r>
              <a:rPr lang="en-US" sz="2400" b="1" dirty="0" smtClean="0">
                <a:latin typeface="Book Antiqua" pitchFamily="18" charset="0"/>
                <a:cs typeface="Times New Roman" panose="02020603050405020304" pitchFamily="18" charset="0"/>
              </a:rPr>
              <a:t> </a:t>
            </a:r>
            <a:r>
              <a:rPr lang="en-US" sz="2400" b="1" dirty="0" err="1" smtClean="0">
                <a:latin typeface="Book Antiqua" pitchFamily="18" charset="0"/>
                <a:cs typeface="Times New Roman" panose="02020603050405020304" pitchFamily="18" charset="0"/>
              </a:rPr>
              <a:t>Upazila</a:t>
            </a:r>
            <a:endParaRPr lang="en-US" sz="2400" b="1" dirty="0">
              <a:latin typeface="Book Antiqua" pitchFamily="18" charset="0"/>
              <a:cs typeface="Times New Roman" panose="02020603050405020304" pitchFamily="18" charset="0"/>
            </a:endParaRPr>
          </a:p>
        </p:txBody>
      </p:sp>
      <p:sp>
        <p:nvSpPr>
          <p:cNvPr id="4" name="TextBox 3"/>
          <p:cNvSpPr txBox="1"/>
          <p:nvPr/>
        </p:nvSpPr>
        <p:spPr>
          <a:xfrm>
            <a:off x="0" y="692696"/>
            <a:ext cx="7578080" cy="954107"/>
          </a:xfrm>
          <a:prstGeom prst="rect">
            <a:avLst/>
          </a:prstGeom>
          <a:noFill/>
        </p:spPr>
        <p:txBody>
          <a:bodyPr wrap="square" rtlCol="0">
            <a:spAutoFit/>
          </a:bodyPr>
          <a:lstStyle/>
          <a:p>
            <a:r>
              <a:rPr lang="en-GB" sz="3600" dirty="0" smtClean="0"/>
              <a:t>Goal 09: </a:t>
            </a:r>
            <a:r>
              <a:rPr lang="en-GB" altLang="en-US" sz="2000" b="1" dirty="0" smtClean="0">
                <a:solidFill>
                  <a:srgbClr val="91581F"/>
                </a:solidFill>
              </a:rPr>
              <a:t>Industry, Innovation &amp; Infrastructure ,</a:t>
            </a:r>
            <a:r>
              <a:rPr lang="en-US" sz="2000" b="1" dirty="0" smtClean="0">
                <a:solidFill>
                  <a:schemeClr val="accent6">
                    <a:lumMod val="50000"/>
                  </a:schemeClr>
                </a:solidFill>
              </a:rPr>
              <a:t>Commerce and Industry</a:t>
            </a:r>
            <a:endParaRPr lang="en-US" sz="2400" b="1" dirty="0">
              <a:solidFill>
                <a:schemeClr val="accent6">
                  <a:lumMod val="50000"/>
                </a:schemeClr>
              </a:solidFill>
              <a:latin typeface="Book Antiqua" pitchFamily="18" charset="0"/>
              <a:cs typeface="Times New Roman" panose="02020603050405020304" pitchFamily="18" charset="0"/>
            </a:endParaRPr>
          </a:p>
        </p:txBody>
      </p:sp>
      <p:sp>
        <p:nvSpPr>
          <p:cNvPr id="5" name="Rectangle 4"/>
          <p:cNvSpPr/>
          <p:nvPr/>
        </p:nvSpPr>
        <p:spPr>
          <a:xfrm>
            <a:off x="0" y="0"/>
            <a:ext cx="5201816" cy="707886"/>
          </a:xfrm>
          <a:prstGeom prst="rect">
            <a:avLst/>
          </a:prstGeom>
        </p:spPr>
        <p:txBody>
          <a:bodyPr wrap="square">
            <a:spAutoFit/>
          </a:bodyPr>
          <a:lstStyle/>
          <a:p>
            <a:pPr algn="r"/>
            <a:r>
              <a:rPr lang="en-US" sz="2000" b="1" dirty="0" smtClean="0">
                <a:solidFill>
                  <a:schemeClr val="accent3">
                    <a:lumMod val="50000"/>
                  </a:schemeClr>
                </a:solidFill>
              </a:rPr>
              <a:t>SDG 2030                                                Vision 2021</a:t>
            </a:r>
          </a:p>
          <a:p>
            <a:pPr algn="r">
              <a:defRPr/>
            </a:pPr>
            <a:r>
              <a:rPr lang="en-US" sz="2000" b="1" dirty="0" smtClean="0">
                <a:solidFill>
                  <a:schemeClr val="accent6">
                    <a:lumMod val="50000"/>
                  </a:schemeClr>
                </a:solidFill>
                <a:cs typeface="Arial" panose="020B0604020202020204" pitchFamily="34" charset="0"/>
              </a:rPr>
              <a:t>COMMUNICATION AND INFRASTRUCTURE</a:t>
            </a:r>
            <a:endParaRPr lang="en-US" sz="2000" dirty="0">
              <a:solidFill>
                <a:schemeClr val="accent6">
                  <a:lumMod val="50000"/>
                </a:schemeClr>
              </a:solidFill>
              <a:cs typeface="Arial" panose="020B0604020202020204" pitchFamily="34" charset="0"/>
            </a:endParaRPr>
          </a:p>
        </p:txBody>
      </p:sp>
      <p:pic>
        <p:nvPicPr>
          <p:cNvPr id="12289" name="Picture 1" descr="D:\Bagmara Updated\Bagmara shapefiles\Bagmara  Database\Thematic Maps_Bagmara\Plan Map\Landuse Plan of_Bagmara Upazila_30_40.jpg"/>
          <p:cNvPicPr>
            <a:picLocks noChangeAspect="1" noChangeArrowheads="1"/>
          </p:cNvPicPr>
          <p:nvPr/>
        </p:nvPicPr>
        <p:blipFill>
          <a:blip r:embed="rId2" cstate="print"/>
          <a:srcRect/>
          <a:stretch>
            <a:fillRect/>
          </a:stretch>
        </p:blipFill>
        <p:spPr bwMode="auto">
          <a:xfrm>
            <a:off x="7596061" y="404664"/>
            <a:ext cx="6119939" cy="6453336"/>
          </a:xfrm>
          <a:prstGeom prst="rect">
            <a:avLst/>
          </a:prstGeom>
          <a:noFill/>
        </p:spPr>
      </p:pic>
      <p:sp>
        <p:nvSpPr>
          <p:cNvPr id="12" name="TextBox 11"/>
          <p:cNvSpPr txBox="1"/>
          <p:nvPr/>
        </p:nvSpPr>
        <p:spPr bwMode="auto">
          <a:xfrm>
            <a:off x="5057800" y="2924944"/>
            <a:ext cx="1944216"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eaLnBrk="1" fontAlgn="auto" hangingPunct="1">
              <a:spcBef>
                <a:spcPts val="0"/>
              </a:spcBef>
              <a:spcAft>
                <a:spcPts val="0"/>
              </a:spcAft>
              <a:defRPr/>
            </a:pPr>
            <a:r>
              <a:rPr lang="en-GB" sz="2400" dirty="0" smtClean="0">
                <a:solidFill>
                  <a:prstClr val="black"/>
                </a:solidFill>
              </a:rPr>
              <a:t>Industrial Zone(22.25 acre)</a:t>
            </a:r>
            <a:endParaRPr lang="en-GB" sz="2400" dirty="0">
              <a:solidFill>
                <a:prstClr val="black"/>
              </a:solidFill>
            </a:endParaRPr>
          </a:p>
        </p:txBody>
      </p:sp>
      <p:cxnSp>
        <p:nvCxnSpPr>
          <p:cNvPr id="13" name="Straight Arrow Connector 12"/>
          <p:cNvCxnSpPr>
            <a:stCxn id="12" idx="3"/>
          </p:cNvCxnSpPr>
          <p:nvPr/>
        </p:nvCxnSpPr>
        <p:spPr bwMode="auto">
          <a:xfrm>
            <a:off x="7002016" y="3525109"/>
            <a:ext cx="3744416" cy="263931"/>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sp>
        <p:nvSpPr>
          <p:cNvPr id="14" name="Rectangle 13"/>
          <p:cNvSpPr/>
          <p:nvPr/>
        </p:nvSpPr>
        <p:spPr>
          <a:xfrm>
            <a:off x="0" y="1628800"/>
            <a:ext cx="6353944" cy="3877985"/>
          </a:xfrm>
          <a:prstGeom prst="rect">
            <a:avLst/>
          </a:prstGeom>
        </p:spPr>
        <p:txBody>
          <a:bodyPr wrap="square">
            <a:spAutoFit/>
          </a:bodyPr>
          <a:lstStyle/>
          <a:p>
            <a:pPr>
              <a:lnSpc>
                <a:spcPct val="150000"/>
              </a:lnSpc>
              <a:defRPr/>
            </a:pPr>
            <a:r>
              <a:rPr lang="en-US" sz="2000" b="1" dirty="0" smtClean="0">
                <a:solidFill>
                  <a:schemeClr val="tx2">
                    <a:lumMod val="50000"/>
                  </a:schemeClr>
                </a:solidFill>
                <a:latin typeface="Franklin Gothic Book"/>
              </a:rPr>
              <a:t>Activities and Strategies</a:t>
            </a:r>
          </a:p>
          <a:p>
            <a:pPr marL="457200" indent="-457200">
              <a:lnSpc>
                <a:spcPct val="150000"/>
              </a:lnSpc>
              <a:buFont typeface="Arial" panose="020B0604020202020204" pitchFamily="34" charset="0"/>
              <a:buChar char="•"/>
              <a:defRPr/>
            </a:pPr>
            <a:r>
              <a:rPr lang="en-US" b="1" dirty="0" smtClean="0">
                <a:latin typeface="Arial" panose="020B0604020202020204" pitchFamily="34" charset="0"/>
                <a:cs typeface="Arial" panose="020B0604020202020204" pitchFamily="34" charset="0"/>
              </a:rPr>
              <a:t>Industrial Zone</a:t>
            </a:r>
          </a:p>
          <a:p>
            <a:pPr marL="457200" indent="-457200">
              <a:lnSpc>
                <a:spcPct val="150000"/>
              </a:lnSpc>
              <a:buFont typeface="Arial" panose="020B0604020202020204" pitchFamily="34" charset="0"/>
              <a:buChar char="•"/>
              <a:defRPr/>
            </a:pPr>
            <a:r>
              <a:rPr lang="en-US" b="1" dirty="0" smtClean="0">
                <a:latin typeface="Arial" panose="020B0604020202020204" pitchFamily="34" charset="0"/>
                <a:cs typeface="Arial" panose="020B0604020202020204" pitchFamily="34" charset="0"/>
              </a:rPr>
              <a:t>Jute Industry</a:t>
            </a:r>
          </a:p>
          <a:p>
            <a:pPr marL="457200" indent="-457200">
              <a:lnSpc>
                <a:spcPct val="150000"/>
              </a:lnSpc>
              <a:buFont typeface="Arial" panose="020B0604020202020204" pitchFamily="34" charset="0"/>
              <a:buChar char="•"/>
              <a:defRPr/>
            </a:pPr>
            <a:r>
              <a:rPr lang="en-US" b="1" dirty="0" smtClean="0">
                <a:latin typeface="Arial" panose="020B0604020202020204" pitchFamily="34" charset="0"/>
                <a:cs typeface="Arial" panose="020B0604020202020204" pitchFamily="34" charset="0"/>
              </a:rPr>
              <a:t>Rural Sales Service Center</a:t>
            </a:r>
          </a:p>
          <a:p>
            <a:pPr marL="342900" indent="-342900">
              <a:lnSpc>
                <a:spcPct val="150000"/>
              </a:lnSpc>
              <a:buFont typeface="Arial" panose="020B0604020202020204" pitchFamily="34" charset="0"/>
              <a:buChar char="•"/>
              <a:defRPr/>
            </a:pPr>
            <a:endParaRPr lang="en-US" b="1" dirty="0" smtClean="0">
              <a:solidFill>
                <a:srgbClr val="FF0000"/>
              </a:solidFill>
              <a:latin typeface="Franklin Gothic Book"/>
            </a:endParaRPr>
          </a:p>
          <a:p>
            <a:pPr marL="342900" indent="-342900">
              <a:lnSpc>
                <a:spcPct val="150000"/>
              </a:lnSpc>
              <a:buFont typeface="Arial" panose="020B0604020202020204" pitchFamily="34" charset="0"/>
              <a:buChar char="•"/>
              <a:defRPr/>
            </a:pPr>
            <a:r>
              <a:rPr lang="en-US" b="1" dirty="0" smtClean="0">
                <a:latin typeface="Arial" panose="020B0604020202020204" pitchFamily="34" charset="0"/>
                <a:cs typeface="Arial" panose="020B0604020202020204" pitchFamily="34" charset="0"/>
              </a:rPr>
              <a:t>Sustainable Transportation Planning</a:t>
            </a:r>
          </a:p>
          <a:p>
            <a:pPr marL="342900" indent="-342900">
              <a:lnSpc>
                <a:spcPct val="150000"/>
              </a:lnSpc>
              <a:buFont typeface="Arial" panose="020B0604020202020204" pitchFamily="34" charset="0"/>
              <a:buChar char="•"/>
              <a:defRPr/>
            </a:pPr>
            <a:r>
              <a:rPr lang="en-US" b="1" dirty="0" smtClean="0">
                <a:latin typeface="Arial" panose="020B0604020202020204" pitchFamily="34" charset="0"/>
                <a:cs typeface="Arial" panose="020B0604020202020204" pitchFamily="34" charset="0"/>
              </a:rPr>
              <a:t>(Road, Walkway and Water way)</a:t>
            </a:r>
          </a:p>
          <a:p>
            <a:pPr marL="342900" indent="-342900">
              <a:lnSpc>
                <a:spcPct val="150000"/>
              </a:lnSpc>
              <a:buFont typeface="Arial" panose="020B0604020202020204" pitchFamily="34" charset="0"/>
              <a:buChar char="•"/>
              <a:defRPr/>
            </a:pPr>
            <a:r>
              <a:rPr lang="en-US" b="1" dirty="0" smtClean="0">
                <a:latin typeface="Arial" panose="020B0604020202020204" pitchFamily="34" charset="0"/>
                <a:cs typeface="Arial" panose="020B0604020202020204" pitchFamily="34" charset="0"/>
              </a:rPr>
              <a:t>Truck Terminal, Bus Terminal, Auto/Minibus/CNG Stand</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395861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76600" y="3067734"/>
            <a:ext cx="7738016" cy="646331"/>
          </a:xfrm>
          <a:prstGeom prst="rect">
            <a:avLst/>
          </a:prstGeom>
          <a:noFill/>
          <a:effectLst>
            <a:innerShdw blurRad="63500" dist="50800" dir="5400000">
              <a:prstClr val="black">
                <a:alpha val="50000"/>
              </a:prstClr>
            </a:innerShdw>
          </a:effectLst>
        </p:spPr>
        <p:txBody>
          <a:bodyPr wrap="none" rtlCol="0">
            <a:spAutoFit/>
          </a:bodyPr>
          <a:lstStyle/>
          <a:p>
            <a:r>
              <a:rPr lang="en-US" sz="3600" b="1" dirty="0">
                <a:solidFill>
                  <a:srgbClr val="FF0000"/>
                </a:solidFill>
                <a:latin typeface="Book Antiqua" pitchFamily="18" charset="0"/>
              </a:rPr>
              <a:t>Thank You for Your Kind Attention</a:t>
            </a:r>
          </a:p>
        </p:txBody>
      </p:sp>
    </p:spTree>
    <p:extLst>
      <p:ext uri="{BB962C8B-B14F-4D97-AF65-F5344CB8AC3E}">
        <p14:creationId xmlns:p14="http://schemas.microsoft.com/office/powerpoint/2010/main" val="199874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rman_Work\FAQ Sheet\Agri_crop_bagmar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1"/>
            <a:ext cx="8839200" cy="6857999"/>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1407008977"/>
              </p:ext>
            </p:extLst>
          </p:nvPr>
        </p:nvGraphicFramePr>
        <p:xfrm>
          <a:off x="0" y="1524000"/>
          <a:ext cx="4876800" cy="5334000"/>
        </p:xfrm>
        <a:graphic>
          <a:graphicData uri="http://schemas.openxmlformats.org/drawingml/2006/table">
            <a:tbl>
              <a:tblPr firstRow="1" firstCol="1" bandRow="1">
                <a:tableStyleId>{21E4AEA4-8DFA-4A89-87EB-49C32662AFE0}</a:tableStyleId>
              </a:tblPr>
              <a:tblGrid>
                <a:gridCol w="1488399"/>
                <a:gridCol w="1026201"/>
                <a:gridCol w="1066800"/>
                <a:gridCol w="1295400"/>
              </a:tblGrid>
              <a:tr h="889000">
                <a:tc>
                  <a:txBody>
                    <a:bodyPr/>
                    <a:lstStyle/>
                    <a:p>
                      <a:pPr marL="0" marR="0" algn="ctr">
                        <a:lnSpc>
                          <a:spcPct val="115000"/>
                        </a:lnSpc>
                        <a:spcBef>
                          <a:spcPts val="0"/>
                        </a:spcBef>
                        <a:spcAft>
                          <a:spcPts val="400"/>
                        </a:spcAft>
                      </a:pPr>
                      <a:r>
                        <a:rPr lang="en-US" sz="1800" dirty="0">
                          <a:effectLst/>
                          <a:latin typeface="Book Antiqua" pitchFamily="18" charset="0"/>
                        </a:rPr>
                        <a:t>Cropping Pattern</a:t>
                      </a:r>
                      <a:endParaRPr lang="en-US" sz="1800" dirty="0">
                        <a:effectLst/>
                        <a:latin typeface="Book Antiqua" pitchFamily="18" charset="0"/>
                        <a:ea typeface="Times New Roman"/>
                        <a:cs typeface="Times New Roman"/>
                      </a:endParaRPr>
                    </a:p>
                  </a:txBody>
                  <a:tcPr marL="79131" marR="79131" marT="0" marB="0" anchor="ctr"/>
                </a:tc>
                <a:tc>
                  <a:txBody>
                    <a:bodyPr/>
                    <a:lstStyle/>
                    <a:p>
                      <a:pPr marL="0" marR="0" algn="ctr">
                        <a:lnSpc>
                          <a:spcPct val="115000"/>
                        </a:lnSpc>
                        <a:spcBef>
                          <a:spcPts val="0"/>
                        </a:spcBef>
                        <a:spcAft>
                          <a:spcPts val="400"/>
                        </a:spcAft>
                      </a:pPr>
                      <a:r>
                        <a:rPr lang="en-US" sz="1800" dirty="0">
                          <a:effectLst/>
                          <a:latin typeface="Book Antiqua" pitchFamily="18" charset="0"/>
                        </a:rPr>
                        <a:t>Area in Acre</a:t>
                      </a:r>
                      <a:endParaRPr lang="en-US" sz="1800" dirty="0">
                        <a:effectLst/>
                        <a:latin typeface="Book Antiqua" pitchFamily="18" charset="0"/>
                        <a:ea typeface="Times New Roman"/>
                        <a:cs typeface="Times New Roman"/>
                      </a:endParaRPr>
                    </a:p>
                  </a:txBody>
                  <a:tcPr marL="79131" marR="79131" marT="0" marB="0" anchor="ctr"/>
                </a:tc>
                <a:tc>
                  <a:txBody>
                    <a:bodyPr/>
                    <a:lstStyle/>
                    <a:p>
                      <a:pPr marL="0" marR="0" algn="ctr">
                        <a:lnSpc>
                          <a:spcPct val="115000"/>
                        </a:lnSpc>
                        <a:spcBef>
                          <a:spcPts val="0"/>
                        </a:spcBef>
                        <a:spcAft>
                          <a:spcPts val="400"/>
                        </a:spcAft>
                      </a:pPr>
                      <a:r>
                        <a:rPr lang="en-US" sz="1800">
                          <a:effectLst/>
                          <a:latin typeface="Book Antiqua" pitchFamily="18" charset="0"/>
                        </a:rPr>
                        <a:t>Area in Sq.km</a:t>
                      </a:r>
                      <a:endParaRPr lang="en-US" sz="1800">
                        <a:effectLst/>
                        <a:latin typeface="Book Antiqua" pitchFamily="18" charset="0"/>
                        <a:ea typeface="Times New Roman"/>
                        <a:cs typeface="Times New Roman"/>
                      </a:endParaRPr>
                    </a:p>
                  </a:txBody>
                  <a:tcPr marL="79131" marR="79131" marT="0" marB="0" anchor="ctr"/>
                </a:tc>
                <a:tc>
                  <a:txBody>
                    <a:bodyPr/>
                    <a:lstStyle/>
                    <a:p>
                      <a:pPr marL="0" marR="0" algn="ctr">
                        <a:lnSpc>
                          <a:spcPct val="115000"/>
                        </a:lnSpc>
                        <a:spcBef>
                          <a:spcPts val="0"/>
                        </a:spcBef>
                        <a:spcAft>
                          <a:spcPts val="400"/>
                        </a:spcAft>
                      </a:pPr>
                      <a:r>
                        <a:rPr lang="en-US" sz="1800">
                          <a:effectLst/>
                          <a:latin typeface="Book Antiqua" pitchFamily="18" charset="0"/>
                        </a:rPr>
                        <a:t>Percentage</a:t>
                      </a:r>
                      <a:endParaRPr lang="en-US" sz="1800">
                        <a:effectLst/>
                        <a:latin typeface="Book Antiqua" pitchFamily="18" charset="0"/>
                        <a:ea typeface="Times New Roman"/>
                        <a:cs typeface="Times New Roman"/>
                      </a:endParaRPr>
                    </a:p>
                  </a:txBody>
                  <a:tcPr marL="79131" marR="79131" marT="0" marB="0" anchor="ctr"/>
                </a:tc>
              </a:tr>
              <a:tr h="889000">
                <a:tc>
                  <a:txBody>
                    <a:bodyPr/>
                    <a:lstStyle/>
                    <a:p>
                      <a:pPr marL="0" marR="0" algn="ctr">
                        <a:lnSpc>
                          <a:spcPct val="115000"/>
                        </a:lnSpc>
                        <a:spcBef>
                          <a:spcPts val="0"/>
                        </a:spcBef>
                        <a:spcAft>
                          <a:spcPts val="400"/>
                        </a:spcAft>
                      </a:pPr>
                      <a:r>
                        <a:rPr lang="en-US" sz="1800">
                          <a:effectLst/>
                          <a:latin typeface="Book Antiqua" pitchFamily="18" charset="0"/>
                        </a:rPr>
                        <a:t>Single Cropping</a:t>
                      </a:r>
                      <a:endParaRPr lang="en-US" sz="1800">
                        <a:effectLst/>
                        <a:latin typeface="Book Antiqua" pitchFamily="18" charset="0"/>
                        <a:ea typeface="Times New Roman"/>
                        <a:cs typeface="Times New Roman"/>
                      </a:endParaRPr>
                    </a:p>
                  </a:txBody>
                  <a:tcPr marL="79131" marR="79131" marT="0" marB="0" anchor="ctr"/>
                </a:tc>
                <a:tc>
                  <a:txBody>
                    <a:bodyPr/>
                    <a:lstStyle/>
                    <a:p>
                      <a:pPr marL="0" marR="0" algn="ctr">
                        <a:lnSpc>
                          <a:spcPct val="115000"/>
                        </a:lnSpc>
                        <a:spcBef>
                          <a:spcPts val="0"/>
                        </a:spcBef>
                        <a:spcAft>
                          <a:spcPts val="400"/>
                        </a:spcAft>
                      </a:pPr>
                      <a:r>
                        <a:rPr lang="en-US" sz="1800" dirty="0">
                          <a:effectLst/>
                          <a:latin typeface="Book Antiqua" pitchFamily="18" charset="0"/>
                        </a:rPr>
                        <a:t>7790.023111</a:t>
                      </a:r>
                      <a:endParaRPr lang="en-US" sz="1800" dirty="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c>
                  <a:txBody>
                    <a:bodyPr/>
                    <a:lstStyle/>
                    <a:p>
                      <a:pPr marL="0" marR="0" algn="ctr">
                        <a:lnSpc>
                          <a:spcPct val="115000"/>
                        </a:lnSpc>
                        <a:spcBef>
                          <a:spcPts val="0"/>
                        </a:spcBef>
                        <a:spcAft>
                          <a:spcPts val="400"/>
                        </a:spcAft>
                      </a:pPr>
                      <a:r>
                        <a:rPr lang="en-US" sz="1800" dirty="0">
                          <a:effectLst/>
                          <a:latin typeface="Book Antiqua" pitchFamily="18" charset="0"/>
                        </a:rPr>
                        <a:t>31.525105</a:t>
                      </a:r>
                      <a:endParaRPr lang="en-US" sz="1800" dirty="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c>
                  <a:txBody>
                    <a:bodyPr/>
                    <a:lstStyle/>
                    <a:p>
                      <a:pPr marL="0" marR="0" algn="ctr">
                        <a:lnSpc>
                          <a:spcPct val="115000"/>
                        </a:lnSpc>
                        <a:spcBef>
                          <a:spcPts val="0"/>
                        </a:spcBef>
                        <a:spcAft>
                          <a:spcPts val="400"/>
                        </a:spcAft>
                      </a:pPr>
                      <a:r>
                        <a:rPr lang="en-US" sz="1800">
                          <a:effectLst/>
                          <a:latin typeface="Book Antiqua" pitchFamily="18" charset="0"/>
                        </a:rPr>
                        <a:t>12.85%</a:t>
                      </a:r>
                      <a:endParaRPr lang="en-US" sz="180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r>
              <a:tr h="889000">
                <a:tc>
                  <a:txBody>
                    <a:bodyPr/>
                    <a:lstStyle/>
                    <a:p>
                      <a:pPr marL="0" marR="0" algn="ctr">
                        <a:lnSpc>
                          <a:spcPct val="115000"/>
                        </a:lnSpc>
                        <a:spcBef>
                          <a:spcPts val="0"/>
                        </a:spcBef>
                        <a:spcAft>
                          <a:spcPts val="400"/>
                        </a:spcAft>
                      </a:pPr>
                      <a:r>
                        <a:rPr lang="en-US" sz="1800">
                          <a:effectLst/>
                          <a:latin typeface="Book Antiqua" pitchFamily="18" charset="0"/>
                        </a:rPr>
                        <a:t>Double Cropping</a:t>
                      </a:r>
                      <a:endParaRPr lang="en-US" sz="1800">
                        <a:effectLst/>
                        <a:latin typeface="Book Antiqua" pitchFamily="18" charset="0"/>
                        <a:ea typeface="Times New Roman"/>
                        <a:cs typeface="Times New Roman"/>
                      </a:endParaRPr>
                    </a:p>
                  </a:txBody>
                  <a:tcPr marL="79131" marR="79131" marT="0" marB="0" anchor="ctr"/>
                </a:tc>
                <a:tc>
                  <a:txBody>
                    <a:bodyPr/>
                    <a:lstStyle/>
                    <a:p>
                      <a:pPr marL="0" marR="0" algn="ctr">
                        <a:lnSpc>
                          <a:spcPct val="115000"/>
                        </a:lnSpc>
                        <a:spcBef>
                          <a:spcPts val="0"/>
                        </a:spcBef>
                        <a:spcAft>
                          <a:spcPts val="400"/>
                        </a:spcAft>
                      </a:pPr>
                      <a:r>
                        <a:rPr lang="en-US" sz="1800">
                          <a:effectLst/>
                          <a:latin typeface="Book Antiqua" pitchFamily="18" charset="0"/>
                        </a:rPr>
                        <a:t>15651.78868</a:t>
                      </a:r>
                      <a:endParaRPr lang="en-US" sz="180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c>
                  <a:txBody>
                    <a:bodyPr/>
                    <a:lstStyle/>
                    <a:p>
                      <a:pPr marL="0" marR="0" algn="ctr">
                        <a:lnSpc>
                          <a:spcPct val="115000"/>
                        </a:lnSpc>
                        <a:spcBef>
                          <a:spcPts val="0"/>
                        </a:spcBef>
                        <a:spcAft>
                          <a:spcPts val="400"/>
                        </a:spcAft>
                      </a:pPr>
                      <a:r>
                        <a:rPr lang="en-US" sz="1800" dirty="0">
                          <a:effectLst/>
                          <a:latin typeface="Book Antiqua" pitchFamily="18" charset="0"/>
                        </a:rPr>
                        <a:t>63.340542</a:t>
                      </a:r>
                      <a:endParaRPr lang="en-US" sz="1800" dirty="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c>
                  <a:txBody>
                    <a:bodyPr/>
                    <a:lstStyle/>
                    <a:p>
                      <a:pPr marL="0" marR="0" algn="ctr">
                        <a:lnSpc>
                          <a:spcPct val="115000"/>
                        </a:lnSpc>
                        <a:spcBef>
                          <a:spcPts val="0"/>
                        </a:spcBef>
                        <a:spcAft>
                          <a:spcPts val="400"/>
                        </a:spcAft>
                      </a:pPr>
                      <a:r>
                        <a:rPr lang="en-US" sz="1800">
                          <a:effectLst/>
                          <a:latin typeface="Book Antiqua" pitchFamily="18" charset="0"/>
                        </a:rPr>
                        <a:t>25.81%</a:t>
                      </a:r>
                      <a:endParaRPr lang="en-US" sz="180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r>
              <a:tr h="889000">
                <a:tc>
                  <a:txBody>
                    <a:bodyPr/>
                    <a:lstStyle/>
                    <a:p>
                      <a:pPr marL="0" marR="0" algn="ctr">
                        <a:lnSpc>
                          <a:spcPct val="115000"/>
                        </a:lnSpc>
                        <a:spcBef>
                          <a:spcPts val="0"/>
                        </a:spcBef>
                        <a:spcAft>
                          <a:spcPts val="400"/>
                        </a:spcAft>
                      </a:pPr>
                      <a:r>
                        <a:rPr lang="en-US" sz="1800">
                          <a:effectLst/>
                          <a:latin typeface="Book Antiqua" pitchFamily="18" charset="0"/>
                        </a:rPr>
                        <a:t>Triple Cropping</a:t>
                      </a:r>
                      <a:endParaRPr lang="en-US" sz="1800">
                        <a:effectLst/>
                        <a:latin typeface="Book Antiqua" pitchFamily="18" charset="0"/>
                        <a:ea typeface="Times New Roman"/>
                        <a:cs typeface="Times New Roman"/>
                      </a:endParaRPr>
                    </a:p>
                  </a:txBody>
                  <a:tcPr marL="79131" marR="79131" marT="0" marB="0" anchor="ctr"/>
                </a:tc>
                <a:tc>
                  <a:txBody>
                    <a:bodyPr/>
                    <a:lstStyle/>
                    <a:p>
                      <a:pPr marL="0" marR="0" algn="ctr">
                        <a:lnSpc>
                          <a:spcPct val="115000"/>
                        </a:lnSpc>
                        <a:spcBef>
                          <a:spcPts val="0"/>
                        </a:spcBef>
                        <a:spcAft>
                          <a:spcPts val="400"/>
                        </a:spcAft>
                      </a:pPr>
                      <a:r>
                        <a:rPr lang="en-US" sz="1800">
                          <a:effectLst/>
                          <a:latin typeface="Book Antiqua" pitchFamily="18" charset="0"/>
                        </a:rPr>
                        <a:t>34876.84722</a:t>
                      </a:r>
                      <a:endParaRPr lang="en-US" sz="180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c>
                  <a:txBody>
                    <a:bodyPr/>
                    <a:lstStyle/>
                    <a:p>
                      <a:pPr marL="0" marR="0" algn="ctr">
                        <a:lnSpc>
                          <a:spcPct val="115000"/>
                        </a:lnSpc>
                        <a:spcBef>
                          <a:spcPts val="0"/>
                        </a:spcBef>
                        <a:spcAft>
                          <a:spcPts val="400"/>
                        </a:spcAft>
                      </a:pPr>
                      <a:r>
                        <a:rPr lang="en-US" sz="1800" dirty="0">
                          <a:effectLst/>
                          <a:latin typeface="Book Antiqua" pitchFamily="18" charset="0"/>
                        </a:rPr>
                        <a:t>141.141593</a:t>
                      </a:r>
                      <a:endParaRPr lang="en-US" sz="1800" dirty="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c>
                  <a:txBody>
                    <a:bodyPr/>
                    <a:lstStyle/>
                    <a:p>
                      <a:pPr marL="0" marR="0" algn="ctr">
                        <a:lnSpc>
                          <a:spcPct val="115000"/>
                        </a:lnSpc>
                        <a:spcBef>
                          <a:spcPts val="0"/>
                        </a:spcBef>
                        <a:spcAft>
                          <a:spcPts val="400"/>
                        </a:spcAft>
                      </a:pPr>
                      <a:r>
                        <a:rPr lang="en-US" sz="1800" dirty="0">
                          <a:effectLst/>
                          <a:latin typeface="Book Antiqua" pitchFamily="18" charset="0"/>
                        </a:rPr>
                        <a:t>57.51%</a:t>
                      </a:r>
                      <a:endParaRPr lang="en-US" sz="1800" dirty="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r>
              <a:tr h="889000">
                <a:tc>
                  <a:txBody>
                    <a:bodyPr/>
                    <a:lstStyle/>
                    <a:p>
                      <a:pPr marL="0" marR="0" algn="ctr">
                        <a:lnSpc>
                          <a:spcPct val="115000"/>
                        </a:lnSpc>
                        <a:spcBef>
                          <a:spcPts val="0"/>
                        </a:spcBef>
                        <a:spcAft>
                          <a:spcPts val="400"/>
                        </a:spcAft>
                      </a:pPr>
                      <a:r>
                        <a:rPr lang="en-US" sz="1800">
                          <a:effectLst/>
                          <a:latin typeface="Book Antiqua" pitchFamily="18" charset="0"/>
                        </a:rPr>
                        <a:t>Four Cropping</a:t>
                      </a:r>
                      <a:endParaRPr lang="en-US" sz="1800">
                        <a:effectLst/>
                        <a:latin typeface="Book Antiqua" pitchFamily="18" charset="0"/>
                        <a:ea typeface="Times New Roman"/>
                        <a:cs typeface="Times New Roman"/>
                      </a:endParaRPr>
                    </a:p>
                  </a:txBody>
                  <a:tcPr marL="79131" marR="79131" marT="0" marB="0" anchor="ctr"/>
                </a:tc>
                <a:tc>
                  <a:txBody>
                    <a:bodyPr/>
                    <a:lstStyle/>
                    <a:p>
                      <a:pPr marL="0" marR="0" algn="ctr">
                        <a:lnSpc>
                          <a:spcPct val="115000"/>
                        </a:lnSpc>
                        <a:spcBef>
                          <a:spcPts val="0"/>
                        </a:spcBef>
                        <a:spcAft>
                          <a:spcPts val="400"/>
                        </a:spcAft>
                      </a:pPr>
                      <a:r>
                        <a:rPr lang="en-US" sz="1800">
                          <a:effectLst/>
                          <a:latin typeface="Book Antiqua" pitchFamily="18" charset="0"/>
                        </a:rPr>
                        <a:t>2324.321155</a:t>
                      </a:r>
                      <a:endParaRPr lang="en-US" sz="180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c>
                  <a:txBody>
                    <a:bodyPr/>
                    <a:lstStyle/>
                    <a:p>
                      <a:pPr marL="0" marR="0" algn="ctr">
                        <a:lnSpc>
                          <a:spcPct val="115000"/>
                        </a:lnSpc>
                        <a:spcBef>
                          <a:spcPts val="0"/>
                        </a:spcBef>
                        <a:spcAft>
                          <a:spcPts val="400"/>
                        </a:spcAft>
                      </a:pPr>
                      <a:r>
                        <a:rPr lang="en-US" sz="1800">
                          <a:effectLst/>
                          <a:latin typeface="Book Antiqua" pitchFamily="18" charset="0"/>
                        </a:rPr>
                        <a:t>9.406194</a:t>
                      </a:r>
                      <a:endParaRPr lang="en-US" sz="180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c>
                  <a:txBody>
                    <a:bodyPr/>
                    <a:lstStyle/>
                    <a:p>
                      <a:pPr marL="0" marR="0" algn="ctr">
                        <a:lnSpc>
                          <a:spcPct val="115000"/>
                        </a:lnSpc>
                        <a:spcBef>
                          <a:spcPts val="0"/>
                        </a:spcBef>
                        <a:spcAft>
                          <a:spcPts val="400"/>
                        </a:spcAft>
                      </a:pPr>
                      <a:r>
                        <a:rPr lang="en-US" sz="1800" dirty="0">
                          <a:effectLst/>
                          <a:latin typeface="Book Antiqua" pitchFamily="18" charset="0"/>
                        </a:rPr>
                        <a:t>3.83%</a:t>
                      </a:r>
                      <a:endParaRPr lang="en-US" sz="1800" dirty="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r>
              <a:tr h="889000">
                <a:tc>
                  <a:txBody>
                    <a:bodyPr/>
                    <a:lstStyle/>
                    <a:p>
                      <a:pPr marL="0" marR="0" algn="ctr">
                        <a:lnSpc>
                          <a:spcPct val="115000"/>
                        </a:lnSpc>
                        <a:spcBef>
                          <a:spcPts val="0"/>
                        </a:spcBef>
                        <a:spcAft>
                          <a:spcPts val="400"/>
                        </a:spcAft>
                      </a:pPr>
                      <a:r>
                        <a:rPr lang="en-US" sz="1800">
                          <a:effectLst/>
                          <a:latin typeface="Book Antiqua" pitchFamily="18" charset="0"/>
                        </a:rPr>
                        <a:t>Total</a:t>
                      </a:r>
                      <a:endParaRPr lang="en-US" sz="1800">
                        <a:effectLst/>
                        <a:latin typeface="Book Antiqua" pitchFamily="18" charset="0"/>
                        <a:ea typeface="Times New Roman"/>
                        <a:cs typeface="Times New Roman"/>
                      </a:endParaRPr>
                    </a:p>
                  </a:txBody>
                  <a:tcPr marL="79131" marR="79131" marT="0" marB="0" anchor="ctr"/>
                </a:tc>
                <a:tc>
                  <a:txBody>
                    <a:bodyPr/>
                    <a:lstStyle/>
                    <a:p>
                      <a:pPr marL="0" marR="0" algn="ctr">
                        <a:lnSpc>
                          <a:spcPct val="115000"/>
                        </a:lnSpc>
                        <a:spcBef>
                          <a:spcPts val="0"/>
                        </a:spcBef>
                        <a:spcAft>
                          <a:spcPts val="400"/>
                        </a:spcAft>
                      </a:pPr>
                      <a:r>
                        <a:rPr lang="en-US" sz="1800">
                          <a:effectLst/>
                          <a:latin typeface="Book Antiqua" pitchFamily="18" charset="0"/>
                        </a:rPr>
                        <a:t>60642.98017</a:t>
                      </a:r>
                      <a:endParaRPr lang="en-US" sz="180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c>
                  <a:txBody>
                    <a:bodyPr/>
                    <a:lstStyle/>
                    <a:p>
                      <a:pPr marL="0" marR="0" algn="ctr">
                        <a:lnSpc>
                          <a:spcPct val="115000"/>
                        </a:lnSpc>
                        <a:spcBef>
                          <a:spcPts val="0"/>
                        </a:spcBef>
                        <a:spcAft>
                          <a:spcPts val="400"/>
                        </a:spcAft>
                      </a:pPr>
                      <a:r>
                        <a:rPr lang="en-US" sz="1800">
                          <a:effectLst/>
                          <a:latin typeface="Book Antiqua" pitchFamily="18" charset="0"/>
                        </a:rPr>
                        <a:t>245.413434</a:t>
                      </a:r>
                      <a:endParaRPr lang="en-US" sz="180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c>
                  <a:txBody>
                    <a:bodyPr/>
                    <a:lstStyle/>
                    <a:p>
                      <a:pPr marL="0" marR="0" algn="ctr">
                        <a:lnSpc>
                          <a:spcPct val="115000"/>
                        </a:lnSpc>
                        <a:spcBef>
                          <a:spcPts val="0"/>
                        </a:spcBef>
                        <a:spcAft>
                          <a:spcPts val="400"/>
                        </a:spcAft>
                      </a:pPr>
                      <a:r>
                        <a:rPr lang="en-US" sz="1800" dirty="0">
                          <a:effectLst/>
                          <a:latin typeface="Book Antiqua" pitchFamily="18" charset="0"/>
                        </a:rPr>
                        <a:t>100%</a:t>
                      </a:r>
                      <a:endParaRPr lang="en-US" sz="1800" dirty="0">
                        <a:effectLst/>
                        <a:latin typeface="Book Antiqua" pitchFamily="18" charset="0"/>
                        <a:ea typeface="Times New Roman"/>
                        <a:cs typeface="Times New Roman"/>
                      </a:endParaRPr>
                    </a:p>
                  </a:txBody>
                  <a:tcPr marL="79131" marR="79131" marT="0" marB="0" anchor="ctr">
                    <a:solidFill>
                      <a:schemeClr val="accent2">
                        <a:lumMod val="60000"/>
                        <a:lumOff val="40000"/>
                      </a:schemeClr>
                    </a:solidFill>
                  </a:tcPr>
                </a:tc>
              </a:tr>
            </a:tbl>
          </a:graphicData>
        </a:graphic>
      </p:graphicFrame>
      <p:sp>
        <p:nvSpPr>
          <p:cNvPr id="4" name="TextBox 3"/>
          <p:cNvSpPr txBox="1"/>
          <p:nvPr/>
        </p:nvSpPr>
        <p:spPr>
          <a:xfrm>
            <a:off x="1" y="20783"/>
            <a:ext cx="4343400" cy="954107"/>
          </a:xfrm>
          <a:prstGeom prst="rect">
            <a:avLst/>
          </a:prstGeom>
          <a:noFill/>
        </p:spPr>
        <p:txBody>
          <a:bodyPr wrap="square" rtlCol="0">
            <a:spAutoFit/>
          </a:bodyPr>
          <a:lstStyle/>
          <a:p>
            <a:r>
              <a:rPr lang="en-US" sz="2800" b="1" dirty="0" smtClean="0">
                <a:latin typeface="Book Antiqua" pitchFamily="18" charset="0"/>
              </a:rPr>
              <a:t>Cropping Intensity Map of </a:t>
            </a:r>
            <a:r>
              <a:rPr lang="en-US" sz="2800" b="1" dirty="0" err="1" smtClean="0">
                <a:latin typeface="Book Antiqua" pitchFamily="18" charset="0"/>
              </a:rPr>
              <a:t>Bagmara</a:t>
            </a:r>
            <a:r>
              <a:rPr lang="en-US" sz="2800" b="1" dirty="0" smtClean="0">
                <a:latin typeface="Book Antiqua" pitchFamily="18" charset="0"/>
              </a:rPr>
              <a:t> </a:t>
            </a:r>
            <a:r>
              <a:rPr lang="en-US" sz="2800" b="1" dirty="0" err="1" smtClean="0">
                <a:latin typeface="Book Antiqua" pitchFamily="18" charset="0"/>
              </a:rPr>
              <a:t>Upazila</a:t>
            </a:r>
            <a:endParaRPr lang="en-US" sz="2800" b="1" dirty="0">
              <a:latin typeface="Book Antiqua" pitchFamily="18" charset="0"/>
            </a:endParaRPr>
          </a:p>
        </p:txBody>
      </p:sp>
    </p:spTree>
    <p:extLst>
      <p:ext uri="{BB962C8B-B14F-4D97-AF65-F5344CB8AC3E}">
        <p14:creationId xmlns:p14="http://schemas.microsoft.com/office/powerpoint/2010/main" val="17938894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ad Hierarchy.JPG"/>
          <p:cNvPicPr/>
          <p:nvPr/>
        </p:nvPicPr>
        <p:blipFill>
          <a:blip r:embed="rId2" cstate="print"/>
          <a:stretch>
            <a:fillRect/>
          </a:stretch>
        </p:blipFill>
        <p:spPr>
          <a:xfrm>
            <a:off x="4800601" y="-1"/>
            <a:ext cx="8894618" cy="6857999"/>
          </a:xfrm>
          <a:prstGeom prst="rect">
            <a:avLst/>
          </a:prstGeom>
          <a:solidFill>
            <a:srgbClr val="FFFFFF">
              <a:shade val="85000"/>
            </a:srgbClr>
          </a:solidFill>
          <a:ln w="3175" cap="sq">
            <a:solidFill>
              <a:schemeClr val="tx1"/>
            </a:solidFill>
            <a:miter lim="800000"/>
          </a:ln>
          <a:effectLst/>
        </p:spPr>
      </p:pic>
      <p:sp>
        <p:nvSpPr>
          <p:cNvPr id="5" name="TextBox 4"/>
          <p:cNvSpPr txBox="1"/>
          <p:nvPr/>
        </p:nvSpPr>
        <p:spPr>
          <a:xfrm>
            <a:off x="1" y="10180"/>
            <a:ext cx="3505200" cy="954107"/>
          </a:xfrm>
          <a:prstGeom prst="rect">
            <a:avLst/>
          </a:prstGeom>
          <a:noFill/>
        </p:spPr>
        <p:txBody>
          <a:bodyPr wrap="square" rtlCol="0">
            <a:spAutoFit/>
          </a:bodyPr>
          <a:lstStyle/>
          <a:p>
            <a:pPr algn="ctr"/>
            <a:r>
              <a:rPr lang="en-US" sz="2800" b="1" dirty="0">
                <a:latin typeface="Book Antiqua" pitchFamily="18" charset="0"/>
              </a:rPr>
              <a:t>Existing Circulation Network </a:t>
            </a:r>
            <a:endParaRPr lang="en-US" sz="2800" dirty="0">
              <a:latin typeface="Book Antiqua"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026050724"/>
              </p:ext>
            </p:extLst>
          </p:nvPr>
        </p:nvGraphicFramePr>
        <p:xfrm>
          <a:off x="76200" y="990600"/>
          <a:ext cx="4648202" cy="5791197"/>
        </p:xfrm>
        <a:graphic>
          <a:graphicData uri="http://schemas.openxmlformats.org/drawingml/2006/table">
            <a:tbl>
              <a:tblPr firstRow="1" firstCol="1" bandRow="1">
                <a:tableStyleId>{073A0DAA-6AF3-43AB-8588-CEC1D06C72B9}</a:tableStyleId>
              </a:tblPr>
              <a:tblGrid>
                <a:gridCol w="1549232"/>
                <a:gridCol w="1549232"/>
                <a:gridCol w="1549738"/>
              </a:tblGrid>
              <a:tr h="719265">
                <a:tc>
                  <a:txBody>
                    <a:bodyPr/>
                    <a:lstStyle/>
                    <a:p>
                      <a:pPr marL="0" marR="0" algn="ctr">
                        <a:spcBef>
                          <a:spcPts val="0"/>
                        </a:spcBef>
                        <a:spcAft>
                          <a:spcPts val="400"/>
                        </a:spcAft>
                      </a:pPr>
                      <a:r>
                        <a:rPr lang="en-US" sz="2000" dirty="0">
                          <a:effectLst/>
                          <a:latin typeface="Book Antiqua" pitchFamily="18" charset="0"/>
                        </a:rPr>
                        <a:t>Road Hierarchy</a:t>
                      </a:r>
                      <a:endParaRPr lang="en-US" sz="2000" dirty="0">
                        <a:effectLst/>
                        <a:latin typeface="Book Antiqua" pitchFamily="18" charset="0"/>
                        <a:ea typeface="Times New Roman"/>
                        <a:cs typeface="Times New Roman"/>
                      </a:endParaRPr>
                    </a:p>
                  </a:txBody>
                  <a:tcPr marL="68580" marR="68580" marT="0" marB="0"/>
                </a:tc>
                <a:tc>
                  <a:txBody>
                    <a:bodyPr/>
                    <a:lstStyle/>
                    <a:p>
                      <a:pPr marL="0" marR="0" algn="ctr">
                        <a:spcBef>
                          <a:spcPts val="0"/>
                        </a:spcBef>
                        <a:spcAft>
                          <a:spcPts val="400"/>
                        </a:spcAft>
                      </a:pPr>
                      <a:r>
                        <a:rPr lang="en-US" sz="2000" dirty="0">
                          <a:effectLst/>
                          <a:latin typeface="Book Antiqua" pitchFamily="18" charset="0"/>
                        </a:rPr>
                        <a:t>Length in Km.</a:t>
                      </a:r>
                      <a:endParaRPr lang="en-US" sz="2000" dirty="0">
                        <a:effectLst/>
                        <a:latin typeface="Book Antiqua" pitchFamily="18" charset="0"/>
                        <a:ea typeface="Times New Roman"/>
                        <a:cs typeface="Times New Roman"/>
                      </a:endParaRPr>
                    </a:p>
                  </a:txBody>
                  <a:tcPr marL="68580" marR="68580" marT="0" marB="0"/>
                </a:tc>
                <a:tc>
                  <a:txBody>
                    <a:bodyPr/>
                    <a:lstStyle/>
                    <a:p>
                      <a:pPr marL="0" marR="0" algn="ctr">
                        <a:spcBef>
                          <a:spcPts val="0"/>
                        </a:spcBef>
                        <a:spcAft>
                          <a:spcPts val="400"/>
                        </a:spcAft>
                      </a:pPr>
                      <a:r>
                        <a:rPr lang="en-US" sz="2000" dirty="0">
                          <a:effectLst/>
                          <a:latin typeface="Book Antiqua" pitchFamily="18" charset="0"/>
                        </a:rPr>
                        <a:t>Percentage</a:t>
                      </a:r>
                      <a:endParaRPr lang="en-US" sz="2000" dirty="0">
                        <a:effectLst/>
                        <a:latin typeface="Book Antiqua" pitchFamily="18" charset="0"/>
                        <a:ea typeface="Times New Roman"/>
                        <a:cs typeface="Times New Roman"/>
                      </a:endParaRPr>
                    </a:p>
                  </a:txBody>
                  <a:tcPr marL="68580" marR="68580" marT="0" marB="0"/>
                </a:tc>
              </a:tr>
              <a:tr h="719265">
                <a:tc>
                  <a:txBody>
                    <a:bodyPr/>
                    <a:lstStyle/>
                    <a:p>
                      <a:pPr marL="0" marR="0" algn="ctr">
                        <a:spcBef>
                          <a:spcPts val="0"/>
                        </a:spcBef>
                        <a:spcAft>
                          <a:spcPts val="400"/>
                        </a:spcAft>
                      </a:pPr>
                      <a:r>
                        <a:rPr lang="en-US" sz="2000" dirty="0">
                          <a:effectLst/>
                          <a:latin typeface="Book Antiqua" pitchFamily="18" charset="0"/>
                        </a:rPr>
                        <a:t>Local Road</a:t>
                      </a:r>
                      <a:endParaRPr lang="en-US" sz="2000" dirty="0">
                        <a:effectLst/>
                        <a:latin typeface="Book Antiqua" pitchFamily="18" charset="0"/>
                        <a:ea typeface="Times New Roman"/>
                        <a:cs typeface="Times New Roman"/>
                      </a:endParaRPr>
                    </a:p>
                  </a:txBody>
                  <a:tcPr marL="68580" marR="68580" marT="0" marB="0" anchor="ctr"/>
                </a:tc>
                <a:tc>
                  <a:txBody>
                    <a:bodyPr/>
                    <a:lstStyle/>
                    <a:p>
                      <a:pPr marL="0" marR="0" algn="ctr">
                        <a:spcBef>
                          <a:spcPts val="0"/>
                        </a:spcBef>
                        <a:spcAft>
                          <a:spcPts val="400"/>
                        </a:spcAft>
                      </a:pPr>
                      <a:r>
                        <a:rPr lang="en-US" sz="2000" dirty="0">
                          <a:effectLst/>
                          <a:latin typeface="Book Antiqua" pitchFamily="18" charset="0"/>
                        </a:rPr>
                        <a:t>14.07</a:t>
                      </a:r>
                      <a:endParaRPr lang="en-US" sz="2000" dirty="0">
                        <a:effectLst/>
                        <a:latin typeface="Book Antiqua" pitchFamily="18" charset="0"/>
                        <a:ea typeface="Times New Roman"/>
                        <a:cs typeface="Times New Roman"/>
                      </a:endParaRPr>
                    </a:p>
                  </a:txBody>
                  <a:tcPr marL="68580" marR="68580" marT="0" marB="0" anchor="ctr"/>
                </a:tc>
                <a:tc>
                  <a:txBody>
                    <a:bodyPr/>
                    <a:lstStyle/>
                    <a:p>
                      <a:pPr marL="0" marR="0" algn="ctr">
                        <a:spcBef>
                          <a:spcPts val="0"/>
                        </a:spcBef>
                        <a:spcAft>
                          <a:spcPts val="400"/>
                        </a:spcAft>
                      </a:pPr>
                      <a:r>
                        <a:rPr lang="en-US" sz="2000" dirty="0">
                          <a:effectLst/>
                          <a:latin typeface="Book Antiqua" pitchFamily="18" charset="0"/>
                        </a:rPr>
                        <a:t>2.03%</a:t>
                      </a:r>
                      <a:endParaRPr lang="en-US" sz="2000" dirty="0">
                        <a:effectLst/>
                        <a:latin typeface="Book Antiqua" pitchFamily="18" charset="0"/>
                        <a:ea typeface="Times New Roman"/>
                        <a:cs typeface="Times New Roman"/>
                      </a:endParaRPr>
                    </a:p>
                  </a:txBody>
                  <a:tcPr marL="68580" marR="68580" marT="0" marB="0" anchor="ctr"/>
                </a:tc>
              </a:tr>
              <a:tr h="719265">
                <a:tc>
                  <a:txBody>
                    <a:bodyPr/>
                    <a:lstStyle/>
                    <a:p>
                      <a:pPr marL="0" marR="0" algn="ctr">
                        <a:spcBef>
                          <a:spcPts val="0"/>
                        </a:spcBef>
                        <a:spcAft>
                          <a:spcPts val="400"/>
                        </a:spcAft>
                      </a:pPr>
                      <a:r>
                        <a:rPr lang="en-US" sz="2000" dirty="0" err="1">
                          <a:effectLst/>
                          <a:latin typeface="Book Antiqua" pitchFamily="18" charset="0"/>
                        </a:rPr>
                        <a:t>Pouro</a:t>
                      </a:r>
                      <a:r>
                        <a:rPr lang="en-US" sz="2000" dirty="0">
                          <a:effectLst/>
                          <a:latin typeface="Book Antiqua" pitchFamily="18" charset="0"/>
                        </a:rPr>
                        <a:t> Road</a:t>
                      </a:r>
                      <a:endParaRPr lang="en-US" sz="2000" dirty="0">
                        <a:effectLst/>
                        <a:latin typeface="Book Antiqua" pitchFamily="18" charset="0"/>
                        <a:ea typeface="Times New Roman"/>
                        <a:cs typeface="Times New Roman"/>
                      </a:endParaRPr>
                    </a:p>
                  </a:txBody>
                  <a:tcPr marL="68580" marR="68580" marT="0" marB="0" anchor="ctr"/>
                </a:tc>
                <a:tc>
                  <a:txBody>
                    <a:bodyPr/>
                    <a:lstStyle/>
                    <a:p>
                      <a:pPr marL="0" marR="0" algn="ctr">
                        <a:spcBef>
                          <a:spcPts val="0"/>
                        </a:spcBef>
                        <a:spcAft>
                          <a:spcPts val="400"/>
                        </a:spcAft>
                      </a:pPr>
                      <a:r>
                        <a:rPr lang="en-US" sz="2000" dirty="0">
                          <a:effectLst/>
                          <a:latin typeface="Book Antiqua" pitchFamily="18" charset="0"/>
                        </a:rPr>
                        <a:t>41.75</a:t>
                      </a:r>
                      <a:endParaRPr lang="en-US" sz="2000" dirty="0">
                        <a:effectLst/>
                        <a:latin typeface="Book Antiqua" pitchFamily="18" charset="0"/>
                        <a:ea typeface="Times New Roman"/>
                        <a:cs typeface="Times New Roman"/>
                      </a:endParaRPr>
                    </a:p>
                  </a:txBody>
                  <a:tcPr marL="68580" marR="68580" marT="0" marB="0" anchor="ctr"/>
                </a:tc>
                <a:tc>
                  <a:txBody>
                    <a:bodyPr/>
                    <a:lstStyle/>
                    <a:p>
                      <a:pPr marL="0" marR="0" algn="ctr">
                        <a:spcBef>
                          <a:spcPts val="0"/>
                        </a:spcBef>
                        <a:spcAft>
                          <a:spcPts val="400"/>
                        </a:spcAft>
                      </a:pPr>
                      <a:r>
                        <a:rPr lang="en-US" sz="2000" dirty="0">
                          <a:effectLst/>
                          <a:latin typeface="Book Antiqua" pitchFamily="18" charset="0"/>
                        </a:rPr>
                        <a:t>6.02%</a:t>
                      </a:r>
                      <a:endParaRPr lang="en-US" sz="2000" dirty="0">
                        <a:effectLst/>
                        <a:latin typeface="Book Antiqua" pitchFamily="18" charset="0"/>
                        <a:ea typeface="Times New Roman"/>
                        <a:cs typeface="Times New Roman"/>
                      </a:endParaRPr>
                    </a:p>
                  </a:txBody>
                  <a:tcPr marL="68580" marR="68580" marT="0" marB="0" anchor="ctr"/>
                </a:tc>
              </a:tr>
              <a:tr h="719265">
                <a:tc>
                  <a:txBody>
                    <a:bodyPr/>
                    <a:lstStyle/>
                    <a:p>
                      <a:pPr marL="0" marR="0" algn="ctr">
                        <a:spcBef>
                          <a:spcPts val="0"/>
                        </a:spcBef>
                        <a:spcAft>
                          <a:spcPts val="400"/>
                        </a:spcAft>
                      </a:pPr>
                      <a:r>
                        <a:rPr lang="en-US" sz="2000">
                          <a:effectLst/>
                          <a:latin typeface="Book Antiqua" pitchFamily="18" charset="0"/>
                        </a:rPr>
                        <a:t>Union Road</a:t>
                      </a:r>
                      <a:endParaRPr lang="en-US" sz="2000">
                        <a:effectLst/>
                        <a:latin typeface="Book Antiqua" pitchFamily="18" charset="0"/>
                        <a:ea typeface="Times New Roman"/>
                        <a:cs typeface="Times New Roman"/>
                      </a:endParaRPr>
                    </a:p>
                  </a:txBody>
                  <a:tcPr marL="68580" marR="68580" marT="0" marB="0" anchor="ctr"/>
                </a:tc>
                <a:tc>
                  <a:txBody>
                    <a:bodyPr/>
                    <a:lstStyle/>
                    <a:p>
                      <a:pPr marL="0" marR="0" algn="ctr">
                        <a:spcBef>
                          <a:spcPts val="0"/>
                        </a:spcBef>
                        <a:spcAft>
                          <a:spcPts val="400"/>
                        </a:spcAft>
                      </a:pPr>
                      <a:r>
                        <a:rPr lang="en-US" sz="2000" dirty="0">
                          <a:effectLst/>
                          <a:latin typeface="Book Antiqua" pitchFamily="18" charset="0"/>
                        </a:rPr>
                        <a:t>152.14</a:t>
                      </a:r>
                      <a:endParaRPr lang="en-US" sz="2000" dirty="0">
                        <a:effectLst/>
                        <a:latin typeface="Book Antiqua" pitchFamily="18" charset="0"/>
                        <a:ea typeface="Times New Roman"/>
                        <a:cs typeface="Times New Roman"/>
                      </a:endParaRPr>
                    </a:p>
                  </a:txBody>
                  <a:tcPr marL="68580" marR="68580" marT="0" marB="0" anchor="ctr"/>
                </a:tc>
                <a:tc>
                  <a:txBody>
                    <a:bodyPr/>
                    <a:lstStyle/>
                    <a:p>
                      <a:pPr marL="0" marR="0" algn="ctr">
                        <a:spcBef>
                          <a:spcPts val="0"/>
                        </a:spcBef>
                        <a:spcAft>
                          <a:spcPts val="400"/>
                        </a:spcAft>
                      </a:pPr>
                      <a:r>
                        <a:rPr lang="en-US" sz="2000" dirty="0">
                          <a:effectLst/>
                          <a:latin typeface="Book Antiqua" pitchFamily="18" charset="0"/>
                        </a:rPr>
                        <a:t>21.93%</a:t>
                      </a:r>
                      <a:endParaRPr lang="en-US" sz="2000" dirty="0">
                        <a:effectLst/>
                        <a:latin typeface="Book Antiqua" pitchFamily="18" charset="0"/>
                        <a:ea typeface="Times New Roman"/>
                        <a:cs typeface="Times New Roman"/>
                      </a:endParaRPr>
                    </a:p>
                  </a:txBody>
                  <a:tcPr marL="68580" marR="68580" marT="0" marB="0" anchor="ctr"/>
                </a:tc>
              </a:tr>
              <a:tr h="719265">
                <a:tc>
                  <a:txBody>
                    <a:bodyPr/>
                    <a:lstStyle/>
                    <a:p>
                      <a:pPr marL="0" marR="0" algn="ctr">
                        <a:spcBef>
                          <a:spcPts val="0"/>
                        </a:spcBef>
                        <a:spcAft>
                          <a:spcPts val="400"/>
                        </a:spcAft>
                      </a:pPr>
                      <a:r>
                        <a:rPr lang="en-US" sz="2000">
                          <a:effectLst/>
                          <a:latin typeface="Book Antiqua" pitchFamily="18" charset="0"/>
                        </a:rPr>
                        <a:t>Upazila Road</a:t>
                      </a:r>
                      <a:endParaRPr lang="en-US" sz="2000">
                        <a:effectLst/>
                        <a:latin typeface="Book Antiqua" pitchFamily="18" charset="0"/>
                        <a:ea typeface="Times New Roman"/>
                        <a:cs typeface="Times New Roman"/>
                      </a:endParaRPr>
                    </a:p>
                  </a:txBody>
                  <a:tcPr marL="68580" marR="68580" marT="0" marB="0" anchor="ctr"/>
                </a:tc>
                <a:tc>
                  <a:txBody>
                    <a:bodyPr/>
                    <a:lstStyle/>
                    <a:p>
                      <a:pPr marL="0" marR="0" algn="ctr">
                        <a:spcBef>
                          <a:spcPts val="0"/>
                        </a:spcBef>
                        <a:spcAft>
                          <a:spcPts val="400"/>
                        </a:spcAft>
                      </a:pPr>
                      <a:r>
                        <a:rPr lang="en-US" sz="2000" dirty="0">
                          <a:effectLst/>
                          <a:latin typeface="Book Antiqua" pitchFamily="18" charset="0"/>
                        </a:rPr>
                        <a:t>123.95</a:t>
                      </a:r>
                      <a:endParaRPr lang="en-US" sz="2000" dirty="0">
                        <a:effectLst/>
                        <a:latin typeface="Book Antiqua" pitchFamily="18" charset="0"/>
                        <a:ea typeface="Times New Roman"/>
                        <a:cs typeface="Times New Roman"/>
                      </a:endParaRPr>
                    </a:p>
                  </a:txBody>
                  <a:tcPr marL="68580" marR="68580" marT="0" marB="0" anchor="ctr"/>
                </a:tc>
                <a:tc>
                  <a:txBody>
                    <a:bodyPr/>
                    <a:lstStyle/>
                    <a:p>
                      <a:pPr marL="0" marR="0" algn="ctr">
                        <a:spcBef>
                          <a:spcPts val="0"/>
                        </a:spcBef>
                        <a:spcAft>
                          <a:spcPts val="400"/>
                        </a:spcAft>
                      </a:pPr>
                      <a:r>
                        <a:rPr lang="en-US" sz="2000" dirty="0">
                          <a:effectLst/>
                          <a:latin typeface="Book Antiqua" pitchFamily="18" charset="0"/>
                        </a:rPr>
                        <a:t>17.87%</a:t>
                      </a:r>
                      <a:endParaRPr lang="en-US" sz="2000" dirty="0">
                        <a:effectLst/>
                        <a:latin typeface="Book Antiqua" pitchFamily="18" charset="0"/>
                        <a:ea typeface="Times New Roman"/>
                        <a:cs typeface="Times New Roman"/>
                      </a:endParaRPr>
                    </a:p>
                  </a:txBody>
                  <a:tcPr marL="68580" marR="68580" marT="0" marB="0" anchor="ctr"/>
                </a:tc>
              </a:tr>
              <a:tr h="719265">
                <a:tc>
                  <a:txBody>
                    <a:bodyPr/>
                    <a:lstStyle/>
                    <a:p>
                      <a:pPr marL="0" marR="0" algn="ctr">
                        <a:spcBef>
                          <a:spcPts val="0"/>
                        </a:spcBef>
                        <a:spcAft>
                          <a:spcPts val="400"/>
                        </a:spcAft>
                      </a:pPr>
                      <a:r>
                        <a:rPr lang="en-US" sz="2000">
                          <a:effectLst/>
                          <a:latin typeface="Book Antiqua" pitchFamily="18" charset="0"/>
                        </a:rPr>
                        <a:t>Village Road</a:t>
                      </a:r>
                      <a:endParaRPr lang="en-US" sz="2000">
                        <a:effectLst/>
                        <a:latin typeface="Book Antiqua" pitchFamily="18" charset="0"/>
                        <a:ea typeface="Times New Roman"/>
                        <a:cs typeface="Times New Roman"/>
                      </a:endParaRPr>
                    </a:p>
                  </a:txBody>
                  <a:tcPr marL="68580" marR="68580" marT="0" marB="0" anchor="ctr"/>
                </a:tc>
                <a:tc>
                  <a:txBody>
                    <a:bodyPr/>
                    <a:lstStyle/>
                    <a:p>
                      <a:pPr marL="0" marR="0" algn="ctr">
                        <a:spcBef>
                          <a:spcPts val="0"/>
                        </a:spcBef>
                        <a:spcAft>
                          <a:spcPts val="400"/>
                        </a:spcAft>
                      </a:pPr>
                      <a:r>
                        <a:rPr lang="en-US" sz="2000">
                          <a:effectLst/>
                          <a:latin typeface="Book Antiqua" pitchFamily="18" charset="0"/>
                        </a:rPr>
                        <a:t>338.57</a:t>
                      </a:r>
                      <a:endParaRPr lang="en-US" sz="2000">
                        <a:effectLst/>
                        <a:latin typeface="Book Antiqua" pitchFamily="18" charset="0"/>
                        <a:ea typeface="Times New Roman"/>
                        <a:cs typeface="Times New Roman"/>
                      </a:endParaRPr>
                    </a:p>
                  </a:txBody>
                  <a:tcPr marL="68580" marR="68580" marT="0" marB="0" anchor="ctr"/>
                </a:tc>
                <a:tc>
                  <a:txBody>
                    <a:bodyPr/>
                    <a:lstStyle/>
                    <a:p>
                      <a:pPr marL="0" marR="0" algn="ctr">
                        <a:spcBef>
                          <a:spcPts val="0"/>
                        </a:spcBef>
                        <a:spcAft>
                          <a:spcPts val="400"/>
                        </a:spcAft>
                      </a:pPr>
                      <a:r>
                        <a:rPr lang="en-US" sz="2000" dirty="0">
                          <a:effectLst/>
                          <a:latin typeface="Book Antiqua" pitchFamily="18" charset="0"/>
                        </a:rPr>
                        <a:t>48.80%</a:t>
                      </a:r>
                      <a:endParaRPr lang="en-US" sz="2000" dirty="0">
                        <a:effectLst/>
                        <a:latin typeface="Book Antiqua" pitchFamily="18" charset="0"/>
                        <a:ea typeface="Times New Roman"/>
                        <a:cs typeface="Times New Roman"/>
                      </a:endParaRPr>
                    </a:p>
                  </a:txBody>
                  <a:tcPr marL="68580" marR="68580" marT="0" marB="0" anchor="ctr"/>
                </a:tc>
              </a:tr>
              <a:tr h="756342">
                <a:tc>
                  <a:txBody>
                    <a:bodyPr/>
                    <a:lstStyle/>
                    <a:p>
                      <a:pPr marL="0" marR="0" algn="ctr">
                        <a:spcBef>
                          <a:spcPts val="0"/>
                        </a:spcBef>
                        <a:spcAft>
                          <a:spcPts val="400"/>
                        </a:spcAft>
                      </a:pPr>
                      <a:r>
                        <a:rPr lang="en-US" sz="2000">
                          <a:effectLst/>
                          <a:latin typeface="Book Antiqua" pitchFamily="18" charset="0"/>
                        </a:rPr>
                        <a:t>Zilla Road</a:t>
                      </a:r>
                      <a:endParaRPr lang="en-US" sz="2000">
                        <a:effectLst/>
                        <a:latin typeface="Book Antiqua" pitchFamily="18" charset="0"/>
                        <a:ea typeface="Times New Roman"/>
                        <a:cs typeface="Times New Roman"/>
                      </a:endParaRPr>
                    </a:p>
                  </a:txBody>
                  <a:tcPr marL="68580" marR="68580" marT="0" marB="0" anchor="ctr"/>
                </a:tc>
                <a:tc>
                  <a:txBody>
                    <a:bodyPr/>
                    <a:lstStyle/>
                    <a:p>
                      <a:pPr marL="0" marR="0" algn="ctr">
                        <a:spcBef>
                          <a:spcPts val="0"/>
                        </a:spcBef>
                        <a:spcAft>
                          <a:spcPts val="400"/>
                        </a:spcAft>
                      </a:pPr>
                      <a:r>
                        <a:rPr lang="en-US" sz="2000">
                          <a:effectLst/>
                          <a:latin typeface="Book Antiqua" pitchFamily="18" charset="0"/>
                        </a:rPr>
                        <a:t>23.35</a:t>
                      </a:r>
                      <a:endParaRPr lang="en-US" sz="2000">
                        <a:effectLst/>
                        <a:latin typeface="Book Antiqua" pitchFamily="18" charset="0"/>
                        <a:ea typeface="Times New Roman"/>
                        <a:cs typeface="Times New Roman"/>
                      </a:endParaRPr>
                    </a:p>
                  </a:txBody>
                  <a:tcPr marL="68580" marR="68580" marT="0" marB="0" anchor="ctr"/>
                </a:tc>
                <a:tc>
                  <a:txBody>
                    <a:bodyPr/>
                    <a:lstStyle/>
                    <a:p>
                      <a:pPr marL="0" marR="0" algn="ctr">
                        <a:spcBef>
                          <a:spcPts val="0"/>
                        </a:spcBef>
                        <a:spcAft>
                          <a:spcPts val="400"/>
                        </a:spcAft>
                      </a:pPr>
                      <a:r>
                        <a:rPr lang="en-US" sz="2000" dirty="0">
                          <a:effectLst/>
                          <a:latin typeface="Book Antiqua" pitchFamily="18" charset="0"/>
                        </a:rPr>
                        <a:t>3.36%</a:t>
                      </a:r>
                      <a:endParaRPr lang="en-US" sz="2000" dirty="0">
                        <a:effectLst/>
                        <a:latin typeface="Book Antiqua" pitchFamily="18" charset="0"/>
                        <a:ea typeface="Times New Roman"/>
                        <a:cs typeface="Times New Roman"/>
                      </a:endParaRPr>
                    </a:p>
                  </a:txBody>
                  <a:tcPr marL="68580" marR="68580" marT="0" marB="0" anchor="ctr"/>
                </a:tc>
              </a:tr>
              <a:tr h="719265">
                <a:tc>
                  <a:txBody>
                    <a:bodyPr/>
                    <a:lstStyle/>
                    <a:p>
                      <a:pPr marL="0" marR="0" algn="ctr">
                        <a:spcBef>
                          <a:spcPts val="0"/>
                        </a:spcBef>
                        <a:spcAft>
                          <a:spcPts val="400"/>
                        </a:spcAft>
                      </a:pPr>
                      <a:r>
                        <a:rPr lang="en-US" sz="2000">
                          <a:effectLst/>
                          <a:latin typeface="Book Antiqua" pitchFamily="18" charset="0"/>
                        </a:rPr>
                        <a:t>Total</a:t>
                      </a:r>
                      <a:endParaRPr lang="en-US" sz="2000">
                        <a:effectLst/>
                        <a:latin typeface="Book Antiqua" pitchFamily="18" charset="0"/>
                        <a:ea typeface="Times New Roman"/>
                        <a:cs typeface="Times New Roman"/>
                      </a:endParaRPr>
                    </a:p>
                  </a:txBody>
                  <a:tcPr marL="68580" marR="68580" marT="0" marB="0" anchor="ctr"/>
                </a:tc>
                <a:tc>
                  <a:txBody>
                    <a:bodyPr/>
                    <a:lstStyle/>
                    <a:p>
                      <a:pPr marL="0" marR="0" algn="ctr">
                        <a:spcBef>
                          <a:spcPts val="0"/>
                        </a:spcBef>
                        <a:spcAft>
                          <a:spcPts val="400"/>
                        </a:spcAft>
                      </a:pPr>
                      <a:r>
                        <a:rPr lang="en-US" sz="2000">
                          <a:effectLst/>
                          <a:latin typeface="Book Antiqua" pitchFamily="18" charset="0"/>
                        </a:rPr>
                        <a:t>693.83</a:t>
                      </a:r>
                      <a:endParaRPr lang="en-US" sz="2000">
                        <a:effectLst/>
                        <a:latin typeface="Book Antiqua" pitchFamily="18" charset="0"/>
                        <a:ea typeface="Times New Roman"/>
                        <a:cs typeface="Times New Roman"/>
                      </a:endParaRPr>
                    </a:p>
                  </a:txBody>
                  <a:tcPr marL="68580" marR="68580" marT="0" marB="0" anchor="ctr"/>
                </a:tc>
                <a:tc>
                  <a:txBody>
                    <a:bodyPr/>
                    <a:lstStyle/>
                    <a:p>
                      <a:pPr marL="0" marR="0" algn="ctr">
                        <a:spcBef>
                          <a:spcPts val="0"/>
                        </a:spcBef>
                        <a:spcAft>
                          <a:spcPts val="400"/>
                        </a:spcAft>
                      </a:pPr>
                      <a:r>
                        <a:rPr lang="en-US" sz="2000" dirty="0">
                          <a:effectLst/>
                          <a:latin typeface="Book Antiqua" pitchFamily="18" charset="0"/>
                        </a:rPr>
                        <a:t>100.00%</a:t>
                      </a:r>
                      <a:endParaRPr lang="en-US" sz="2000" dirty="0">
                        <a:effectLst/>
                        <a:latin typeface="Book Antiqua" pitchFamily="18" charset="0"/>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2122982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ad type.JPG"/>
          <p:cNvPicPr/>
          <p:nvPr/>
        </p:nvPicPr>
        <p:blipFill>
          <a:blip r:embed="rId2" cstate="print"/>
          <a:stretch>
            <a:fillRect/>
          </a:stretch>
        </p:blipFill>
        <p:spPr>
          <a:xfrm>
            <a:off x="4800600" y="0"/>
            <a:ext cx="8915400" cy="6858000"/>
          </a:xfrm>
          <a:prstGeom prst="rect">
            <a:avLst/>
          </a:prstGeom>
          <a:solidFill>
            <a:srgbClr val="FFFFFF">
              <a:shade val="85000"/>
            </a:srgbClr>
          </a:solidFill>
          <a:ln w="3175" cap="sq">
            <a:solidFill>
              <a:schemeClr val="tx1"/>
            </a:solidFill>
            <a:miter lim="800000"/>
          </a:ln>
          <a:effectLst/>
        </p:spPr>
      </p:pic>
      <p:sp>
        <p:nvSpPr>
          <p:cNvPr id="5" name="TextBox 4"/>
          <p:cNvSpPr txBox="1"/>
          <p:nvPr/>
        </p:nvSpPr>
        <p:spPr>
          <a:xfrm>
            <a:off x="1" y="10180"/>
            <a:ext cx="3505200" cy="954107"/>
          </a:xfrm>
          <a:prstGeom prst="rect">
            <a:avLst/>
          </a:prstGeom>
          <a:noFill/>
        </p:spPr>
        <p:txBody>
          <a:bodyPr wrap="square" rtlCol="0">
            <a:spAutoFit/>
          </a:bodyPr>
          <a:lstStyle/>
          <a:p>
            <a:pPr algn="ctr"/>
            <a:r>
              <a:rPr lang="en-US" sz="2800" b="1" dirty="0">
                <a:latin typeface="Book Antiqua" pitchFamily="18" charset="0"/>
              </a:rPr>
              <a:t>Existing Circulation Network </a:t>
            </a:r>
            <a:endParaRPr lang="en-US" sz="2800" dirty="0">
              <a:latin typeface="Book Antiqua"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566950176"/>
              </p:ext>
            </p:extLst>
          </p:nvPr>
        </p:nvGraphicFramePr>
        <p:xfrm>
          <a:off x="76200" y="1524000"/>
          <a:ext cx="4620489" cy="4038598"/>
        </p:xfrm>
        <a:graphic>
          <a:graphicData uri="http://schemas.openxmlformats.org/drawingml/2006/table">
            <a:tbl>
              <a:tblPr firstRow="1" firstCol="1" bandRow="1">
                <a:tableStyleId>{21E4AEA4-8DFA-4A89-87EB-49C32662AFE0}</a:tableStyleId>
              </a:tblPr>
              <a:tblGrid>
                <a:gridCol w="1539855"/>
                <a:gridCol w="1539855"/>
                <a:gridCol w="1540779"/>
              </a:tblGrid>
              <a:tr h="799040">
                <a:tc>
                  <a:txBody>
                    <a:bodyPr/>
                    <a:lstStyle/>
                    <a:p>
                      <a:pPr marL="0" marR="0" algn="ctr">
                        <a:spcBef>
                          <a:spcPts val="0"/>
                        </a:spcBef>
                        <a:spcAft>
                          <a:spcPts val="400"/>
                        </a:spcAft>
                      </a:pPr>
                      <a:r>
                        <a:rPr lang="en-US" sz="2000" dirty="0">
                          <a:effectLst/>
                          <a:latin typeface="Book Antiqua" pitchFamily="18" charset="0"/>
                        </a:rPr>
                        <a:t>Road Type</a:t>
                      </a:r>
                      <a:endParaRPr lang="en-US" sz="2000" dirty="0">
                        <a:effectLst/>
                        <a:latin typeface="Book Antiqua" pitchFamily="18" charset="0"/>
                        <a:ea typeface="Times New Roman"/>
                        <a:cs typeface="Times New Roman"/>
                      </a:endParaRPr>
                    </a:p>
                  </a:txBody>
                  <a:tcPr marL="68580" marR="68580" marT="0" marB="0"/>
                </a:tc>
                <a:tc>
                  <a:txBody>
                    <a:bodyPr/>
                    <a:lstStyle/>
                    <a:p>
                      <a:pPr marL="0" marR="0" algn="ctr">
                        <a:spcBef>
                          <a:spcPts val="0"/>
                        </a:spcBef>
                        <a:spcAft>
                          <a:spcPts val="400"/>
                        </a:spcAft>
                      </a:pPr>
                      <a:r>
                        <a:rPr lang="en-US" sz="2000" dirty="0">
                          <a:effectLst/>
                          <a:latin typeface="Book Antiqua" pitchFamily="18" charset="0"/>
                        </a:rPr>
                        <a:t>Length in Km.</a:t>
                      </a:r>
                      <a:endParaRPr lang="en-US" sz="2000" dirty="0">
                        <a:effectLst/>
                        <a:latin typeface="Book Antiqua" pitchFamily="18" charset="0"/>
                        <a:ea typeface="Times New Roman"/>
                        <a:cs typeface="Times New Roman"/>
                      </a:endParaRPr>
                    </a:p>
                  </a:txBody>
                  <a:tcPr marL="68580" marR="68580" marT="0" marB="0"/>
                </a:tc>
                <a:tc>
                  <a:txBody>
                    <a:bodyPr/>
                    <a:lstStyle/>
                    <a:p>
                      <a:pPr marL="0" marR="0" algn="ctr">
                        <a:spcBef>
                          <a:spcPts val="0"/>
                        </a:spcBef>
                        <a:spcAft>
                          <a:spcPts val="400"/>
                        </a:spcAft>
                      </a:pPr>
                      <a:r>
                        <a:rPr lang="en-US" sz="2000">
                          <a:effectLst/>
                          <a:latin typeface="Book Antiqua" pitchFamily="18" charset="0"/>
                        </a:rPr>
                        <a:t>Percentage</a:t>
                      </a:r>
                      <a:endParaRPr lang="en-US" sz="2000">
                        <a:effectLst/>
                        <a:latin typeface="Book Antiqua" pitchFamily="18" charset="0"/>
                        <a:ea typeface="Times New Roman"/>
                        <a:cs typeface="Times New Roman"/>
                      </a:endParaRPr>
                    </a:p>
                  </a:txBody>
                  <a:tcPr marL="68580" marR="68580" marT="0" marB="0"/>
                </a:tc>
              </a:tr>
              <a:tr h="799040">
                <a:tc>
                  <a:txBody>
                    <a:bodyPr/>
                    <a:lstStyle/>
                    <a:p>
                      <a:pPr marL="0" marR="0" algn="ctr">
                        <a:spcBef>
                          <a:spcPts val="0"/>
                        </a:spcBef>
                        <a:spcAft>
                          <a:spcPts val="400"/>
                        </a:spcAft>
                      </a:pPr>
                      <a:r>
                        <a:rPr lang="en-US" sz="2000" dirty="0" err="1">
                          <a:effectLst/>
                          <a:latin typeface="Book Antiqua" pitchFamily="18" charset="0"/>
                        </a:rPr>
                        <a:t>Katcha</a:t>
                      </a:r>
                      <a:endParaRPr lang="en-US" sz="2000" dirty="0">
                        <a:effectLst/>
                        <a:latin typeface="Book Antiqua" pitchFamily="18" charset="0"/>
                        <a:ea typeface="Times New Roman"/>
                        <a:cs typeface="Times New Roman"/>
                      </a:endParaRPr>
                    </a:p>
                  </a:txBody>
                  <a:tcPr marL="68580" marR="68580" marT="0" marB="0" anchor="b"/>
                </a:tc>
                <a:tc>
                  <a:txBody>
                    <a:bodyPr/>
                    <a:lstStyle/>
                    <a:p>
                      <a:pPr marL="0" marR="0" algn="ctr">
                        <a:spcBef>
                          <a:spcPts val="0"/>
                        </a:spcBef>
                        <a:spcAft>
                          <a:spcPts val="400"/>
                        </a:spcAft>
                      </a:pPr>
                      <a:r>
                        <a:rPr lang="en-US" sz="2000" dirty="0">
                          <a:effectLst/>
                          <a:latin typeface="Book Antiqua" pitchFamily="18" charset="0"/>
                        </a:rPr>
                        <a:t>166.96</a:t>
                      </a:r>
                      <a:endParaRPr lang="en-US" sz="2000" dirty="0">
                        <a:effectLst/>
                        <a:latin typeface="Book Antiqua" pitchFamily="18" charset="0"/>
                        <a:ea typeface="Times New Roman"/>
                        <a:cs typeface="Times New Roman"/>
                      </a:endParaRPr>
                    </a:p>
                  </a:txBody>
                  <a:tcPr marL="68580" marR="68580" marT="0" marB="0" anchor="b"/>
                </a:tc>
                <a:tc>
                  <a:txBody>
                    <a:bodyPr/>
                    <a:lstStyle/>
                    <a:p>
                      <a:pPr marL="0" marR="0" algn="ctr">
                        <a:spcBef>
                          <a:spcPts val="0"/>
                        </a:spcBef>
                        <a:spcAft>
                          <a:spcPts val="400"/>
                        </a:spcAft>
                      </a:pPr>
                      <a:r>
                        <a:rPr lang="en-US" sz="2000" dirty="0">
                          <a:effectLst/>
                          <a:latin typeface="Book Antiqua" pitchFamily="18" charset="0"/>
                        </a:rPr>
                        <a:t>24.15%</a:t>
                      </a:r>
                      <a:endParaRPr lang="en-US" sz="2000" dirty="0">
                        <a:effectLst/>
                        <a:latin typeface="Book Antiqua" pitchFamily="18" charset="0"/>
                        <a:ea typeface="Times New Roman"/>
                        <a:cs typeface="Times New Roman"/>
                      </a:endParaRPr>
                    </a:p>
                  </a:txBody>
                  <a:tcPr marL="68580" marR="68580" marT="0" marB="0" anchor="b"/>
                </a:tc>
              </a:tr>
              <a:tr h="799040">
                <a:tc>
                  <a:txBody>
                    <a:bodyPr/>
                    <a:lstStyle/>
                    <a:p>
                      <a:pPr marL="0" marR="0" algn="ctr">
                        <a:spcBef>
                          <a:spcPts val="0"/>
                        </a:spcBef>
                        <a:spcAft>
                          <a:spcPts val="400"/>
                        </a:spcAft>
                      </a:pPr>
                      <a:r>
                        <a:rPr lang="en-US" sz="2000">
                          <a:effectLst/>
                          <a:latin typeface="Book Antiqua" pitchFamily="18" charset="0"/>
                        </a:rPr>
                        <a:t>HBB</a:t>
                      </a:r>
                      <a:endParaRPr lang="en-US" sz="2000">
                        <a:effectLst/>
                        <a:latin typeface="Book Antiqua" pitchFamily="18" charset="0"/>
                        <a:ea typeface="Times New Roman"/>
                        <a:cs typeface="Times New Roman"/>
                      </a:endParaRPr>
                    </a:p>
                  </a:txBody>
                  <a:tcPr marL="68580" marR="68580" marT="0" marB="0" anchor="b"/>
                </a:tc>
                <a:tc>
                  <a:txBody>
                    <a:bodyPr/>
                    <a:lstStyle/>
                    <a:p>
                      <a:pPr marL="0" marR="0" algn="ctr">
                        <a:spcBef>
                          <a:spcPts val="0"/>
                        </a:spcBef>
                        <a:spcAft>
                          <a:spcPts val="400"/>
                        </a:spcAft>
                      </a:pPr>
                      <a:r>
                        <a:rPr lang="en-US" sz="2000" dirty="0">
                          <a:effectLst/>
                          <a:latin typeface="Book Antiqua" pitchFamily="18" charset="0"/>
                        </a:rPr>
                        <a:t>45.32</a:t>
                      </a:r>
                      <a:endParaRPr lang="en-US" sz="2000" dirty="0">
                        <a:effectLst/>
                        <a:latin typeface="Book Antiqua" pitchFamily="18" charset="0"/>
                        <a:ea typeface="Times New Roman"/>
                        <a:cs typeface="Times New Roman"/>
                      </a:endParaRPr>
                    </a:p>
                  </a:txBody>
                  <a:tcPr marL="68580" marR="68580" marT="0" marB="0" anchor="b"/>
                </a:tc>
                <a:tc>
                  <a:txBody>
                    <a:bodyPr/>
                    <a:lstStyle/>
                    <a:p>
                      <a:pPr marL="0" marR="0" algn="ctr">
                        <a:spcBef>
                          <a:spcPts val="0"/>
                        </a:spcBef>
                        <a:spcAft>
                          <a:spcPts val="400"/>
                        </a:spcAft>
                      </a:pPr>
                      <a:r>
                        <a:rPr lang="en-US" sz="2000" dirty="0">
                          <a:effectLst/>
                          <a:latin typeface="Book Antiqua" pitchFamily="18" charset="0"/>
                        </a:rPr>
                        <a:t>6.55%</a:t>
                      </a:r>
                      <a:endParaRPr lang="en-US" sz="2000" dirty="0">
                        <a:effectLst/>
                        <a:latin typeface="Book Antiqua" pitchFamily="18" charset="0"/>
                        <a:ea typeface="Times New Roman"/>
                        <a:cs typeface="Times New Roman"/>
                      </a:endParaRPr>
                    </a:p>
                  </a:txBody>
                  <a:tcPr marL="68580" marR="68580" marT="0" marB="0" anchor="b"/>
                </a:tc>
              </a:tr>
              <a:tr h="799040">
                <a:tc>
                  <a:txBody>
                    <a:bodyPr/>
                    <a:lstStyle/>
                    <a:p>
                      <a:pPr marL="0" marR="0" algn="ctr">
                        <a:spcBef>
                          <a:spcPts val="0"/>
                        </a:spcBef>
                        <a:spcAft>
                          <a:spcPts val="400"/>
                        </a:spcAft>
                      </a:pPr>
                      <a:r>
                        <a:rPr lang="en-US" sz="2000">
                          <a:effectLst/>
                          <a:latin typeface="Book Antiqua" pitchFamily="18" charset="0"/>
                        </a:rPr>
                        <a:t>Pucca</a:t>
                      </a:r>
                      <a:endParaRPr lang="en-US" sz="2000">
                        <a:effectLst/>
                        <a:latin typeface="Book Antiqua" pitchFamily="18" charset="0"/>
                        <a:ea typeface="Times New Roman"/>
                        <a:cs typeface="Times New Roman"/>
                      </a:endParaRPr>
                    </a:p>
                  </a:txBody>
                  <a:tcPr marL="68580" marR="68580" marT="0" marB="0" anchor="b"/>
                </a:tc>
                <a:tc>
                  <a:txBody>
                    <a:bodyPr/>
                    <a:lstStyle/>
                    <a:p>
                      <a:pPr marL="0" marR="0" algn="ctr">
                        <a:spcBef>
                          <a:spcPts val="0"/>
                        </a:spcBef>
                        <a:spcAft>
                          <a:spcPts val="400"/>
                        </a:spcAft>
                      </a:pPr>
                      <a:r>
                        <a:rPr lang="en-US" sz="2000" dirty="0">
                          <a:effectLst/>
                          <a:latin typeface="Book Antiqua" pitchFamily="18" charset="0"/>
                        </a:rPr>
                        <a:t>479.06</a:t>
                      </a:r>
                      <a:endParaRPr lang="en-US" sz="2000" dirty="0">
                        <a:effectLst/>
                        <a:latin typeface="Book Antiqua" pitchFamily="18" charset="0"/>
                        <a:ea typeface="Times New Roman"/>
                        <a:cs typeface="Times New Roman"/>
                      </a:endParaRPr>
                    </a:p>
                  </a:txBody>
                  <a:tcPr marL="68580" marR="68580" marT="0" marB="0" anchor="b"/>
                </a:tc>
                <a:tc>
                  <a:txBody>
                    <a:bodyPr/>
                    <a:lstStyle/>
                    <a:p>
                      <a:pPr marL="0" marR="0" algn="ctr">
                        <a:spcBef>
                          <a:spcPts val="0"/>
                        </a:spcBef>
                        <a:spcAft>
                          <a:spcPts val="400"/>
                        </a:spcAft>
                      </a:pPr>
                      <a:r>
                        <a:rPr lang="en-US" sz="2000" dirty="0">
                          <a:effectLst/>
                          <a:latin typeface="Book Antiqua" pitchFamily="18" charset="0"/>
                        </a:rPr>
                        <a:t>69.30%</a:t>
                      </a:r>
                      <a:endParaRPr lang="en-US" sz="2000" dirty="0">
                        <a:effectLst/>
                        <a:latin typeface="Book Antiqua" pitchFamily="18" charset="0"/>
                        <a:ea typeface="Times New Roman"/>
                        <a:cs typeface="Times New Roman"/>
                      </a:endParaRPr>
                    </a:p>
                  </a:txBody>
                  <a:tcPr marL="68580" marR="68580" marT="0" marB="0" anchor="b"/>
                </a:tc>
              </a:tr>
              <a:tr h="842438">
                <a:tc>
                  <a:txBody>
                    <a:bodyPr/>
                    <a:lstStyle/>
                    <a:p>
                      <a:pPr marL="0" marR="0" algn="ctr">
                        <a:spcBef>
                          <a:spcPts val="0"/>
                        </a:spcBef>
                        <a:spcAft>
                          <a:spcPts val="400"/>
                        </a:spcAft>
                      </a:pPr>
                      <a:r>
                        <a:rPr lang="en-US" sz="2000">
                          <a:effectLst/>
                          <a:latin typeface="Book Antiqua" pitchFamily="18" charset="0"/>
                        </a:rPr>
                        <a:t>Total</a:t>
                      </a:r>
                      <a:endParaRPr lang="en-US" sz="2000">
                        <a:effectLst/>
                        <a:latin typeface="Book Antiqua" pitchFamily="18" charset="0"/>
                        <a:ea typeface="Times New Roman"/>
                        <a:cs typeface="Times New Roman"/>
                      </a:endParaRPr>
                    </a:p>
                  </a:txBody>
                  <a:tcPr marL="68580" marR="68580" marT="0" marB="0" anchor="b"/>
                </a:tc>
                <a:tc>
                  <a:txBody>
                    <a:bodyPr/>
                    <a:lstStyle/>
                    <a:p>
                      <a:pPr marL="0" marR="0" algn="ctr">
                        <a:spcBef>
                          <a:spcPts val="0"/>
                        </a:spcBef>
                        <a:spcAft>
                          <a:spcPts val="400"/>
                        </a:spcAft>
                      </a:pPr>
                      <a:r>
                        <a:rPr lang="en-US" sz="2000">
                          <a:effectLst/>
                          <a:latin typeface="Book Antiqua" pitchFamily="18" charset="0"/>
                        </a:rPr>
                        <a:t>691.34</a:t>
                      </a:r>
                      <a:endParaRPr lang="en-US" sz="2000">
                        <a:effectLst/>
                        <a:latin typeface="Book Antiqua" pitchFamily="18" charset="0"/>
                        <a:ea typeface="Times New Roman"/>
                        <a:cs typeface="Times New Roman"/>
                      </a:endParaRPr>
                    </a:p>
                  </a:txBody>
                  <a:tcPr marL="68580" marR="68580" marT="0" marB="0" anchor="b"/>
                </a:tc>
                <a:tc>
                  <a:txBody>
                    <a:bodyPr/>
                    <a:lstStyle/>
                    <a:p>
                      <a:pPr marL="0" marR="0" algn="ctr">
                        <a:spcBef>
                          <a:spcPts val="0"/>
                        </a:spcBef>
                        <a:spcAft>
                          <a:spcPts val="400"/>
                        </a:spcAft>
                      </a:pPr>
                      <a:r>
                        <a:rPr lang="en-US" sz="2000" dirty="0">
                          <a:effectLst/>
                          <a:latin typeface="Book Antiqua" pitchFamily="18" charset="0"/>
                        </a:rPr>
                        <a:t>100%</a:t>
                      </a:r>
                      <a:endParaRPr lang="en-US" sz="2000" dirty="0">
                        <a:effectLst/>
                        <a:latin typeface="Book Antiqua" pitchFamily="18" charset="0"/>
                        <a:ea typeface="Times New Roman"/>
                        <a:cs typeface="Times New Roman"/>
                      </a:endParaRPr>
                    </a:p>
                  </a:txBody>
                  <a:tcPr marL="68580" marR="68580" marT="0" marB="0" anchor="b"/>
                </a:tc>
              </a:tr>
            </a:tbl>
          </a:graphicData>
        </a:graphic>
      </p:graphicFrame>
    </p:spTree>
    <p:extLst>
      <p:ext uri="{BB962C8B-B14F-4D97-AF65-F5344CB8AC3E}">
        <p14:creationId xmlns:p14="http://schemas.microsoft.com/office/powerpoint/2010/main" val="30537333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user\Desktop\Shuvankar\Inundation 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0"/>
            <a:ext cx="9448800" cy="6858000"/>
          </a:xfrm>
          <a:prstGeom prst="rect">
            <a:avLst/>
          </a:prstGeom>
          <a:solidFill>
            <a:srgbClr val="FFFFFF">
              <a:shade val="85000"/>
            </a:srgbClr>
          </a:solidFill>
          <a:ln w="3175" cap="sq">
            <a:solidFill>
              <a:schemeClr val="tx1"/>
            </a:solidFill>
            <a:miter lim="800000"/>
          </a:ln>
          <a:effectLst/>
        </p:spPr>
      </p:pic>
      <p:sp>
        <p:nvSpPr>
          <p:cNvPr id="4" name="TextBox 3"/>
          <p:cNvSpPr txBox="1"/>
          <p:nvPr/>
        </p:nvSpPr>
        <p:spPr>
          <a:xfrm>
            <a:off x="1" y="10180"/>
            <a:ext cx="3505200" cy="954107"/>
          </a:xfrm>
          <a:prstGeom prst="rect">
            <a:avLst/>
          </a:prstGeom>
          <a:noFill/>
        </p:spPr>
        <p:txBody>
          <a:bodyPr wrap="square" rtlCol="0">
            <a:spAutoFit/>
          </a:bodyPr>
          <a:lstStyle/>
          <a:p>
            <a:pPr algn="ctr"/>
            <a:r>
              <a:rPr lang="en-US" sz="2800" b="1" dirty="0">
                <a:latin typeface="Book Antiqua" pitchFamily="18" charset="0"/>
              </a:rPr>
              <a:t>F</a:t>
            </a:r>
            <a:r>
              <a:rPr lang="en-US" sz="2800" b="1" dirty="0" smtClean="0">
                <a:latin typeface="Book Antiqua" pitchFamily="18" charset="0"/>
              </a:rPr>
              <a:t>lood Inundation </a:t>
            </a:r>
            <a:r>
              <a:rPr lang="en-US" sz="2800" b="1" dirty="0">
                <a:latin typeface="Book Antiqua" pitchFamily="18" charset="0"/>
              </a:rPr>
              <a:t>M</a:t>
            </a:r>
            <a:r>
              <a:rPr lang="en-US" sz="2800" b="1" dirty="0" smtClean="0">
                <a:latin typeface="Book Antiqua" pitchFamily="18" charset="0"/>
              </a:rPr>
              <a:t>ap</a:t>
            </a:r>
            <a:endParaRPr lang="en-US" sz="2800" dirty="0">
              <a:latin typeface="Book Antiqua"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866954772"/>
              </p:ext>
            </p:extLst>
          </p:nvPr>
        </p:nvGraphicFramePr>
        <p:xfrm>
          <a:off x="1" y="1066800"/>
          <a:ext cx="4190999" cy="5047488"/>
        </p:xfrm>
        <a:graphic>
          <a:graphicData uri="http://schemas.openxmlformats.org/drawingml/2006/table">
            <a:tbl>
              <a:tblPr firstRow="1" firstCol="1" bandRow="1">
                <a:tableStyleId>{073A0DAA-6AF3-43AB-8588-CEC1D06C72B9}</a:tableStyleId>
              </a:tblPr>
              <a:tblGrid>
                <a:gridCol w="1213118"/>
                <a:gridCol w="844281"/>
                <a:gridCol w="914400"/>
                <a:gridCol w="1219200"/>
              </a:tblGrid>
              <a:tr h="826733">
                <a:tc>
                  <a:txBody>
                    <a:bodyPr/>
                    <a:lstStyle/>
                    <a:p>
                      <a:pPr marL="0" marR="0" algn="ctr">
                        <a:lnSpc>
                          <a:spcPct val="115000"/>
                        </a:lnSpc>
                        <a:spcBef>
                          <a:spcPts val="0"/>
                        </a:spcBef>
                        <a:spcAft>
                          <a:spcPts val="0"/>
                        </a:spcAft>
                      </a:pPr>
                      <a:r>
                        <a:rPr lang="en-US" sz="1600" dirty="0">
                          <a:effectLst/>
                          <a:latin typeface="Book Antiqua" pitchFamily="18" charset="0"/>
                        </a:rPr>
                        <a:t>Flooded Land Category</a:t>
                      </a:r>
                      <a:endParaRPr lang="en-US" sz="1600" dirty="0">
                        <a:effectLst/>
                        <a:latin typeface="Book Antiqua" pitchFamily="18" charset="0"/>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a:effectLst/>
                          <a:latin typeface="Book Antiqua" pitchFamily="18" charset="0"/>
                        </a:rPr>
                        <a:t>Water Depth</a:t>
                      </a:r>
                      <a:endParaRPr lang="en-US" sz="1600">
                        <a:effectLst/>
                        <a:latin typeface="Book Antiqua" pitchFamily="18" charset="0"/>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a:effectLst/>
                          <a:latin typeface="Book Antiqua" pitchFamily="18" charset="0"/>
                        </a:rPr>
                        <a:t>Percentage area</a:t>
                      </a:r>
                      <a:endParaRPr lang="en-US" sz="1600">
                        <a:effectLst/>
                        <a:latin typeface="Book Antiqua" pitchFamily="18" charset="0"/>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Book Antiqua" pitchFamily="18" charset="0"/>
                        </a:rPr>
                        <a:t>Remarks</a:t>
                      </a:r>
                      <a:endParaRPr lang="en-US" sz="1600" dirty="0">
                        <a:effectLst/>
                        <a:latin typeface="Book Antiqua" pitchFamily="18" charset="0"/>
                        <a:ea typeface="Times New Roman"/>
                        <a:cs typeface="Times New Roman"/>
                      </a:endParaRPr>
                    </a:p>
                  </a:txBody>
                  <a:tcPr marL="68580" marR="68580" marT="0" marB="0" anchor="ctr"/>
                </a:tc>
              </a:tr>
              <a:tr h="826733">
                <a:tc>
                  <a:txBody>
                    <a:bodyPr/>
                    <a:lstStyle/>
                    <a:p>
                      <a:pPr marL="0" marR="0" algn="ctr">
                        <a:lnSpc>
                          <a:spcPct val="115000"/>
                        </a:lnSpc>
                        <a:spcBef>
                          <a:spcPts val="0"/>
                        </a:spcBef>
                        <a:spcAft>
                          <a:spcPts val="0"/>
                        </a:spcAft>
                      </a:pPr>
                      <a:r>
                        <a:rPr lang="en-US" sz="1600">
                          <a:effectLst/>
                          <a:latin typeface="Book Antiqua" pitchFamily="18" charset="0"/>
                        </a:rPr>
                        <a:t>1st Degree Flooded area</a:t>
                      </a:r>
                      <a:endParaRPr lang="en-US" sz="1600">
                        <a:effectLst/>
                        <a:latin typeface="Book Antiqua" pitchFamily="18" charset="0"/>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a:effectLst/>
                          <a:latin typeface="Book Antiqua" pitchFamily="18" charset="0"/>
                        </a:rPr>
                        <a:t>0-0.3m</a:t>
                      </a:r>
                      <a:endParaRPr lang="en-US" sz="1600">
                        <a:effectLst/>
                        <a:latin typeface="Book Antiqua" pitchFamily="18" charset="0"/>
                        <a:ea typeface="Times New Roman"/>
                        <a:cs typeface="Times New Roman"/>
                      </a:endParaRPr>
                    </a:p>
                  </a:txBody>
                  <a:tcPr marL="68580" marR="68580" marT="0" marB="0" anchor="ctr"/>
                </a:tc>
                <a:tc>
                  <a:txBody>
                    <a:bodyPr/>
                    <a:lstStyle/>
                    <a:p>
                      <a:pPr marL="0" marR="0" algn="ctr">
                        <a:lnSpc>
                          <a:spcPct val="115000"/>
                        </a:lnSpc>
                        <a:spcBef>
                          <a:spcPts val="0"/>
                        </a:spcBef>
                        <a:spcAft>
                          <a:spcPts val="400"/>
                        </a:spcAft>
                      </a:pPr>
                      <a:r>
                        <a:rPr lang="en-US" sz="1600">
                          <a:effectLst/>
                          <a:latin typeface="Book Antiqua" pitchFamily="18" charset="0"/>
                        </a:rPr>
                        <a:t>28%</a:t>
                      </a:r>
                      <a:endParaRPr lang="en-US" sz="160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a:effectLst/>
                          <a:latin typeface="Book Antiqua" pitchFamily="18" charset="0"/>
                        </a:rPr>
                        <a:t>Not Inundated Area</a:t>
                      </a:r>
                      <a:endParaRPr lang="en-US" sz="1600">
                        <a:effectLst/>
                        <a:latin typeface="Book Antiqua" pitchFamily="18" charset="0"/>
                        <a:ea typeface="Times New Roman"/>
                        <a:cs typeface="Times New Roman"/>
                      </a:endParaRPr>
                    </a:p>
                  </a:txBody>
                  <a:tcPr marL="68580" marR="68580" marT="0" marB="0" anchor="ctr"/>
                </a:tc>
              </a:tr>
              <a:tr h="826733">
                <a:tc>
                  <a:txBody>
                    <a:bodyPr/>
                    <a:lstStyle/>
                    <a:p>
                      <a:pPr marL="0" marR="0" algn="ctr">
                        <a:lnSpc>
                          <a:spcPct val="115000"/>
                        </a:lnSpc>
                        <a:spcBef>
                          <a:spcPts val="0"/>
                        </a:spcBef>
                        <a:spcAft>
                          <a:spcPts val="0"/>
                        </a:spcAft>
                      </a:pPr>
                      <a:r>
                        <a:rPr lang="en-US" sz="1600">
                          <a:effectLst/>
                          <a:latin typeface="Book Antiqua" pitchFamily="18" charset="0"/>
                        </a:rPr>
                        <a:t>2nd Degree Flooded area</a:t>
                      </a:r>
                      <a:endParaRPr lang="en-US" sz="1600">
                        <a:effectLst/>
                        <a:latin typeface="Book Antiqua" pitchFamily="18" charset="0"/>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a:effectLst/>
                          <a:latin typeface="Book Antiqua" pitchFamily="18" charset="0"/>
                        </a:rPr>
                        <a:t>0.31-0.9m</a:t>
                      </a:r>
                      <a:endParaRPr lang="en-US" sz="1600">
                        <a:effectLst/>
                        <a:latin typeface="Book Antiqua" pitchFamily="18" charset="0"/>
                        <a:ea typeface="Times New Roman"/>
                        <a:cs typeface="Times New Roman"/>
                      </a:endParaRPr>
                    </a:p>
                  </a:txBody>
                  <a:tcPr marL="68580" marR="68580" marT="0" marB="0" anchor="ctr"/>
                </a:tc>
                <a:tc>
                  <a:txBody>
                    <a:bodyPr/>
                    <a:lstStyle/>
                    <a:p>
                      <a:pPr marL="0" marR="0" algn="ctr">
                        <a:lnSpc>
                          <a:spcPct val="115000"/>
                        </a:lnSpc>
                        <a:spcBef>
                          <a:spcPts val="0"/>
                        </a:spcBef>
                        <a:spcAft>
                          <a:spcPts val="400"/>
                        </a:spcAft>
                      </a:pPr>
                      <a:r>
                        <a:rPr lang="en-US" sz="1600">
                          <a:effectLst/>
                          <a:latin typeface="Book Antiqua" pitchFamily="18" charset="0"/>
                        </a:rPr>
                        <a:t>9%</a:t>
                      </a:r>
                      <a:endParaRPr lang="en-US" sz="160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a:effectLst/>
                          <a:latin typeface="Book Antiqua" pitchFamily="18" charset="0"/>
                        </a:rPr>
                        <a:t>Ocationally Sub Flood Flow Area</a:t>
                      </a:r>
                      <a:endParaRPr lang="en-US" sz="1600">
                        <a:effectLst/>
                        <a:latin typeface="Book Antiqua" pitchFamily="18" charset="0"/>
                        <a:ea typeface="Times New Roman"/>
                        <a:cs typeface="Times New Roman"/>
                      </a:endParaRPr>
                    </a:p>
                  </a:txBody>
                  <a:tcPr marL="68580" marR="68580" marT="0" marB="0" anchor="ctr"/>
                </a:tc>
              </a:tr>
              <a:tr h="826733">
                <a:tc>
                  <a:txBody>
                    <a:bodyPr/>
                    <a:lstStyle/>
                    <a:p>
                      <a:pPr marL="0" marR="0" algn="ctr">
                        <a:lnSpc>
                          <a:spcPct val="115000"/>
                        </a:lnSpc>
                        <a:spcBef>
                          <a:spcPts val="0"/>
                        </a:spcBef>
                        <a:spcAft>
                          <a:spcPts val="0"/>
                        </a:spcAft>
                      </a:pPr>
                      <a:r>
                        <a:rPr lang="en-US" sz="1600">
                          <a:effectLst/>
                          <a:latin typeface="Book Antiqua" pitchFamily="18" charset="0"/>
                        </a:rPr>
                        <a:t>3rd Degree Flooded area</a:t>
                      </a:r>
                      <a:endParaRPr lang="en-US" sz="1600">
                        <a:effectLst/>
                        <a:latin typeface="Book Antiqua" pitchFamily="18" charset="0"/>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a:effectLst/>
                          <a:latin typeface="Book Antiqua" pitchFamily="18" charset="0"/>
                        </a:rPr>
                        <a:t>0.91-1.8m</a:t>
                      </a:r>
                      <a:endParaRPr lang="en-US" sz="1600">
                        <a:effectLst/>
                        <a:latin typeface="Book Antiqua" pitchFamily="18" charset="0"/>
                        <a:ea typeface="Times New Roman"/>
                        <a:cs typeface="Times New Roman"/>
                      </a:endParaRPr>
                    </a:p>
                  </a:txBody>
                  <a:tcPr marL="68580" marR="68580" marT="0" marB="0" anchor="ctr"/>
                </a:tc>
                <a:tc>
                  <a:txBody>
                    <a:bodyPr/>
                    <a:lstStyle/>
                    <a:p>
                      <a:pPr marL="0" marR="0" algn="ctr">
                        <a:lnSpc>
                          <a:spcPct val="115000"/>
                        </a:lnSpc>
                        <a:spcBef>
                          <a:spcPts val="0"/>
                        </a:spcBef>
                        <a:spcAft>
                          <a:spcPts val="400"/>
                        </a:spcAft>
                      </a:pPr>
                      <a:r>
                        <a:rPr lang="en-US" sz="1600" dirty="0">
                          <a:effectLst/>
                          <a:latin typeface="Book Antiqua" pitchFamily="18" charset="0"/>
                        </a:rPr>
                        <a:t>13%</a:t>
                      </a:r>
                      <a:endParaRPr lang="en-US" sz="1600" dirty="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a:effectLst/>
                          <a:latin typeface="Book Antiqua" pitchFamily="18" charset="0"/>
                        </a:rPr>
                        <a:t>Sub Flood Flow Area</a:t>
                      </a:r>
                      <a:endParaRPr lang="en-US" sz="1600">
                        <a:effectLst/>
                        <a:latin typeface="Book Antiqua" pitchFamily="18" charset="0"/>
                        <a:ea typeface="Times New Roman"/>
                        <a:cs typeface="Times New Roman"/>
                      </a:endParaRPr>
                    </a:p>
                  </a:txBody>
                  <a:tcPr marL="68580" marR="68580" marT="0" marB="0" anchor="ctr"/>
                </a:tc>
              </a:tr>
              <a:tr h="826733">
                <a:tc>
                  <a:txBody>
                    <a:bodyPr/>
                    <a:lstStyle/>
                    <a:p>
                      <a:pPr marL="0" marR="0" algn="ctr">
                        <a:lnSpc>
                          <a:spcPct val="115000"/>
                        </a:lnSpc>
                        <a:spcBef>
                          <a:spcPts val="0"/>
                        </a:spcBef>
                        <a:spcAft>
                          <a:spcPts val="0"/>
                        </a:spcAft>
                      </a:pPr>
                      <a:r>
                        <a:rPr lang="en-US" sz="1600">
                          <a:effectLst/>
                          <a:latin typeface="Book Antiqua" pitchFamily="18" charset="0"/>
                        </a:rPr>
                        <a:t>4th Degree Flooded area</a:t>
                      </a:r>
                      <a:endParaRPr lang="en-US" sz="1600">
                        <a:effectLst/>
                        <a:latin typeface="Book Antiqua" pitchFamily="18" charset="0"/>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a:effectLst/>
                          <a:latin typeface="Book Antiqua" pitchFamily="18" charset="0"/>
                        </a:rPr>
                        <a:t>1.81-3.6m</a:t>
                      </a:r>
                      <a:endParaRPr lang="en-US" sz="1600">
                        <a:effectLst/>
                        <a:latin typeface="Book Antiqua" pitchFamily="18" charset="0"/>
                        <a:ea typeface="Times New Roman"/>
                        <a:cs typeface="Times New Roman"/>
                      </a:endParaRPr>
                    </a:p>
                  </a:txBody>
                  <a:tcPr marL="68580" marR="68580" marT="0" marB="0" anchor="ctr"/>
                </a:tc>
                <a:tc>
                  <a:txBody>
                    <a:bodyPr/>
                    <a:lstStyle/>
                    <a:p>
                      <a:pPr marL="0" marR="0" algn="ctr">
                        <a:lnSpc>
                          <a:spcPct val="115000"/>
                        </a:lnSpc>
                        <a:spcBef>
                          <a:spcPts val="0"/>
                        </a:spcBef>
                        <a:spcAft>
                          <a:spcPts val="400"/>
                        </a:spcAft>
                      </a:pPr>
                      <a:r>
                        <a:rPr lang="en-US" sz="1600">
                          <a:effectLst/>
                          <a:latin typeface="Book Antiqua" pitchFamily="18" charset="0"/>
                        </a:rPr>
                        <a:t>22%</a:t>
                      </a:r>
                      <a:endParaRPr lang="en-US" sz="160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a:effectLst/>
                          <a:latin typeface="Book Antiqua" pitchFamily="18" charset="0"/>
                        </a:rPr>
                        <a:t>Ocationally Main Flood Flow Area</a:t>
                      </a:r>
                      <a:endParaRPr lang="en-US" sz="1600">
                        <a:effectLst/>
                        <a:latin typeface="Book Antiqua" pitchFamily="18" charset="0"/>
                        <a:ea typeface="Times New Roman"/>
                        <a:cs typeface="Times New Roman"/>
                      </a:endParaRPr>
                    </a:p>
                  </a:txBody>
                  <a:tcPr marL="68580" marR="68580" marT="0" marB="0" anchor="ctr"/>
                </a:tc>
              </a:tr>
              <a:tr h="826733">
                <a:tc>
                  <a:txBody>
                    <a:bodyPr/>
                    <a:lstStyle/>
                    <a:p>
                      <a:pPr marL="0" marR="0" algn="ctr">
                        <a:lnSpc>
                          <a:spcPct val="115000"/>
                        </a:lnSpc>
                        <a:spcBef>
                          <a:spcPts val="0"/>
                        </a:spcBef>
                        <a:spcAft>
                          <a:spcPts val="0"/>
                        </a:spcAft>
                      </a:pPr>
                      <a:r>
                        <a:rPr lang="en-US" sz="1600">
                          <a:effectLst/>
                          <a:latin typeface="Book Antiqua" pitchFamily="18" charset="0"/>
                        </a:rPr>
                        <a:t>5th Degree Flooded area</a:t>
                      </a:r>
                      <a:endParaRPr lang="en-US" sz="1600">
                        <a:effectLst/>
                        <a:latin typeface="Book Antiqua" pitchFamily="18" charset="0"/>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a:effectLst/>
                          <a:latin typeface="Book Antiqua" pitchFamily="18" charset="0"/>
                        </a:rPr>
                        <a:t>&gt;3.6m</a:t>
                      </a:r>
                      <a:endParaRPr lang="en-US" sz="1600">
                        <a:effectLst/>
                        <a:latin typeface="Book Antiqua" pitchFamily="18" charset="0"/>
                        <a:ea typeface="Times New Roman"/>
                        <a:cs typeface="Times New Roman"/>
                      </a:endParaRPr>
                    </a:p>
                  </a:txBody>
                  <a:tcPr marL="68580" marR="68580" marT="0" marB="0" anchor="ctr"/>
                </a:tc>
                <a:tc>
                  <a:txBody>
                    <a:bodyPr/>
                    <a:lstStyle/>
                    <a:p>
                      <a:pPr marL="0" marR="0" algn="ctr">
                        <a:lnSpc>
                          <a:spcPct val="115000"/>
                        </a:lnSpc>
                        <a:spcBef>
                          <a:spcPts val="0"/>
                        </a:spcBef>
                        <a:spcAft>
                          <a:spcPts val="400"/>
                        </a:spcAft>
                      </a:pPr>
                      <a:r>
                        <a:rPr lang="en-US" sz="1600">
                          <a:effectLst/>
                          <a:latin typeface="Book Antiqua" pitchFamily="18" charset="0"/>
                        </a:rPr>
                        <a:t>27%</a:t>
                      </a:r>
                      <a:endParaRPr lang="en-US" sz="160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latin typeface="Book Antiqua" pitchFamily="18" charset="0"/>
                        </a:rPr>
                        <a:t>Main Flood Flow Area</a:t>
                      </a:r>
                      <a:endParaRPr lang="en-US" sz="1600" dirty="0">
                        <a:effectLst/>
                        <a:latin typeface="Book Antiqua" pitchFamily="18" charset="0"/>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2475693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m.JPG"/>
          <p:cNvPicPr/>
          <p:nvPr/>
        </p:nvPicPr>
        <p:blipFill>
          <a:blip r:embed="rId2" cstate="print"/>
          <a:stretch>
            <a:fillRect/>
          </a:stretch>
        </p:blipFill>
        <p:spPr>
          <a:xfrm>
            <a:off x="4913785" y="0"/>
            <a:ext cx="8771950" cy="6858000"/>
          </a:xfrm>
          <a:prstGeom prst="rect">
            <a:avLst/>
          </a:prstGeom>
          <a:solidFill>
            <a:srgbClr val="FFFFFF">
              <a:shade val="85000"/>
            </a:srgbClr>
          </a:solidFill>
          <a:ln w="3175" cap="sq">
            <a:solidFill>
              <a:schemeClr val="tx1"/>
            </a:solidFill>
            <a:miter lim="800000"/>
          </a:ln>
          <a:effectLst/>
        </p:spPr>
      </p:pic>
      <p:sp>
        <p:nvSpPr>
          <p:cNvPr id="2" name="TextBox 1"/>
          <p:cNvSpPr txBox="1"/>
          <p:nvPr/>
        </p:nvSpPr>
        <p:spPr>
          <a:xfrm>
            <a:off x="593304" y="1700808"/>
            <a:ext cx="3672408" cy="4093428"/>
          </a:xfrm>
          <a:prstGeom prst="rect">
            <a:avLst/>
          </a:prstGeom>
          <a:noFill/>
        </p:spPr>
        <p:txBody>
          <a:bodyPr wrap="square" rtlCol="0">
            <a:spAutoFit/>
          </a:bodyPr>
          <a:lstStyle/>
          <a:p>
            <a:pPr algn="just"/>
            <a:r>
              <a:rPr lang="en-US" sz="2000" dirty="0" smtClean="0">
                <a:latin typeface="Book Antiqua" pitchFamily="18" charset="0"/>
              </a:rPr>
              <a:t>The </a:t>
            </a:r>
            <a:r>
              <a:rPr lang="en-US" sz="2000" dirty="0">
                <a:latin typeface="Book Antiqua" pitchFamily="18" charset="0"/>
              </a:rPr>
              <a:t>overall elevation condition in </a:t>
            </a:r>
            <a:r>
              <a:rPr lang="en-US" sz="2000" dirty="0" err="1">
                <a:latin typeface="Book Antiqua" pitchFamily="18" charset="0"/>
              </a:rPr>
              <a:t>Bagmara</a:t>
            </a:r>
            <a:r>
              <a:rPr lang="en-US" sz="2000" dirty="0">
                <a:latin typeface="Book Antiqua" pitchFamily="18" charset="0"/>
              </a:rPr>
              <a:t> </a:t>
            </a:r>
            <a:r>
              <a:rPr lang="en-US" sz="2000" dirty="0" err="1">
                <a:latin typeface="Book Antiqua" pitchFamily="18" charset="0"/>
              </a:rPr>
              <a:t>Upazila</a:t>
            </a:r>
            <a:r>
              <a:rPr lang="en-US" sz="2000" dirty="0">
                <a:latin typeface="Book Antiqua" pitchFamily="18" charset="0"/>
              </a:rPr>
              <a:t> is moderately good. The higher elevation has been found in </a:t>
            </a:r>
            <a:r>
              <a:rPr lang="en-US" sz="2000" dirty="0" err="1">
                <a:latin typeface="Book Antiqua" pitchFamily="18" charset="0"/>
              </a:rPr>
              <a:t>Ganipur</a:t>
            </a:r>
            <a:r>
              <a:rPr lang="en-US" sz="2000" dirty="0">
                <a:latin typeface="Book Antiqua" pitchFamily="18" charset="0"/>
              </a:rPr>
              <a:t>, </a:t>
            </a:r>
            <a:r>
              <a:rPr lang="en-US" sz="2000" dirty="0" err="1">
                <a:latin typeface="Book Antiqua" pitchFamily="18" charset="0"/>
              </a:rPr>
              <a:t>Gobindapara</a:t>
            </a:r>
            <a:r>
              <a:rPr lang="en-US" sz="2000" dirty="0">
                <a:latin typeface="Book Antiqua" pitchFamily="18" charset="0"/>
              </a:rPr>
              <a:t> Union and half portion of </a:t>
            </a:r>
            <a:r>
              <a:rPr lang="en-US" sz="2000" dirty="0" err="1">
                <a:latin typeface="Book Antiqua" pitchFamily="18" charset="0"/>
              </a:rPr>
              <a:t>Subhadanga</a:t>
            </a:r>
            <a:r>
              <a:rPr lang="en-US" sz="2000" dirty="0">
                <a:latin typeface="Book Antiqua" pitchFamily="18" charset="0"/>
              </a:rPr>
              <a:t> Union. </a:t>
            </a:r>
            <a:r>
              <a:rPr lang="en-US" sz="2000" dirty="0" err="1">
                <a:latin typeface="Book Antiqua" pitchFamily="18" charset="0"/>
              </a:rPr>
              <a:t>Taherpur</a:t>
            </a:r>
            <a:r>
              <a:rPr lang="en-US" sz="2000" dirty="0">
                <a:latin typeface="Book Antiqua" pitchFamily="18" charset="0"/>
              </a:rPr>
              <a:t> and </a:t>
            </a:r>
            <a:r>
              <a:rPr lang="en-US" sz="2000" dirty="0" err="1">
                <a:latin typeface="Book Antiqua" pitchFamily="18" charset="0"/>
              </a:rPr>
              <a:t>Bwabanigonj</a:t>
            </a:r>
            <a:r>
              <a:rPr lang="en-US" sz="2000" dirty="0">
                <a:latin typeface="Book Antiqua" pitchFamily="18" charset="0"/>
              </a:rPr>
              <a:t> </a:t>
            </a:r>
            <a:r>
              <a:rPr lang="en-US" sz="2000" dirty="0" err="1">
                <a:latin typeface="Book Antiqua" pitchFamily="18" charset="0"/>
              </a:rPr>
              <a:t>Pourashava</a:t>
            </a:r>
            <a:r>
              <a:rPr lang="en-US" sz="2000" dirty="0">
                <a:latin typeface="Book Antiqua" pitchFamily="18" charset="0"/>
              </a:rPr>
              <a:t> have a medium elevation in context of the unions where higher elevation has been found</a:t>
            </a:r>
            <a:r>
              <a:rPr lang="en-US" sz="2000" b="1" dirty="0">
                <a:latin typeface="Book Antiqua" pitchFamily="18" charset="0"/>
              </a:rPr>
              <a:t>. </a:t>
            </a:r>
            <a:endParaRPr lang="en-US" sz="2000" dirty="0">
              <a:latin typeface="Book Antiqua" pitchFamily="18" charset="0"/>
            </a:endParaRPr>
          </a:p>
          <a:p>
            <a:pPr algn="just"/>
            <a:endParaRPr lang="en-US" sz="2000" dirty="0">
              <a:latin typeface="Book Antiqua" pitchFamily="18" charset="0"/>
            </a:endParaRPr>
          </a:p>
        </p:txBody>
      </p:sp>
      <p:sp>
        <p:nvSpPr>
          <p:cNvPr id="5" name="TextBox 4"/>
          <p:cNvSpPr txBox="1"/>
          <p:nvPr/>
        </p:nvSpPr>
        <p:spPr>
          <a:xfrm>
            <a:off x="305273" y="190102"/>
            <a:ext cx="4464496" cy="954107"/>
          </a:xfrm>
          <a:prstGeom prst="rect">
            <a:avLst/>
          </a:prstGeom>
          <a:noFill/>
        </p:spPr>
        <p:txBody>
          <a:bodyPr wrap="square" rtlCol="0">
            <a:spAutoFit/>
          </a:bodyPr>
          <a:lstStyle/>
          <a:p>
            <a:r>
              <a:rPr lang="en-US" sz="2800" b="1" dirty="0">
                <a:latin typeface="Book Antiqua" pitchFamily="18" charset="0"/>
              </a:rPr>
              <a:t>Digital Elevation Model </a:t>
            </a:r>
            <a:r>
              <a:rPr lang="en-US" sz="2800" b="1" dirty="0" smtClean="0">
                <a:latin typeface="Book Antiqua" pitchFamily="18" charset="0"/>
              </a:rPr>
              <a:t>in </a:t>
            </a:r>
            <a:r>
              <a:rPr lang="en-US" sz="2800" b="1" dirty="0" err="1" smtClean="0">
                <a:latin typeface="Book Antiqua" pitchFamily="18" charset="0"/>
              </a:rPr>
              <a:t>Bagmara</a:t>
            </a:r>
            <a:r>
              <a:rPr lang="en-US" sz="2800" b="1" dirty="0" smtClean="0">
                <a:latin typeface="Book Antiqua" pitchFamily="18" charset="0"/>
              </a:rPr>
              <a:t> </a:t>
            </a:r>
            <a:r>
              <a:rPr lang="en-US" sz="2800" b="1" dirty="0" err="1" smtClean="0">
                <a:latin typeface="Book Antiqua" pitchFamily="18" charset="0"/>
              </a:rPr>
              <a:t>Upazila</a:t>
            </a:r>
            <a:endParaRPr lang="en-US" sz="2800" b="1" dirty="0">
              <a:latin typeface="Book Antiqua" pitchFamily="18" charset="0"/>
            </a:endParaRPr>
          </a:p>
        </p:txBody>
      </p:sp>
    </p:spTree>
    <p:extLst>
      <p:ext uri="{BB962C8B-B14F-4D97-AF65-F5344CB8AC3E}">
        <p14:creationId xmlns:p14="http://schemas.microsoft.com/office/powerpoint/2010/main" val="35086209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man_Work\New folder\contour.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1776" y="0"/>
            <a:ext cx="8832660" cy="6858000"/>
          </a:xfrm>
          <a:prstGeom prst="rect">
            <a:avLst/>
          </a:prstGeom>
          <a:noFill/>
          <a:ln>
            <a:noFill/>
          </a:ln>
        </p:spPr>
      </p:pic>
      <p:sp>
        <p:nvSpPr>
          <p:cNvPr id="5" name="TextBox 4"/>
          <p:cNvSpPr txBox="1"/>
          <p:nvPr/>
        </p:nvSpPr>
        <p:spPr>
          <a:xfrm>
            <a:off x="161256" y="2474893"/>
            <a:ext cx="4464496" cy="954107"/>
          </a:xfrm>
          <a:prstGeom prst="rect">
            <a:avLst/>
          </a:prstGeom>
          <a:noFill/>
        </p:spPr>
        <p:txBody>
          <a:bodyPr wrap="square" rtlCol="0">
            <a:spAutoFit/>
          </a:bodyPr>
          <a:lstStyle/>
          <a:p>
            <a:pPr algn="ctr"/>
            <a:r>
              <a:rPr lang="en-US" sz="2800" b="1" dirty="0" smtClean="0">
                <a:latin typeface="Book Antiqua" pitchFamily="18" charset="0"/>
              </a:rPr>
              <a:t>Contour Map of </a:t>
            </a:r>
            <a:r>
              <a:rPr lang="en-US" sz="2800" b="1" dirty="0" err="1" smtClean="0">
                <a:latin typeface="Book Antiqua" pitchFamily="18" charset="0"/>
              </a:rPr>
              <a:t>Bagmara</a:t>
            </a:r>
            <a:r>
              <a:rPr lang="en-US" sz="2800" b="1" dirty="0" smtClean="0">
                <a:latin typeface="Book Antiqua" pitchFamily="18" charset="0"/>
              </a:rPr>
              <a:t> </a:t>
            </a:r>
            <a:r>
              <a:rPr lang="en-US" sz="2800" b="1" dirty="0" err="1" smtClean="0">
                <a:latin typeface="Book Antiqua" pitchFamily="18" charset="0"/>
              </a:rPr>
              <a:t>Upazila</a:t>
            </a:r>
            <a:endParaRPr lang="en-US" sz="2800" b="1" dirty="0">
              <a:latin typeface="Book Antiqua" pitchFamily="18" charset="0"/>
            </a:endParaRPr>
          </a:p>
        </p:txBody>
      </p:sp>
    </p:spTree>
    <p:extLst>
      <p:ext uri="{BB962C8B-B14F-4D97-AF65-F5344CB8AC3E}">
        <p14:creationId xmlns:p14="http://schemas.microsoft.com/office/powerpoint/2010/main" val="37286775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29636" y="2928934"/>
            <a:ext cx="4000500" cy="523220"/>
          </a:xfrm>
          <a:prstGeom prst="rect">
            <a:avLst/>
          </a:prstGeom>
          <a:noFill/>
        </p:spPr>
        <p:txBody>
          <a:bodyPr wrap="square" rtlCol="0">
            <a:spAutoFit/>
          </a:bodyPr>
          <a:lstStyle/>
          <a:p>
            <a:pPr algn="ctr"/>
            <a:r>
              <a:rPr lang="en-US" sz="2800" b="1" dirty="0">
                <a:latin typeface="Book Antiqua" pitchFamily="18" charset="0"/>
              </a:rPr>
              <a:t>Geological Works</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57208" y="549"/>
            <a:ext cx="6286544" cy="6857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060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6"/>
          <p:cNvSpPr txBox="1">
            <a:spLocks noChangeArrowheads="1"/>
          </p:cNvSpPr>
          <p:nvPr/>
        </p:nvSpPr>
        <p:spPr bwMode="auto">
          <a:xfrm>
            <a:off x="0" y="152401"/>
            <a:ext cx="13716000" cy="2539157"/>
          </a:xfrm>
          <a:prstGeom prst="rect">
            <a:avLst/>
          </a:prstGeom>
          <a:noFill/>
          <a:ln w="12700" cap="sq">
            <a:noFill/>
            <a:miter lim="800000"/>
            <a:headEnd type="none" w="sm" len="sm"/>
            <a:tailEnd type="none" w="sm" len="sm"/>
          </a:ln>
        </p:spPr>
        <p:txBody>
          <a:bodyPr wrap="square" spcCol="640080">
            <a:spAutoFit/>
          </a:bodyPr>
          <a:lstStyle/>
          <a:p>
            <a:pPr algn="ctr">
              <a:spcBef>
                <a:spcPts val="600"/>
              </a:spcBef>
              <a:defRPr/>
            </a:pPr>
            <a:r>
              <a:rPr lang="en-US" sz="4000" b="1" dirty="0">
                <a:latin typeface="Book Antiqua" pitchFamily="18" charset="0"/>
                <a:ea typeface="Calibri" pitchFamily="34" charset="0"/>
                <a:cs typeface="Times New Roman" pitchFamily="18" charset="0"/>
              </a:rPr>
              <a:t>Presentation </a:t>
            </a:r>
          </a:p>
          <a:p>
            <a:pPr algn="ctr">
              <a:spcBef>
                <a:spcPts val="600"/>
              </a:spcBef>
              <a:defRPr/>
            </a:pPr>
            <a:r>
              <a:rPr lang="en-US" sz="4000" b="1" dirty="0">
                <a:latin typeface="Book Antiqua" pitchFamily="18" charset="0"/>
                <a:ea typeface="Calibri" pitchFamily="34" charset="0"/>
                <a:cs typeface="Times New Roman" pitchFamily="18" charset="0"/>
              </a:rPr>
              <a:t>on</a:t>
            </a:r>
          </a:p>
          <a:p>
            <a:pPr algn="ctr">
              <a:spcBef>
                <a:spcPts val="600"/>
              </a:spcBef>
              <a:defRPr/>
            </a:pPr>
            <a:r>
              <a:rPr lang="en-US" sz="4000" b="1" dirty="0">
                <a:latin typeface="Book Antiqua" pitchFamily="18" charset="0"/>
                <a:ea typeface="Calibri" pitchFamily="34" charset="0"/>
                <a:cs typeface="Times New Roman" pitchFamily="18" charset="0"/>
              </a:rPr>
              <a:t> </a:t>
            </a:r>
            <a:r>
              <a:rPr lang="en-US" sz="2800" b="1" dirty="0" smtClean="0">
                <a:solidFill>
                  <a:schemeClr val="accent2">
                    <a:lumMod val="50000"/>
                  </a:schemeClr>
                </a:solidFill>
                <a:latin typeface="Book Antiqua" pitchFamily="18" charset="0"/>
                <a:ea typeface="Calibri" pitchFamily="34" charset="0"/>
                <a:cs typeface="Times New Roman" pitchFamily="18" charset="0"/>
              </a:rPr>
              <a:t>Final </a:t>
            </a:r>
            <a:r>
              <a:rPr lang="en-US" sz="2800" b="1" dirty="0">
                <a:solidFill>
                  <a:schemeClr val="accent2">
                    <a:lumMod val="50000"/>
                  </a:schemeClr>
                </a:solidFill>
                <a:latin typeface="Book Antiqua" pitchFamily="18" charset="0"/>
                <a:ea typeface="Calibri" pitchFamily="34" charset="0"/>
                <a:cs typeface="Times New Roman" pitchFamily="18" charset="0"/>
              </a:rPr>
              <a:t>Plan of </a:t>
            </a:r>
            <a:r>
              <a:rPr lang="en-US" sz="2800" b="1" kern="1800" dirty="0" err="1" smtClean="0">
                <a:solidFill>
                  <a:schemeClr val="accent2">
                    <a:lumMod val="50000"/>
                  </a:schemeClr>
                </a:solidFill>
                <a:latin typeface="Book Antiqua" pitchFamily="18" charset="0"/>
                <a:ea typeface="Calibri" pitchFamily="34" charset="0"/>
                <a:cs typeface="Times New Roman" pitchFamily="18" charset="0"/>
              </a:rPr>
              <a:t>Bagmara</a:t>
            </a:r>
            <a:r>
              <a:rPr lang="en-US" sz="2800" b="1" kern="1800" dirty="0" smtClean="0">
                <a:solidFill>
                  <a:schemeClr val="accent2">
                    <a:lumMod val="50000"/>
                  </a:schemeClr>
                </a:solidFill>
                <a:latin typeface="Book Antiqua" pitchFamily="18" charset="0"/>
                <a:ea typeface="Calibri" pitchFamily="34" charset="0"/>
                <a:cs typeface="Times New Roman" pitchFamily="18" charset="0"/>
              </a:rPr>
              <a:t> </a:t>
            </a:r>
            <a:r>
              <a:rPr lang="en-US" sz="2800" b="1" kern="1800" dirty="0" err="1">
                <a:solidFill>
                  <a:schemeClr val="accent2">
                    <a:lumMod val="50000"/>
                  </a:schemeClr>
                </a:solidFill>
                <a:latin typeface="Book Antiqua" pitchFamily="18" charset="0"/>
                <a:ea typeface="Calibri" pitchFamily="34" charset="0"/>
                <a:cs typeface="Times New Roman" pitchFamily="18" charset="0"/>
              </a:rPr>
              <a:t>Upazila</a:t>
            </a:r>
            <a:r>
              <a:rPr lang="en-US" sz="2800" b="1" kern="1800" dirty="0">
                <a:solidFill>
                  <a:schemeClr val="accent2">
                    <a:lumMod val="50000"/>
                  </a:schemeClr>
                </a:solidFill>
                <a:latin typeface="Book Antiqua" pitchFamily="18" charset="0"/>
                <a:ea typeface="Calibri" pitchFamily="34" charset="0"/>
                <a:cs typeface="Times New Roman" pitchFamily="18" charset="0"/>
              </a:rPr>
              <a:t>, </a:t>
            </a:r>
            <a:r>
              <a:rPr lang="en-US" sz="2800" b="1" kern="1800" dirty="0" err="1" smtClean="0">
                <a:solidFill>
                  <a:schemeClr val="accent2">
                    <a:lumMod val="50000"/>
                  </a:schemeClr>
                </a:solidFill>
                <a:latin typeface="Book Antiqua" pitchFamily="18" charset="0"/>
                <a:ea typeface="Calibri" pitchFamily="34" charset="0"/>
                <a:cs typeface="Times New Roman" pitchFamily="18" charset="0"/>
              </a:rPr>
              <a:t>Rajshahi</a:t>
            </a:r>
            <a:r>
              <a:rPr lang="en-US" sz="2800" b="1" kern="1800" dirty="0" smtClean="0">
                <a:solidFill>
                  <a:schemeClr val="accent2">
                    <a:lumMod val="50000"/>
                  </a:schemeClr>
                </a:solidFill>
                <a:latin typeface="Book Antiqua" pitchFamily="18" charset="0"/>
                <a:ea typeface="Calibri" pitchFamily="34" charset="0"/>
                <a:cs typeface="Times New Roman" pitchFamily="18" charset="0"/>
              </a:rPr>
              <a:t> </a:t>
            </a:r>
            <a:r>
              <a:rPr lang="en-US" sz="2800" b="1" kern="1800" dirty="0">
                <a:solidFill>
                  <a:schemeClr val="accent2">
                    <a:lumMod val="50000"/>
                  </a:schemeClr>
                </a:solidFill>
                <a:latin typeface="Book Antiqua" pitchFamily="18" charset="0"/>
                <a:ea typeface="Calibri" pitchFamily="34" charset="0"/>
                <a:cs typeface="Times New Roman" pitchFamily="18" charset="0"/>
              </a:rPr>
              <a:t>Under Fourteen </a:t>
            </a:r>
            <a:r>
              <a:rPr lang="en-US" sz="2800" b="1" kern="1800" dirty="0" err="1">
                <a:solidFill>
                  <a:schemeClr val="accent2">
                    <a:lumMod val="50000"/>
                  </a:schemeClr>
                </a:solidFill>
                <a:latin typeface="Book Antiqua" pitchFamily="18" charset="0"/>
                <a:ea typeface="Calibri" pitchFamily="34" charset="0"/>
                <a:cs typeface="Times New Roman" pitchFamily="18" charset="0"/>
              </a:rPr>
              <a:t>Upazilas</a:t>
            </a:r>
            <a:r>
              <a:rPr lang="en-US" sz="2800" b="1" kern="1800" dirty="0">
                <a:solidFill>
                  <a:schemeClr val="accent2">
                    <a:lumMod val="50000"/>
                  </a:schemeClr>
                </a:solidFill>
                <a:latin typeface="Book Antiqua" pitchFamily="18" charset="0"/>
                <a:ea typeface="Calibri" pitchFamily="34" charset="0"/>
                <a:cs typeface="Times New Roman" pitchFamily="18" charset="0"/>
              </a:rPr>
              <a:t> Project</a:t>
            </a:r>
          </a:p>
          <a:p>
            <a:pPr algn="ctr">
              <a:spcBef>
                <a:spcPts val="600"/>
              </a:spcBef>
              <a:defRPr/>
            </a:pPr>
            <a:r>
              <a:rPr lang="en-US" sz="2400" b="1" kern="1800" dirty="0">
                <a:latin typeface="Book Antiqua" pitchFamily="18" charset="0"/>
                <a:ea typeface="Calibri" pitchFamily="34" charset="0"/>
                <a:cs typeface="Times New Roman" pitchFamily="18" charset="0"/>
              </a:rPr>
              <a:t>Date:  </a:t>
            </a:r>
            <a:r>
              <a:rPr lang="en-US" sz="2400" b="1" kern="1800" dirty="0" smtClean="0">
                <a:latin typeface="Book Antiqua" pitchFamily="18" charset="0"/>
                <a:ea typeface="Calibri" pitchFamily="34" charset="0"/>
                <a:cs typeface="Times New Roman" pitchFamily="18" charset="0"/>
              </a:rPr>
              <a:t>30</a:t>
            </a:r>
            <a:r>
              <a:rPr lang="en-US" sz="2400" b="1" kern="1800" baseline="30000" dirty="0" smtClean="0">
                <a:latin typeface="Book Antiqua" pitchFamily="18" charset="0"/>
                <a:ea typeface="Calibri" pitchFamily="34" charset="0"/>
                <a:cs typeface="Times New Roman" pitchFamily="18" charset="0"/>
              </a:rPr>
              <a:t>th</a:t>
            </a:r>
            <a:r>
              <a:rPr lang="en-US" sz="2400" b="1" kern="1800" dirty="0" smtClean="0">
                <a:latin typeface="Book Antiqua" pitchFamily="18" charset="0"/>
                <a:ea typeface="Calibri" pitchFamily="34" charset="0"/>
                <a:cs typeface="Times New Roman" pitchFamily="18" charset="0"/>
              </a:rPr>
              <a:t> May, </a:t>
            </a:r>
            <a:r>
              <a:rPr lang="en-US" sz="2400" b="1" kern="1800" dirty="0">
                <a:latin typeface="Book Antiqua" pitchFamily="18" charset="0"/>
                <a:ea typeface="Calibri" pitchFamily="34" charset="0"/>
                <a:cs typeface="Times New Roman" pitchFamily="18" charset="0"/>
              </a:rPr>
              <a:t>2018</a:t>
            </a:r>
          </a:p>
        </p:txBody>
      </p:sp>
      <p:sp>
        <p:nvSpPr>
          <p:cNvPr id="5" name="Rectangle 4"/>
          <p:cNvSpPr/>
          <p:nvPr/>
        </p:nvSpPr>
        <p:spPr>
          <a:xfrm>
            <a:off x="0" y="3399472"/>
            <a:ext cx="13716000" cy="1538883"/>
          </a:xfrm>
          <a:prstGeom prst="rect">
            <a:avLst/>
          </a:prstGeom>
        </p:spPr>
        <p:txBody>
          <a:bodyPr wrap="square">
            <a:spAutoFit/>
          </a:bodyPr>
          <a:lstStyle/>
          <a:p>
            <a:pPr algn="ctr">
              <a:spcBef>
                <a:spcPts val="600"/>
              </a:spcBef>
              <a:defRPr/>
            </a:pPr>
            <a:r>
              <a:rPr lang="en-US" sz="2800" b="1" kern="1800" dirty="0">
                <a:latin typeface="Book Antiqua" pitchFamily="18" charset="0"/>
                <a:ea typeface="Calibri" pitchFamily="34" charset="0"/>
                <a:cs typeface="Times New Roman" pitchFamily="18" charset="0"/>
              </a:rPr>
              <a:t>Presented by</a:t>
            </a:r>
          </a:p>
          <a:p>
            <a:pPr algn="ctr">
              <a:spcBef>
                <a:spcPts val="600"/>
              </a:spcBef>
              <a:defRPr/>
            </a:pPr>
            <a:r>
              <a:rPr lang="en-US" sz="2800" kern="1800" dirty="0" smtClean="0">
                <a:latin typeface="Book Antiqua" pitchFamily="18" charset="0"/>
                <a:ea typeface="Calibri" pitchFamily="34" charset="0"/>
                <a:cs typeface="Times New Roman" pitchFamily="18" charset="0"/>
              </a:rPr>
              <a:t>Mohammad Jamal </a:t>
            </a:r>
            <a:r>
              <a:rPr lang="en-US" sz="2800" kern="1800" dirty="0" err="1" smtClean="0">
                <a:latin typeface="Book Antiqua" pitchFamily="18" charset="0"/>
                <a:ea typeface="Calibri" pitchFamily="34" charset="0"/>
                <a:cs typeface="Times New Roman" pitchFamily="18" charset="0"/>
              </a:rPr>
              <a:t>Uddin</a:t>
            </a:r>
            <a:r>
              <a:rPr lang="en-US" sz="2800" kern="1800" dirty="0" smtClean="0">
                <a:latin typeface="Book Antiqua" pitchFamily="18" charset="0"/>
                <a:ea typeface="Calibri" pitchFamily="34" charset="0"/>
                <a:cs typeface="Times New Roman" pitchFamily="18" charset="0"/>
              </a:rPr>
              <a:t> (Chief Consultant)</a:t>
            </a:r>
          </a:p>
          <a:p>
            <a:pPr algn="ctr">
              <a:spcBef>
                <a:spcPts val="600"/>
              </a:spcBef>
              <a:defRPr/>
            </a:pPr>
            <a:r>
              <a:rPr lang="en-US" sz="2800" kern="1800" dirty="0" smtClean="0">
                <a:latin typeface="Book Antiqua" pitchFamily="18" charset="0"/>
                <a:ea typeface="Calibri" pitchFamily="34" charset="0"/>
                <a:cs typeface="Times New Roman" pitchFamily="18" charset="0"/>
              </a:rPr>
              <a:t>Abdulla Al </a:t>
            </a:r>
            <a:r>
              <a:rPr lang="en-US" sz="2800" kern="1800" dirty="0" err="1" smtClean="0">
                <a:latin typeface="Book Antiqua" pitchFamily="18" charset="0"/>
                <a:ea typeface="Calibri" pitchFamily="34" charset="0"/>
                <a:cs typeface="Times New Roman" pitchFamily="18" charset="0"/>
              </a:rPr>
              <a:t>Fahad</a:t>
            </a:r>
            <a:r>
              <a:rPr lang="en-US" sz="2800" kern="1800" dirty="0" smtClean="0">
                <a:latin typeface="Book Antiqua" pitchFamily="18" charset="0"/>
                <a:ea typeface="Calibri" pitchFamily="34" charset="0"/>
                <a:cs typeface="Times New Roman" pitchFamily="18" charset="0"/>
              </a:rPr>
              <a:t> (Urban Planner)</a:t>
            </a:r>
            <a:endParaRPr lang="en-US" sz="2800" kern="1800" dirty="0">
              <a:latin typeface="Book Antiqua" pitchFamily="18" charset="0"/>
              <a:ea typeface="Calibri" pitchFamily="34" charset="0"/>
              <a:cs typeface="Times New Roman" pitchFamily="18" charset="0"/>
            </a:endParaRPr>
          </a:p>
        </p:txBody>
      </p:sp>
      <p:sp>
        <p:nvSpPr>
          <p:cNvPr id="6" name="Text Box 26"/>
          <p:cNvSpPr txBox="1">
            <a:spLocks noChangeArrowheads="1"/>
          </p:cNvSpPr>
          <p:nvPr/>
        </p:nvSpPr>
        <p:spPr bwMode="auto">
          <a:xfrm>
            <a:off x="0" y="5409456"/>
            <a:ext cx="13716000" cy="1169551"/>
          </a:xfrm>
          <a:prstGeom prst="rect">
            <a:avLst/>
          </a:prstGeom>
          <a:noFill/>
          <a:ln w="12700" cap="sq">
            <a:noFill/>
            <a:miter lim="800000"/>
            <a:headEnd type="none" w="sm" len="sm"/>
            <a:tailEnd type="none" w="sm" len="sm"/>
          </a:ln>
        </p:spPr>
        <p:txBody>
          <a:bodyPr wrap="square">
            <a:spAutoFit/>
          </a:bodyPr>
          <a:lstStyle/>
          <a:p>
            <a:pPr algn="ctr">
              <a:spcBef>
                <a:spcPct val="50000"/>
              </a:spcBef>
              <a:defRPr/>
            </a:pPr>
            <a:r>
              <a:rPr lang="en-US" sz="2800" dirty="0">
                <a:effectLst>
                  <a:outerShdw blurRad="38100" dist="38100" dir="2700000" algn="tl">
                    <a:srgbClr val="000000">
                      <a:alpha val="43137"/>
                    </a:srgbClr>
                  </a:outerShdw>
                </a:effectLst>
                <a:latin typeface="Book Antiqua" pitchFamily="18" charset="0"/>
                <a:ea typeface="Calibri" pitchFamily="34" charset="0"/>
                <a:cs typeface="Arial" charset="0"/>
              </a:rPr>
              <a:t>Implemented By:</a:t>
            </a:r>
          </a:p>
          <a:p>
            <a:pPr algn="ctr">
              <a:spcBef>
                <a:spcPct val="50000"/>
              </a:spcBef>
              <a:defRPr/>
            </a:pPr>
            <a:r>
              <a:rPr lang="en-US" sz="2800" b="1" kern="1800" dirty="0">
                <a:solidFill>
                  <a:srgbClr val="003296"/>
                </a:solidFill>
                <a:latin typeface="Book Antiqua" pitchFamily="18" charset="0"/>
                <a:ea typeface="Calibri" pitchFamily="34" charset="0"/>
                <a:cs typeface="Arial" charset="0"/>
              </a:rPr>
              <a:t>         Engineering Consultants and Associates Limited (ECAL)</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8344" y="5994232"/>
            <a:ext cx="1091425" cy="485078"/>
          </a:xfrm>
          <a:prstGeom prst="rect">
            <a:avLst/>
          </a:prstGeom>
        </p:spPr>
      </p:pic>
    </p:spTree>
    <p:extLst>
      <p:ext uri="{BB962C8B-B14F-4D97-AF65-F5344CB8AC3E}">
        <p14:creationId xmlns:p14="http://schemas.microsoft.com/office/powerpoint/2010/main" val="3488979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828" y="1714488"/>
            <a:ext cx="4724400" cy="954107"/>
          </a:xfrm>
          <a:prstGeom prst="rect">
            <a:avLst/>
          </a:prstGeom>
          <a:noFill/>
        </p:spPr>
        <p:txBody>
          <a:bodyPr wrap="square" rtlCol="0">
            <a:spAutoFit/>
          </a:bodyPr>
          <a:lstStyle/>
          <a:p>
            <a:pPr algn="ctr"/>
            <a:r>
              <a:rPr lang="en-US" sz="2800" b="1" dirty="0">
                <a:latin typeface="Book Antiqua" pitchFamily="18" charset="0"/>
              </a:rPr>
              <a:t>Geological </a:t>
            </a:r>
            <a:r>
              <a:rPr lang="en-US" sz="2800" b="1" dirty="0" smtClean="0">
                <a:latin typeface="Book Antiqua" pitchFamily="18" charset="0"/>
              </a:rPr>
              <a:t>Works</a:t>
            </a:r>
            <a:r>
              <a:rPr lang="bn-BD" sz="2800" b="1" dirty="0" smtClean="0">
                <a:latin typeface="Book Antiqua" pitchFamily="18" charset="0"/>
              </a:rPr>
              <a:t> (Soil Classification)</a:t>
            </a:r>
            <a:endParaRPr lang="en-US" sz="2800" b="1" dirty="0">
              <a:latin typeface="Book Antiqua"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286364" y="44624"/>
            <a:ext cx="592935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0709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58198" y="1428736"/>
            <a:ext cx="5105400" cy="1384995"/>
          </a:xfrm>
          <a:prstGeom prst="rect">
            <a:avLst/>
          </a:prstGeom>
          <a:noFill/>
        </p:spPr>
        <p:txBody>
          <a:bodyPr wrap="square" rtlCol="0">
            <a:spAutoFit/>
          </a:bodyPr>
          <a:lstStyle/>
          <a:p>
            <a:pPr algn="ctr"/>
            <a:r>
              <a:rPr lang="en-US" sz="2800" b="1" dirty="0">
                <a:latin typeface="Book Antiqua" pitchFamily="18" charset="0"/>
              </a:rPr>
              <a:t>Geological </a:t>
            </a:r>
            <a:r>
              <a:rPr lang="en-US" sz="2800" b="1" dirty="0" smtClean="0">
                <a:latin typeface="Book Antiqua" pitchFamily="18" charset="0"/>
              </a:rPr>
              <a:t>Works</a:t>
            </a:r>
            <a:endParaRPr lang="bn-BD" sz="2800" b="1" dirty="0" smtClean="0">
              <a:latin typeface="Book Antiqua" pitchFamily="18" charset="0"/>
            </a:endParaRPr>
          </a:p>
          <a:p>
            <a:pPr algn="ctr"/>
            <a:r>
              <a:rPr lang="bn-BD" sz="2800" b="1" dirty="0" smtClean="0">
                <a:latin typeface="Book Antiqua" pitchFamily="18" charset="0"/>
              </a:rPr>
              <a:t>(Foundation Layer Recommendation)</a:t>
            </a:r>
            <a:endParaRPr lang="en-US" sz="2800" b="1" dirty="0">
              <a:latin typeface="Book Antiqua"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643026" y="31574"/>
            <a:ext cx="5857916" cy="6781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6445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72512" y="1857364"/>
            <a:ext cx="4495800" cy="1384995"/>
          </a:xfrm>
          <a:prstGeom prst="rect">
            <a:avLst/>
          </a:prstGeom>
          <a:noFill/>
        </p:spPr>
        <p:txBody>
          <a:bodyPr wrap="square" rtlCol="0">
            <a:spAutoFit/>
          </a:bodyPr>
          <a:lstStyle/>
          <a:p>
            <a:pPr algn="ctr"/>
            <a:r>
              <a:rPr lang="en-US" sz="2800" b="1" dirty="0">
                <a:latin typeface="Book Antiqua" pitchFamily="18" charset="0"/>
              </a:rPr>
              <a:t>Geological </a:t>
            </a:r>
            <a:r>
              <a:rPr lang="en-US" sz="2800" b="1" dirty="0" smtClean="0">
                <a:latin typeface="Book Antiqua" pitchFamily="18" charset="0"/>
              </a:rPr>
              <a:t>Works (Probabilities Seismic Hazard Assessment)</a:t>
            </a:r>
            <a:endParaRPr lang="en-US" sz="2800" b="1" dirty="0">
              <a:latin typeface="Book Antiqua" pitchFamily="18"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857340" y="35768"/>
            <a:ext cx="6483549"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8733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43884" y="1857364"/>
            <a:ext cx="5572116" cy="1384995"/>
          </a:xfrm>
          <a:prstGeom prst="rect">
            <a:avLst/>
          </a:prstGeom>
          <a:noFill/>
        </p:spPr>
        <p:txBody>
          <a:bodyPr wrap="square" rtlCol="0">
            <a:spAutoFit/>
          </a:bodyPr>
          <a:lstStyle/>
          <a:p>
            <a:pPr algn="ctr"/>
            <a:r>
              <a:rPr lang="en-US" sz="2800" b="1" dirty="0">
                <a:latin typeface="Book Antiqua" pitchFamily="18" charset="0"/>
              </a:rPr>
              <a:t>Geological </a:t>
            </a:r>
            <a:r>
              <a:rPr lang="en-US" sz="2800" b="1" dirty="0" smtClean="0">
                <a:latin typeface="Book Antiqua" pitchFamily="18" charset="0"/>
              </a:rPr>
              <a:t>Works</a:t>
            </a:r>
            <a:endParaRPr lang="bn-BD" sz="2800" b="1" dirty="0" smtClean="0">
              <a:latin typeface="Book Antiqua" pitchFamily="18" charset="0"/>
            </a:endParaRPr>
          </a:p>
          <a:p>
            <a:pPr algn="ctr"/>
            <a:r>
              <a:rPr lang="bn-BD" sz="2800" b="1" dirty="0" smtClean="0">
                <a:latin typeface="Book Antiqua" pitchFamily="18" charset="0"/>
              </a:rPr>
              <a:t>(Building Height Recommendation)</a:t>
            </a:r>
            <a:endParaRPr lang="en-US" sz="2800" b="1" dirty="0">
              <a:latin typeface="Book Antiqua" pitchFamily="18" charset="0"/>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571589" y="0"/>
            <a:ext cx="621510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6585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ructure Type.JPG"/>
          <p:cNvPicPr/>
          <p:nvPr/>
        </p:nvPicPr>
        <p:blipFill>
          <a:blip r:embed="rId2" cstate="print"/>
          <a:stretch>
            <a:fillRect/>
          </a:stretch>
        </p:blipFill>
        <p:spPr>
          <a:xfrm>
            <a:off x="4714860" y="1"/>
            <a:ext cx="9001140" cy="6643709"/>
          </a:xfrm>
          <a:prstGeom prst="rect">
            <a:avLst/>
          </a:prstGeom>
          <a:solidFill>
            <a:srgbClr val="FFFFFF">
              <a:shade val="85000"/>
            </a:srgbClr>
          </a:solidFill>
          <a:ln w="3175" cap="sq">
            <a:solidFill>
              <a:schemeClr val="tx1"/>
            </a:solidFill>
            <a:miter lim="800000"/>
          </a:ln>
          <a:effectLst/>
        </p:spPr>
      </p:pic>
      <p:sp>
        <p:nvSpPr>
          <p:cNvPr id="3" name="TextBox 2"/>
          <p:cNvSpPr txBox="1"/>
          <p:nvPr/>
        </p:nvSpPr>
        <p:spPr>
          <a:xfrm>
            <a:off x="500018" y="0"/>
            <a:ext cx="3505200" cy="954107"/>
          </a:xfrm>
          <a:prstGeom prst="rect">
            <a:avLst/>
          </a:prstGeom>
          <a:noFill/>
        </p:spPr>
        <p:txBody>
          <a:bodyPr wrap="square" rtlCol="0">
            <a:spAutoFit/>
          </a:bodyPr>
          <a:lstStyle/>
          <a:p>
            <a:pPr algn="ctr"/>
            <a:r>
              <a:rPr lang="en-US" sz="2800" b="1" dirty="0" smtClean="0">
                <a:latin typeface="Book Antiqua" pitchFamily="18" charset="0"/>
              </a:rPr>
              <a:t>Existing Physical Features</a:t>
            </a:r>
            <a:endParaRPr lang="en-US" sz="2800" dirty="0">
              <a:latin typeface="Book Antiqua"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172302510"/>
              </p:ext>
            </p:extLst>
          </p:nvPr>
        </p:nvGraphicFramePr>
        <p:xfrm>
          <a:off x="142828" y="1000108"/>
          <a:ext cx="4429156" cy="3906520"/>
        </p:xfrm>
        <a:graphic>
          <a:graphicData uri="http://schemas.openxmlformats.org/drawingml/2006/table">
            <a:tbl>
              <a:tblPr firstRow="1" firstCol="1" bandRow="1">
                <a:tableStyleId>{21E4AEA4-8DFA-4A89-87EB-49C32662AFE0}</a:tableStyleId>
              </a:tblPr>
              <a:tblGrid>
                <a:gridCol w="1420672"/>
                <a:gridCol w="1504242"/>
                <a:gridCol w="1504242"/>
              </a:tblGrid>
              <a:tr h="564782">
                <a:tc>
                  <a:txBody>
                    <a:bodyPr/>
                    <a:lstStyle/>
                    <a:p>
                      <a:pPr marL="0" marR="0" algn="ctr">
                        <a:lnSpc>
                          <a:spcPct val="115000"/>
                        </a:lnSpc>
                        <a:spcBef>
                          <a:spcPts val="0"/>
                        </a:spcBef>
                        <a:spcAft>
                          <a:spcPts val="400"/>
                        </a:spcAft>
                      </a:pPr>
                      <a:r>
                        <a:rPr lang="en-US" sz="2000" dirty="0">
                          <a:latin typeface="Book Antiqua" pitchFamily="18" charset="0"/>
                        </a:rPr>
                        <a:t>Structure Type</a:t>
                      </a:r>
                    </a:p>
                  </a:txBody>
                  <a:tcPr marL="68580" marR="68580" marT="0" marB="0" anchor="b"/>
                </a:tc>
                <a:tc>
                  <a:txBody>
                    <a:bodyPr/>
                    <a:lstStyle/>
                    <a:p>
                      <a:pPr marL="0" marR="0" algn="ctr">
                        <a:lnSpc>
                          <a:spcPct val="115000"/>
                        </a:lnSpc>
                        <a:spcBef>
                          <a:spcPts val="0"/>
                        </a:spcBef>
                        <a:spcAft>
                          <a:spcPts val="400"/>
                        </a:spcAft>
                      </a:pPr>
                      <a:r>
                        <a:rPr lang="en-US" sz="2000">
                          <a:latin typeface="Book Antiqua" pitchFamily="18" charset="0"/>
                        </a:rPr>
                        <a:t>No. of Structures</a:t>
                      </a:r>
                    </a:p>
                  </a:txBody>
                  <a:tcPr marL="68580" marR="68580" marT="0" marB="0" anchor="b"/>
                </a:tc>
                <a:tc>
                  <a:txBody>
                    <a:bodyPr/>
                    <a:lstStyle/>
                    <a:p>
                      <a:pPr marL="0" marR="0" algn="ctr">
                        <a:lnSpc>
                          <a:spcPct val="115000"/>
                        </a:lnSpc>
                        <a:spcBef>
                          <a:spcPts val="0"/>
                        </a:spcBef>
                        <a:spcAft>
                          <a:spcPts val="400"/>
                        </a:spcAft>
                      </a:pPr>
                      <a:r>
                        <a:rPr lang="en-US" sz="2000">
                          <a:latin typeface="Book Antiqua" pitchFamily="18" charset="0"/>
                        </a:rPr>
                        <a:t>Percentage</a:t>
                      </a:r>
                    </a:p>
                  </a:txBody>
                  <a:tcPr marL="68580" marR="68580" marT="0" marB="0"/>
                </a:tc>
              </a:tr>
              <a:tr h="275259">
                <a:tc>
                  <a:txBody>
                    <a:bodyPr/>
                    <a:lstStyle/>
                    <a:p>
                      <a:pPr marL="0" marR="0" algn="ctr">
                        <a:lnSpc>
                          <a:spcPct val="115000"/>
                        </a:lnSpc>
                        <a:spcBef>
                          <a:spcPts val="0"/>
                        </a:spcBef>
                        <a:spcAft>
                          <a:spcPts val="400"/>
                        </a:spcAft>
                      </a:pPr>
                      <a:r>
                        <a:rPr lang="en-US" sz="2000">
                          <a:latin typeface="Book Antiqua" pitchFamily="18" charset="0"/>
                        </a:rPr>
                        <a:t>Katcha</a:t>
                      </a:r>
                    </a:p>
                  </a:txBody>
                  <a:tcPr marL="68580" marR="68580" marT="0" marB="0" anchor="b"/>
                </a:tc>
                <a:tc>
                  <a:txBody>
                    <a:bodyPr/>
                    <a:lstStyle/>
                    <a:p>
                      <a:pPr marL="0" marR="0" algn="ctr">
                        <a:lnSpc>
                          <a:spcPct val="115000"/>
                        </a:lnSpc>
                        <a:spcBef>
                          <a:spcPts val="0"/>
                        </a:spcBef>
                        <a:spcAft>
                          <a:spcPts val="400"/>
                        </a:spcAft>
                      </a:pPr>
                      <a:r>
                        <a:rPr lang="en-US" sz="2000">
                          <a:latin typeface="Book Antiqua" pitchFamily="18" charset="0"/>
                        </a:rPr>
                        <a:t>17055</a:t>
                      </a:r>
                    </a:p>
                  </a:txBody>
                  <a:tcPr marL="68580" marR="68580" marT="0" marB="0" anchor="ctr"/>
                </a:tc>
                <a:tc>
                  <a:txBody>
                    <a:bodyPr/>
                    <a:lstStyle/>
                    <a:p>
                      <a:pPr marL="0" marR="0" algn="ctr">
                        <a:lnSpc>
                          <a:spcPct val="115000"/>
                        </a:lnSpc>
                        <a:spcBef>
                          <a:spcPts val="0"/>
                        </a:spcBef>
                        <a:spcAft>
                          <a:spcPts val="400"/>
                        </a:spcAft>
                      </a:pPr>
                      <a:r>
                        <a:rPr lang="en-US" sz="2000">
                          <a:latin typeface="Book Antiqua" pitchFamily="18" charset="0"/>
                        </a:rPr>
                        <a:t>27.33%</a:t>
                      </a:r>
                    </a:p>
                  </a:txBody>
                  <a:tcPr marL="68580" marR="68580" marT="0" marB="0" anchor="b"/>
                </a:tc>
              </a:tr>
              <a:tr h="564782">
                <a:tc>
                  <a:txBody>
                    <a:bodyPr/>
                    <a:lstStyle/>
                    <a:p>
                      <a:pPr marL="0" marR="0" algn="ctr">
                        <a:lnSpc>
                          <a:spcPct val="115000"/>
                        </a:lnSpc>
                        <a:spcBef>
                          <a:spcPts val="0"/>
                        </a:spcBef>
                        <a:spcAft>
                          <a:spcPts val="400"/>
                        </a:spcAft>
                      </a:pPr>
                      <a:r>
                        <a:rPr lang="en-US" sz="2000">
                          <a:latin typeface="Book Antiqua" pitchFamily="18" charset="0"/>
                        </a:rPr>
                        <a:t>Semi Pucca</a:t>
                      </a:r>
                    </a:p>
                  </a:txBody>
                  <a:tcPr marL="68580" marR="68580" marT="0" marB="0" anchor="b"/>
                </a:tc>
                <a:tc>
                  <a:txBody>
                    <a:bodyPr/>
                    <a:lstStyle/>
                    <a:p>
                      <a:pPr marL="0" marR="0" algn="ctr">
                        <a:lnSpc>
                          <a:spcPct val="115000"/>
                        </a:lnSpc>
                        <a:spcBef>
                          <a:spcPts val="0"/>
                        </a:spcBef>
                        <a:spcAft>
                          <a:spcPts val="400"/>
                        </a:spcAft>
                      </a:pPr>
                      <a:r>
                        <a:rPr lang="en-US" sz="2000">
                          <a:latin typeface="Book Antiqua" pitchFamily="18" charset="0"/>
                        </a:rPr>
                        <a:t>39703</a:t>
                      </a:r>
                    </a:p>
                  </a:txBody>
                  <a:tcPr marL="68580" marR="68580" marT="0" marB="0" anchor="ctr"/>
                </a:tc>
                <a:tc>
                  <a:txBody>
                    <a:bodyPr/>
                    <a:lstStyle/>
                    <a:p>
                      <a:pPr marL="0" marR="0" algn="ctr">
                        <a:lnSpc>
                          <a:spcPct val="115000"/>
                        </a:lnSpc>
                        <a:spcBef>
                          <a:spcPts val="0"/>
                        </a:spcBef>
                        <a:spcAft>
                          <a:spcPts val="400"/>
                        </a:spcAft>
                      </a:pPr>
                      <a:r>
                        <a:rPr lang="en-US" sz="2000">
                          <a:latin typeface="Book Antiqua" pitchFamily="18" charset="0"/>
                        </a:rPr>
                        <a:t>63.62%</a:t>
                      </a:r>
                    </a:p>
                  </a:txBody>
                  <a:tcPr marL="68580" marR="68580" marT="0" marB="0" anchor="b"/>
                </a:tc>
              </a:tr>
              <a:tr h="275259">
                <a:tc>
                  <a:txBody>
                    <a:bodyPr/>
                    <a:lstStyle/>
                    <a:p>
                      <a:pPr marL="0" marR="0" algn="ctr">
                        <a:lnSpc>
                          <a:spcPct val="115000"/>
                        </a:lnSpc>
                        <a:spcBef>
                          <a:spcPts val="0"/>
                        </a:spcBef>
                        <a:spcAft>
                          <a:spcPts val="400"/>
                        </a:spcAft>
                      </a:pPr>
                      <a:r>
                        <a:rPr lang="en-US" sz="2000">
                          <a:latin typeface="Book Antiqua" pitchFamily="18" charset="0"/>
                        </a:rPr>
                        <a:t>Pucca</a:t>
                      </a:r>
                    </a:p>
                  </a:txBody>
                  <a:tcPr marL="68580" marR="68580" marT="0" marB="0" anchor="b"/>
                </a:tc>
                <a:tc>
                  <a:txBody>
                    <a:bodyPr/>
                    <a:lstStyle/>
                    <a:p>
                      <a:pPr marL="0" marR="0" algn="ctr">
                        <a:lnSpc>
                          <a:spcPct val="115000"/>
                        </a:lnSpc>
                        <a:spcBef>
                          <a:spcPts val="0"/>
                        </a:spcBef>
                        <a:spcAft>
                          <a:spcPts val="400"/>
                        </a:spcAft>
                      </a:pPr>
                      <a:r>
                        <a:rPr lang="en-US" sz="2000">
                          <a:latin typeface="Book Antiqua" pitchFamily="18" charset="0"/>
                        </a:rPr>
                        <a:t>5604</a:t>
                      </a:r>
                    </a:p>
                  </a:txBody>
                  <a:tcPr marL="68580" marR="68580" marT="0" marB="0" anchor="ctr"/>
                </a:tc>
                <a:tc>
                  <a:txBody>
                    <a:bodyPr/>
                    <a:lstStyle/>
                    <a:p>
                      <a:pPr marL="0" marR="0" algn="ctr">
                        <a:lnSpc>
                          <a:spcPct val="115000"/>
                        </a:lnSpc>
                        <a:spcBef>
                          <a:spcPts val="0"/>
                        </a:spcBef>
                        <a:spcAft>
                          <a:spcPts val="400"/>
                        </a:spcAft>
                      </a:pPr>
                      <a:r>
                        <a:rPr lang="en-US" sz="2000">
                          <a:latin typeface="Book Antiqua" pitchFamily="18" charset="0"/>
                        </a:rPr>
                        <a:t>8.98%</a:t>
                      </a:r>
                    </a:p>
                  </a:txBody>
                  <a:tcPr marL="68580" marR="68580" marT="0" marB="0" anchor="b"/>
                </a:tc>
              </a:tr>
              <a:tr h="855304">
                <a:tc>
                  <a:txBody>
                    <a:bodyPr/>
                    <a:lstStyle/>
                    <a:p>
                      <a:pPr marL="0" marR="0" algn="ctr">
                        <a:lnSpc>
                          <a:spcPct val="115000"/>
                        </a:lnSpc>
                        <a:spcBef>
                          <a:spcPts val="0"/>
                        </a:spcBef>
                        <a:spcAft>
                          <a:spcPts val="400"/>
                        </a:spcAft>
                      </a:pPr>
                      <a:r>
                        <a:rPr lang="en-US" sz="2000">
                          <a:latin typeface="Book Antiqua" pitchFamily="18" charset="0"/>
                        </a:rPr>
                        <a:t>Under Construction</a:t>
                      </a:r>
                    </a:p>
                  </a:txBody>
                  <a:tcPr marL="68580" marR="68580" marT="0" marB="0" anchor="b"/>
                </a:tc>
                <a:tc>
                  <a:txBody>
                    <a:bodyPr/>
                    <a:lstStyle/>
                    <a:p>
                      <a:pPr marL="0" marR="0" algn="ctr">
                        <a:lnSpc>
                          <a:spcPct val="115000"/>
                        </a:lnSpc>
                        <a:spcBef>
                          <a:spcPts val="0"/>
                        </a:spcBef>
                        <a:spcAft>
                          <a:spcPts val="400"/>
                        </a:spcAft>
                      </a:pPr>
                      <a:r>
                        <a:rPr lang="en-US" sz="2000">
                          <a:latin typeface="Book Antiqua" pitchFamily="18" charset="0"/>
                        </a:rPr>
                        <a:t>48</a:t>
                      </a:r>
                    </a:p>
                  </a:txBody>
                  <a:tcPr marL="68580" marR="68580" marT="0" marB="0" anchor="ctr"/>
                </a:tc>
                <a:tc>
                  <a:txBody>
                    <a:bodyPr/>
                    <a:lstStyle/>
                    <a:p>
                      <a:pPr marL="0" marR="0" algn="ctr">
                        <a:lnSpc>
                          <a:spcPct val="115000"/>
                        </a:lnSpc>
                        <a:spcBef>
                          <a:spcPts val="0"/>
                        </a:spcBef>
                        <a:spcAft>
                          <a:spcPts val="400"/>
                        </a:spcAft>
                      </a:pPr>
                      <a:r>
                        <a:rPr lang="en-US" sz="2000">
                          <a:latin typeface="Book Antiqua" pitchFamily="18" charset="0"/>
                        </a:rPr>
                        <a:t>0.08%</a:t>
                      </a:r>
                    </a:p>
                  </a:txBody>
                  <a:tcPr marL="68580" marR="68580" marT="0" marB="0" anchor="b"/>
                </a:tc>
              </a:tr>
              <a:tr h="607886">
                <a:tc>
                  <a:txBody>
                    <a:bodyPr/>
                    <a:lstStyle/>
                    <a:p>
                      <a:pPr marL="0" marR="0" algn="ctr">
                        <a:lnSpc>
                          <a:spcPct val="115000"/>
                        </a:lnSpc>
                        <a:spcBef>
                          <a:spcPts val="0"/>
                        </a:spcBef>
                        <a:spcAft>
                          <a:spcPts val="400"/>
                        </a:spcAft>
                      </a:pPr>
                      <a:r>
                        <a:rPr lang="en-US" sz="2000" dirty="0" smtClean="0">
                          <a:latin typeface="Book Antiqua" pitchFamily="18" charset="0"/>
                        </a:rPr>
                        <a:t>Total</a:t>
                      </a:r>
                    </a:p>
                    <a:p>
                      <a:pPr marL="0" marR="0" algn="ctr">
                        <a:lnSpc>
                          <a:spcPct val="115000"/>
                        </a:lnSpc>
                        <a:spcBef>
                          <a:spcPts val="0"/>
                        </a:spcBef>
                        <a:spcAft>
                          <a:spcPts val="400"/>
                        </a:spcAft>
                      </a:pPr>
                      <a:endParaRPr lang="en-US" sz="2000" dirty="0">
                        <a:latin typeface="Book Antiqua" pitchFamily="18" charset="0"/>
                      </a:endParaRPr>
                    </a:p>
                  </a:txBody>
                  <a:tcPr marL="68580" marR="68580" marT="0" marB="0" anchor="b"/>
                </a:tc>
                <a:tc>
                  <a:txBody>
                    <a:bodyPr/>
                    <a:lstStyle/>
                    <a:p>
                      <a:pPr marL="0" marR="0" algn="ctr">
                        <a:lnSpc>
                          <a:spcPct val="115000"/>
                        </a:lnSpc>
                        <a:spcBef>
                          <a:spcPts val="0"/>
                        </a:spcBef>
                        <a:spcAft>
                          <a:spcPts val="400"/>
                        </a:spcAft>
                      </a:pPr>
                      <a:r>
                        <a:rPr lang="en-US" sz="2000" dirty="0" smtClean="0">
                          <a:latin typeface="Book Antiqua" pitchFamily="18" charset="0"/>
                        </a:rPr>
                        <a:t>62410</a:t>
                      </a:r>
                    </a:p>
                    <a:p>
                      <a:pPr marL="0" marR="0" algn="ctr">
                        <a:lnSpc>
                          <a:spcPct val="115000"/>
                        </a:lnSpc>
                        <a:spcBef>
                          <a:spcPts val="0"/>
                        </a:spcBef>
                        <a:spcAft>
                          <a:spcPts val="400"/>
                        </a:spcAft>
                      </a:pPr>
                      <a:endParaRPr lang="en-US" sz="2000" dirty="0" smtClean="0">
                        <a:latin typeface="Book Antiqua" pitchFamily="18" charset="0"/>
                      </a:endParaRPr>
                    </a:p>
                  </a:txBody>
                  <a:tcPr marL="68580" marR="68580" marT="0" marB="0" anchor="ctr"/>
                </a:tc>
                <a:tc>
                  <a:txBody>
                    <a:bodyPr/>
                    <a:lstStyle/>
                    <a:p>
                      <a:pPr marL="0" marR="0" algn="ctr">
                        <a:lnSpc>
                          <a:spcPct val="115000"/>
                        </a:lnSpc>
                        <a:spcBef>
                          <a:spcPts val="0"/>
                        </a:spcBef>
                        <a:spcAft>
                          <a:spcPts val="400"/>
                        </a:spcAft>
                      </a:pPr>
                      <a:r>
                        <a:rPr lang="en-US" sz="2000" dirty="0">
                          <a:latin typeface="Book Antiqua" pitchFamily="18" charset="0"/>
                        </a:rPr>
                        <a:t>100</a:t>
                      </a:r>
                      <a:r>
                        <a:rPr lang="en-US" sz="2000" dirty="0" smtClean="0">
                          <a:latin typeface="Book Antiqua" pitchFamily="18" charset="0"/>
                        </a:rPr>
                        <a:t>%</a:t>
                      </a:r>
                    </a:p>
                    <a:p>
                      <a:pPr marL="0" marR="0" algn="ctr">
                        <a:lnSpc>
                          <a:spcPct val="115000"/>
                        </a:lnSpc>
                        <a:spcBef>
                          <a:spcPts val="0"/>
                        </a:spcBef>
                        <a:spcAft>
                          <a:spcPts val="400"/>
                        </a:spcAft>
                      </a:pPr>
                      <a:endParaRPr lang="en-US" sz="2000" dirty="0">
                        <a:latin typeface="Book Antiqua" pitchFamily="18" charset="0"/>
                      </a:endParaRPr>
                    </a:p>
                  </a:txBody>
                  <a:tcPr marL="68580" marR="68580" marT="0" marB="0" anchor="b"/>
                </a:tc>
              </a:tr>
            </a:tbl>
          </a:graphicData>
        </a:graphic>
      </p:graphicFrame>
    </p:spTree>
    <p:extLst>
      <p:ext uri="{BB962C8B-B14F-4D97-AF65-F5344CB8AC3E}">
        <p14:creationId xmlns:p14="http://schemas.microsoft.com/office/powerpoint/2010/main" val="10223723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0180"/>
            <a:ext cx="3505200" cy="954107"/>
          </a:xfrm>
          <a:prstGeom prst="rect">
            <a:avLst/>
          </a:prstGeom>
          <a:noFill/>
        </p:spPr>
        <p:txBody>
          <a:bodyPr wrap="square" rtlCol="0">
            <a:spAutoFit/>
          </a:bodyPr>
          <a:lstStyle/>
          <a:p>
            <a:pPr algn="ctr"/>
            <a:r>
              <a:rPr lang="en-US" sz="2800" b="1" dirty="0" smtClean="0">
                <a:latin typeface="Book Antiqua" pitchFamily="18" charset="0"/>
              </a:rPr>
              <a:t>Existing Physical Features</a:t>
            </a:r>
            <a:endParaRPr lang="en-US" sz="2800" dirty="0">
              <a:latin typeface="Book Antiqua" pitchFamily="18" charset="0"/>
            </a:endParaRPr>
          </a:p>
        </p:txBody>
      </p:sp>
      <p:pic>
        <p:nvPicPr>
          <p:cNvPr id="4" name="Picture 3" descr="Structure Use.JPG"/>
          <p:cNvPicPr/>
          <p:nvPr/>
        </p:nvPicPr>
        <p:blipFill>
          <a:blip r:embed="rId2" cstate="print"/>
          <a:stretch>
            <a:fillRect/>
          </a:stretch>
        </p:blipFill>
        <p:spPr>
          <a:xfrm>
            <a:off x="3962401" y="0"/>
            <a:ext cx="9753600" cy="6858000"/>
          </a:xfrm>
          <a:prstGeom prst="rect">
            <a:avLst/>
          </a:prstGeom>
          <a:solidFill>
            <a:srgbClr val="FFFFFF">
              <a:shade val="85000"/>
            </a:srgbClr>
          </a:solidFill>
          <a:ln w="3175" cap="sq">
            <a:solidFill>
              <a:schemeClr val="tx1"/>
            </a:solidFill>
            <a:miter lim="800000"/>
          </a:ln>
          <a:effectLst/>
        </p:spPr>
      </p:pic>
      <p:graphicFrame>
        <p:nvGraphicFramePr>
          <p:cNvPr id="5" name="Table 4"/>
          <p:cNvGraphicFramePr>
            <a:graphicFrameLocks noGrp="1"/>
          </p:cNvGraphicFramePr>
          <p:nvPr>
            <p:extLst>
              <p:ext uri="{D42A27DB-BD31-4B8C-83A1-F6EECF244321}">
                <p14:modId xmlns:p14="http://schemas.microsoft.com/office/powerpoint/2010/main" val="3299452910"/>
              </p:ext>
            </p:extLst>
          </p:nvPr>
        </p:nvGraphicFramePr>
        <p:xfrm>
          <a:off x="-6926" y="1231974"/>
          <a:ext cx="3962400" cy="5047922"/>
        </p:xfrm>
        <a:graphic>
          <a:graphicData uri="http://schemas.openxmlformats.org/drawingml/2006/table">
            <a:tbl>
              <a:tblPr firstRow="1" firstCol="1" bandRow="1">
                <a:tableStyleId>{073A0DAA-6AF3-43AB-8588-CEC1D06C72B9}</a:tableStyleId>
              </a:tblPr>
              <a:tblGrid>
                <a:gridCol w="2514600"/>
                <a:gridCol w="1447800"/>
              </a:tblGrid>
              <a:tr h="345135">
                <a:tc>
                  <a:txBody>
                    <a:bodyPr/>
                    <a:lstStyle/>
                    <a:p>
                      <a:pPr marL="0" marR="0" algn="ctr">
                        <a:lnSpc>
                          <a:spcPct val="115000"/>
                        </a:lnSpc>
                        <a:spcBef>
                          <a:spcPts val="0"/>
                        </a:spcBef>
                        <a:spcAft>
                          <a:spcPts val="0"/>
                        </a:spcAft>
                      </a:pPr>
                      <a:r>
                        <a:rPr lang="en-US" sz="1600" dirty="0">
                          <a:effectLst/>
                          <a:latin typeface="Book Antiqua" pitchFamily="18" charset="0"/>
                        </a:rPr>
                        <a:t>Structure Use</a:t>
                      </a:r>
                      <a:endParaRPr lang="en-US" sz="1600" dirty="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a:effectLst/>
                          <a:latin typeface="Book Antiqua" pitchFamily="18" charset="0"/>
                        </a:rPr>
                        <a:t>No. of Structures</a:t>
                      </a:r>
                      <a:endParaRPr lang="en-US" sz="1600">
                        <a:effectLst/>
                        <a:latin typeface="Book Antiqua" pitchFamily="18" charset="0"/>
                        <a:ea typeface="Times New Roman"/>
                        <a:cs typeface="Times New Roman"/>
                      </a:endParaRPr>
                    </a:p>
                  </a:txBody>
                  <a:tcPr marL="68580" marR="68580" marT="0" marB="0" anchor="b"/>
                </a:tc>
              </a:tr>
              <a:tr h="280447">
                <a:tc>
                  <a:txBody>
                    <a:bodyPr/>
                    <a:lstStyle/>
                    <a:p>
                      <a:pPr marL="0" marR="0" algn="ctr">
                        <a:lnSpc>
                          <a:spcPct val="115000"/>
                        </a:lnSpc>
                        <a:spcBef>
                          <a:spcPts val="0"/>
                        </a:spcBef>
                        <a:spcAft>
                          <a:spcPts val="0"/>
                        </a:spcAft>
                      </a:pPr>
                      <a:r>
                        <a:rPr lang="en-US" sz="1600" dirty="0">
                          <a:effectLst/>
                          <a:latin typeface="Book Antiqua" pitchFamily="18" charset="0"/>
                        </a:rPr>
                        <a:t>Administrative</a:t>
                      </a:r>
                      <a:endParaRPr lang="en-US" sz="1600" dirty="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latin typeface="Book Antiqua" pitchFamily="18" charset="0"/>
                        </a:rPr>
                        <a:t>123</a:t>
                      </a:r>
                      <a:endParaRPr lang="en-US" sz="1600" dirty="0">
                        <a:effectLst/>
                        <a:latin typeface="Book Antiqua" pitchFamily="18" charset="0"/>
                        <a:ea typeface="Times New Roman"/>
                        <a:cs typeface="Times New Roman"/>
                      </a:endParaRPr>
                    </a:p>
                  </a:txBody>
                  <a:tcPr marL="68580" marR="68580" marT="0" marB="0" anchor="b"/>
                </a:tc>
              </a:tr>
              <a:tr h="280447">
                <a:tc>
                  <a:txBody>
                    <a:bodyPr/>
                    <a:lstStyle/>
                    <a:p>
                      <a:pPr marL="0" marR="0" algn="ctr">
                        <a:lnSpc>
                          <a:spcPct val="115000"/>
                        </a:lnSpc>
                        <a:spcBef>
                          <a:spcPts val="0"/>
                        </a:spcBef>
                        <a:spcAft>
                          <a:spcPts val="0"/>
                        </a:spcAft>
                      </a:pPr>
                      <a:r>
                        <a:rPr lang="en-US" sz="1600">
                          <a:effectLst/>
                          <a:latin typeface="Book Antiqua" pitchFamily="18" charset="0"/>
                        </a:rPr>
                        <a:t>Agricultural</a:t>
                      </a:r>
                      <a:endParaRPr lang="en-US" sz="160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latin typeface="Book Antiqua" pitchFamily="18" charset="0"/>
                        </a:rPr>
                        <a:t>70</a:t>
                      </a:r>
                      <a:endParaRPr lang="en-US" sz="1600" dirty="0">
                        <a:effectLst/>
                        <a:latin typeface="Book Antiqua" pitchFamily="18" charset="0"/>
                        <a:ea typeface="Times New Roman"/>
                        <a:cs typeface="Times New Roman"/>
                      </a:endParaRPr>
                    </a:p>
                  </a:txBody>
                  <a:tcPr marL="68580" marR="68580" marT="0" marB="0" anchor="b"/>
                </a:tc>
              </a:tr>
              <a:tr h="280447">
                <a:tc>
                  <a:txBody>
                    <a:bodyPr/>
                    <a:lstStyle/>
                    <a:p>
                      <a:pPr marL="0" marR="0" algn="ctr">
                        <a:lnSpc>
                          <a:spcPct val="115000"/>
                        </a:lnSpc>
                        <a:spcBef>
                          <a:spcPts val="0"/>
                        </a:spcBef>
                        <a:spcAft>
                          <a:spcPts val="0"/>
                        </a:spcAft>
                      </a:pPr>
                      <a:r>
                        <a:rPr lang="en-US" sz="1600">
                          <a:effectLst/>
                          <a:latin typeface="Book Antiqua" pitchFamily="18" charset="0"/>
                        </a:rPr>
                        <a:t>Commercial</a:t>
                      </a:r>
                      <a:endParaRPr lang="en-US" sz="160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latin typeface="Book Antiqua" pitchFamily="18" charset="0"/>
                        </a:rPr>
                        <a:t>1982</a:t>
                      </a:r>
                      <a:endParaRPr lang="en-US" sz="1600" dirty="0">
                        <a:effectLst/>
                        <a:latin typeface="Book Antiqua" pitchFamily="18" charset="0"/>
                        <a:ea typeface="Times New Roman"/>
                        <a:cs typeface="Times New Roman"/>
                      </a:endParaRPr>
                    </a:p>
                  </a:txBody>
                  <a:tcPr marL="68580" marR="68580" marT="0" marB="0" anchor="b"/>
                </a:tc>
              </a:tr>
              <a:tr h="280447">
                <a:tc>
                  <a:txBody>
                    <a:bodyPr/>
                    <a:lstStyle/>
                    <a:p>
                      <a:pPr marL="0" marR="0" algn="ctr">
                        <a:lnSpc>
                          <a:spcPct val="115000"/>
                        </a:lnSpc>
                        <a:spcBef>
                          <a:spcPts val="0"/>
                        </a:spcBef>
                        <a:spcAft>
                          <a:spcPts val="0"/>
                        </a:spcAft>
                      </a:pPr>
                      <a:r>
                        <a:rPr lang="en-US" sz="1600">
                          <a:effectLst/>
                          <a:latin typeface="Book Antiqua" pitchFamily="18" charset="0"/>
                        </a:rPr>
                        <a:t>Community Facilities</a:t>
                      </a:r>
                      <a:endParaRPr lang="en-US" sz="160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latin typeface="Book Antiqua" pitchFamily="18" charset="0"/>
                        </a:rPr>
                        <a:t>2</a:t>
                      </a:r>
                      <a:endParaRPr lang="en-US" sz="1600" dirty="0">
                        <a:effectLst/>
                        <a:latin typeface="Book Antiqua" pitchFamily="18" charset="0"/>
                        <a:ea typeface="Times New Roman"/>
                        <a:cs typeface="Times New Roman"/>
                      </a:endParaRPr>
                    </a:p>
                  </a:txBody>
                  <a:tcPr marL="68580" marR="68580" marT="0" marB="0" anchor="b"/>
                </a:tc>
              </a:tr>
              <a:tr h="280447">
                <a:tc>
                  <a:txBody>
                    <a:bodyPr/>
                    <a:lstStyle/>
                    <a:p>
                      <a:pPr marL="0" marR="0" algn="ctr">
                        <a:lnSpc>
                          <a:spcPct val="115000"/>
                        </a:lnSpc>
                        <a:spcBef>
                          <a:spcPts val="0"/>
                        </a:spcBef>
                        <a:spcAft>
                          <a:spcPts val="0"/>
                        </a:spcAft>
                      </a:pPr>
                      <a:r>
                        <a:rPr lang="en-US" sz="1600">
                          <a:effectLst/>
                          <a:latin typeface="Book Antiqua" pitchFamily="18" charset="0"/>
                        </a:rPr>
                        <a:t>Education and Research</a:t>
                      </a:r>
                      <a:endParaRPr lang="en-US" sz="160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latin typeface="Book Antiqua" pitchFamily="18" charset="0"/>
                        </a:rPr>
                        <a:t>220</a:t>
                      </a:r>
                      <a:endParaRPr lang="en-US" sz="1600" dirty="0">
                        <a:effectLst/>
                        <a:latin typeface="Book Antiqua" pitchFamily="18" charset="0"/>
                        <a:ea typeface="Times New Roman"/>
                        <a:cs typeface="Times New Roman"/>
                      </a:endParaRPr>
                    </a:p>
                  </a:txBody>
                  <a:tcPr marL="68580" marR="68580" marT="0" marB="0" anchor="b"/>
                </a:tc>
              </a:tr>
              <a:tr h="280447">
                <a:tc>
                  <a:txBody>
                    <a:bodyPr/>
                    <a:lstStyle/>
                    <a:p>
                      <a:pPr marL="0" marR="0" algn="ctr">
                        <a:lnSpc>
                          <a:spcPct val="115000"/>
                        </a:lnSpc>
                        <a:spcBef>
                          <a:spcPts val="0"/>
                        </a:spcBef>
                        <a:spcAft>
                          <a:spcPts val="0"/>
                        </a:spcAft>
                      </a:pPr>
                      <a:r>
                        <a:rPr lang="en-US" sz="1600">
                          <a:effectLst/>
                          <a:latin typeface="Book Antiqua" pitchFamily="18" charset="0"/>
                        </a:rPr>
                        <a:t>Health Facilities</a:t>
                      </a:r>
                      <a:endParaRPr lang="en-US" sz="160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latin typeface="Book Antiqua" pitchFamily="18" charset="0"/>
                        </a:rPr>
                        <a:t>22</a:t>
                      </a:r>
                      <a:endParaRPr lang="en-US" sz="1600" dirty="0">
                        <a:effectLst/>
                        <a:latin typeface="Book Antiqua" pitchFamily="18" charset="0"/>
                        <a:ea typeface="Times New Roman"/>
                        <a:cs typeface="Times New Roman"/>
                      </a:endParaRPr>
                    </a:p>
                  </a:txBody>
                  <a:tcPr marL="68580" marR="68580" marT="0" marB="0" anchor="b"/>
                </a:tc>
              </a:tr>
              <a:tr h="280447">
                <a:tc>
                  <a:txBody>
                    <a:bodyPr/>
                    <a:lstStyle/>
                    <a:p>
                      <a:pPr marL="0" marR="0" algn="ctr">
                        <a:lnSpc>
                          <a:spcPct val="115000"/>
                        </a:lnSpc>
                        <a:spcBef>
                          <a:spcPts val="0"/>
                        </a:spcBef>
                        <a:spcAft>
                          <a:spcPts val="0"/>
                        </a:spcAft>
                      </a:pPr>
                      <a:r>
                        <a:rPr lang="en-US" sz="1600">
                          <a:effectLst/>
                          <a:latin typeface="Book Antiqua" pitchFamily="18" charset="0"/>
                        </a:rPr>
                        <a:t>Industrial</a:t>
                      </a:r>
                      <a:endParaRPr lang="en-US" sz="160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latin typeface="Book Antiqua" pitchFamily="18" charset="0"/>
                        </a:rPr>
                        <a:t>34</a:t>
                      </a:r>
                      <a:endParaRPr lang="en-US" sz="1600" dirty="0">
                        <a:effectLst/>
                        <a:latin typeface="Book Antiqua" pitchFamily="18" charset="0"/>
                        <a:ea typeface="Times New Roman"/>
                        <a:cs typeface="Times New Roman"/>
                      </a:endParaRPr>
                    </a:p>
                  </a:txBody>
                  <a:tcPr marL="68580" marR="68580" marT="0" marB="0" anchor="b"/>
                </a:tc>
              </a:tr>
              <a:tr h="280447">
                <a:tc>
                  <a:txBody>
                    <a:bodyPr/>
                    <a:lstStyle/>
                    <a:p>
                      <a:pPr marL="0" marR="0" algn="ctr">
                        <a:lnSpc>
                          <a:spcPct val="115000"/>
                        </a:lnSpc>
                        <a:spcBef>
                          <a:spcPts val="0"/>
                        </a:spcBef>
                        <a:spcAft>
                          <a:spcPts val="0"/>
                        </a:spcAft>
                      </a:pPr>
                      <a:r>
                        <a:rPr lang="en-US" sz="1600">
                          <a:effectLst/>
                          <a:latin typeface="Book Antiqua" pitchFamily="18" charset="0"/>
                        </a:rPr>
                        <a:t>Miscellaneous</a:t>
                      </a:r>
                      <a:endParaRPr lang="en-US" sz="160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latin typeface="Book Antiqua" pitchFamily="18" charset="0"/>
                        </a:rPr>
                        <a:t>37</a:t>
                      </a:r>
                      <a:endParaRPr lang="en-US" sz="1600" dirty="0">
                        <a:effectLst/>
                        <a:latin typeface="Book Antiqua" pitchFamily="18" charset="0"/>
                        <a:ea typeface="Times New Roman"/>
                        <a:cs typeface="Times New Roman"/>
                      </a:endParaRPr>
                    </a:p>
                  </a:txBody>
                  <a:tcPr marL="68580" marR="68580" marT="0" marB="0" anchor="b"/>
                </a:tc>
              </a:tr>
              <a:tr h="280447">
                <a:tc>
                  <a:txBody>
                    <a:bodyPr/>
                    <a:lstStyle/>
                    <a:p>
                      <a:pPr marL="0" marR="0" algn="ctr">
                        <a:lnSpc>
                          <a:spcPct val="115000"/>
                        </a:lnSpc>
                        <a:spcBef>
                          <a:spcPts val="0"/>
                        </a:spcBef>
                        <a:spcAft>
                          <a:spcPts val="0"/>
                        </a:spcAft>
                      </a:pPr>
                      <a:r>
                        <a:rPr lang="en-US" sz="1600">
                          <a:effectLst/>
                          <a:latin typeface="Book Antiqua" pitchFamily="18" charset="0"/>
                        </a:rPr>
                        <a:t>Mixed Use</a:t>
                      </a:r>
                      <a:endParaRPr lang="en-US" sz="160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latin typeface="Book Antiqua" pitchFamily="18" charset="0"/>
                        </a:rPr>
                        <a:t>60</a:t>
                      </a:r>
                      <a:endParaRPr lang="en-US" sz="1600" dirty="0">
                        <a:effectLst/>
                        <a:latin typeface="Book Antiqua" pitchFamily="18" charset="0"/>
                        <a:ea typeface="Times New Roman"/>
                        <a:cs typeface="Times New Roman"/>
                      </a:endParaRPr>
                    </a:p>
                  </a:txBody>
                  <a:tcPr marL="68580" marR="68580" marT="0" marB="0" anchor="b"/>
                </a:tc>
              </a:tr>
              <a:tr h="280447">
                <a:tc>
                  <a:txBody>
                    <a:bodyPr/>
                    <a:lstStyle/>
                    <a:p>
                      <a:pPr marL="0" marR="0" algn="ctr">
                        <a:lnSpc>
                          <a:spcPct val="115000"/>
                        </a:lnSpc>
                        <a:spcBef>
                          <a:spcPts val="0"/>
                        </a:spcBef>
                        <a:spcAft>
                          <a:spcPts val="0"/>
                        </a:spcAft>
                      </a:pPr>
                      <a:r>
                        <a:rPr lang="en-US" sz="1600">
                          <a:effectLst/>
                          <a:latin typeface="Book Antiqua" pitchFamily="18" charset="0"/>
                        </a:rPr>
                        <a:t>Non-Government Services</a:t>
                      </a:r>
                      <a:endParaRPr lang="en-US" sz="160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latin typeface="Book Antiqua" pitchFamily="18" charset="0"/>
                        </a:rPr>
                        <a:t>21</a:t>
                      </a:r>
                      <a:endParaRPr lang="en-US" sz="1600" dirty="0">
                        <a:effectLst/>
                        <a:latin typeface="Book Antiqua" pitchFamily="18" charset="0"/>
                        <a:ea typeface="Times New Roman"/>
                        <a:cs typeface="Times New Roman"/>
                      </a:endParaRPr>
                    </a:p>
                  </a:txBody>
                  <a:tcPr marL="68580" marR="68580" marT="0" marB="0" anchor="b"/>
                </a:tc>
              </a:tr>
              <a:tr h="280447">
                <a:tc>
                  <a:txBody>
                    <a:bodyPr/>
                    <a:lstStyle/>
                    <a:p>
                      <a:pPr marL="0" marR="0" algn="ctr">
                        <a:lnSpc>
                          <a:spcPct val="115000"/>
                        </a:lnSpc>
                        <a:spcBef>
                          <a:spcPts val="0"/>
                        </a:spcBef>
                        <a:spcAft>
                          <a:spcPts val="0"/>
                        </a:spcAft>
                      </a:pPr>
                      <a:r>
                        <a:rPr lang="en-US" sz="1600">
                          <a:effectLst/>
                          <a:latin typeface="Book Antiqua" pitchFamily="18" charset="0"/>
                        </a:rPr>
                        <a:t>Recreational Facilities</a:t>
                      </a:r>
                      <a:endParaRPr lang="en-US" sz="160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latin typeface="Book Antiqua" pitchFamily="18" charset="0"/>
                        </a:rPr>
                        <a:t>2</a:t>
                      </a:r>
                      <a:endParaRPr lang="en-US" sz="1600" dirty="0">
                        <a:effectLst/>
                        <a:latin typeface="Book Antiqua" pitchFamily="18" charset="0"/>
                        <a:ea typeface="Times New Roman"/>
                        <a:cs typeface="Times New Roman"/>
                      </a:endParaRPr>
                    </a:p>
                  </a:txBody>
                  <a:tcPr marL="68580" marR="68580" marT="0" marB="0" anchor="b"/>
                </a:tc>
              </a:tr>
              <a:tr h="280447">
                <a:tc>
                  <a:txBody>
                    <a:bodyPr/>
                    <a:lstStyle/>
                    <a:p>
                      <a:pPr marL="0" marR="0" algn="ctr">
                        <a:lnSpc>
                          <a:spcPct val="115000"/>
                        </a:lnSpc>
                        <a:spcBef>
                          <a:spcPts val="0"/>
                        </a:spcBef>
                        <a:spcAft>
                          <a:spcPts val="0"/>
                        </a:spcAft>
                      </a:pPr>
                      <a:r>
                        <a:rPr lang="en-US" sz="1600">
                          <a:effectLst/>
                          <a:latin typeface="Book Antiqua" pitchFamily="18" charset="0"/>
                        </a:rPr>
                        <a:t>Religious</a:t>
                      </a:r>
                      <a:endParaRPr lang="en-US" sz="160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latin typeface="Book Antiqua" pitchFamily="18" charset="0"/>
                        </a:rPr>
                        <a:t>97</a:t>
                      </a:r>
                      <a:endParaRPr lang="en-US" sz="1600" dirty="0">
                        <a:effectLst/>
                        <a:latin typeface="Book Antiqua" pitchFamily="18" charset="0"/>
                        <a:ea typeface="Times New Roman"/>
                        <a:cs typeface="Times New Roman"/>
                      </a:endParaRPr>
                    </a:p>
                  </a:txBody>
                  <a:tcPr marL="68580" marR="68580" marT="0" marB="0" anchor="b"/>
                </a:tc>
              </a:tr>
              <a:tr h="280447">
                <a:tc>
                  <a:txBody>
                    <a:bodyPr/>
                    <a:lstStyle/>
                    <a:p>
                      <a:pPr marL="0" marR="0" algn="ctr">
                        <a:lnSpc>
                          <a:spcPct val="115000"/>
                        </a:lnSpc>
                        <a:spcBef>
                          <a:spcPts val="0"/>
                        </a:spcBef>
                        <a:spcAft>
                          <a:spcPts val="0"/>
                        </a:spcAft>
                      </a:pPr>
                      <a:r>
                        <a:rPr lang="en-US" sz="1600">
                          <a:effectLst/>
                          <a:latin typeface="Book Antiqua" pitchFamily="18" charset="0"/>
                        </a:rPr>
                        <a:t>Residential</a:t>
                      </a:r>
                      <a:endParaRPr lang="en-US" sz="160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latin typeface="Book Antiqua" pitchFamily="18" charset="0"/>
                        </a:rPr>
                        <a:t>59723</a:t>
                      </a:r>
                      <a:endParaRPr lang="en-US" sz="1600" dirty="0">
                        <a:effectLst/>
                        <a:latin typeface="Book Antiqua" pitchFamily="18" charset="0"/>
                        <a:ea typeface="Times New Roman"/>
                        <a:cs typeface="Times New Roman"/>
                      </a:endParaRPr>
                    </a:p>
                  </a:txBody>
                  <a:tcPr marL="68580" marR="68580" marT="0" marB="0" anchor="b"/>
                </a:tc>
              </a:tr>
              <a:tr h="280447">
                <a:tc>
                  <a:txBody>
                    <a:bodyPr/>
                    <a:lstStyle/>
                    <a:p>
                      <a:pPr marL="0" marR="0" algn="ctr">
                        <a:lnSpc>
                          <a:spcPct val="115000"/>
                        </a:lnSpc>
                        <a:spcBef>
                          <a:spcPts val="0"/>
                        </a:spcBef>
                        <a:spcAft>
                          <a:spcPts val="0"/>
                        </a:spcAft>
                      </a:pPr>
                      <a:r>
                        <a:rPr lang="en-US" sz="1600">
                          <a:effectLst/>
                          <a:latin typeface="Book Antiqua" pitchFamily="18" charset="0"/>
                        </a:rPr>
                        <a:t>Transportation Facilities</a:t>
                      </a:r>
                      <a:endParaRPr lang="en-US" sz="160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latin typeface="Book Antiqua" pitchFamily="18" charset="0"/>
                        </a:rPr>
                        <a:t>9</a:t>
                      </a:r>
                      <a:endParaRPr lang="en-US" sz="1600" dirty="0">
                        <a:effectLst/>
                        <a:latin typeface="Book Antiqua" pitchFamily="18" charset="0"/>
                        <a:ea typeface="Times New Roman"/>
                        <a:cs typeface="Times New Roman"/>
                      </a:endParaRPr>
                    </a:p>
                  </a:txBody>
                  <a:tcPr marL="68580" marR="68580" marT="0" marB="0" anchor="b"/>
                </a:tc>
              </a:tr>
              <a:tr h="280447">
                <a:tc>
                  <a:txBody>
                    <a:bodyPr/>
                    <a:lstStyle/>
                    <a:p>
                      <a:pPr marL="0" marR="0" algn="ctr">
                        <a:lnSpc>
                          <a:spcPct val="115000"/>
                        </a:lnSpc>
                        <a:spcBef>
                          <a:spcPts val="0"/>
                        </a:spcBef>
                        <a:spcAft>
                          <a:spcPts val="0"/>
                        </a:spcAft>
                      </a:pPr>
                      <a:r>
                        <a:rPr lang="en-US" sz="1600">
                          <a:effectLst/>
                          <a:latin typeface="Book Antiqua" pitchFamily="18" charset="0"/>
                        </a:rPr>
                        <a:t>Utility Facilities</a:t>
                      </a:r>
                      <a:endParaRPr lang="en-US" sz="160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latin typeface="Book Antiqua" pitchFamily="18" charset="0"/>
                        </a:rPr>
                        <a:t>8</a:t>
                      </a:r>
                      <a:endParaRPr lang="en-US" sz="1600" dirty="0">
                        <a:effectLst/>
                        <a:latin typeface="Book Antiqua" pitchFamily="18" charset="0"/>
                        <a:ea typeface="Times New Roman"/>
                        <a:cs typeface="Times New Roman"/>
                      </a:endParaRPr>
                    </a:p>
                  </a:txBody>
                  <a:tcPr marL="68580" marR="68580" marT="0" marB="0" anchor="b"/>
                </a:tc>
              </a:tr>
            </a:tbl>
          </a:graphicData>
        </a:graphic>
      </p:graphicFrame>
    </p:spTree>
    <p:extLst>
      <p:ext uri="{BB962C8B-B14F-4D97-AF65-F5344CB8AC3E}">
        <p14:creationId xmlns:p14="http://schemas.microsoft.com/office/powerpoint/2010/main" val="7218999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9288" y="13447"/>
            <a:ext cx="6048672" cy="523220"/>
          </a:xfrm>
          <a:prstGeom prst="rect">
            <a:avLst/>
          </a:prstGeom>
          <a:noFill/>
        </p:spPr>
        <p:txBody>
          <a:bodyPr wrap="square" rtlCol="0">
            <a:spAutoFit/>
          </a:bodyPr>
          <a:lstStyle/>
          <a:p>
            <a:pPr algn="ctr"/>
            <a:r>
              <a:rPr lang="en-US" sz="2800" b="1" dirty="0" err="1" smtClean="0">
                <a:latin typeface="Book Antiqua" pitchFamily="18" charset="0"/>
              </a:rPr>
              <a:t>Landuse</a:t>
            </a:r>
            <a:r>
              <a:rPr lang="en-US" sz="2800" b="1" dirty="0" smtClean="0">
                <a:latin typeface="Book Antiqua" pitchFamily="18" charset="0"/>
              </a:rPr>
              <a:t> Map of </a:t>
            </a:r>
            <a:r>
              <a:rPr lang="en-US" sz="2800" b="1" dirty="0" err="1" smtClean="0">
                <a:latin typeface="Book Antiqua" pitchFamily="18" charset="0"/>
              </a:rPr>
              <a:t>Bagmara</a:t>
            </a:r>
            <a:r>
              <a:rPr lang="en-US" sz="2800" b="1" dirty="0" smtClean="0">
                <a:latin typeface="Book Antiqua" pitchFamily="18" charset="0"/>
              </a:rPr>
              <a:t> </a:t>
            </a:r>
            <a:r>
              <a:rPr lang="en-US" sz="2800" b="1" dirty="0" err="1" smtClean="0">
                <a:latin typeface="Book Antiqua" pitchFamily="18" charset="0"/>
              </a:rPr>
              <a:t>Upazila</a:t>
            </a:r>
            <a:endParaRPr lang="en-US" sz="2800" dirty="0">
              <a:latin typeface="Book Antiqua"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6152" y="0"/>
            <a:ext cx="5489848" cy="6659899"/>
          </a:xfrm>
          <a:prstGeom prst="rect">
            <a:avLst/>
          </a:prstGeom>
          <a:ln>
            <a:solidFill>
              <a:schemeClr val="tx1"/>
            </a:solidFill>
          </a:ln>
        </p:spPr>
      </p:pic>
      <p:graphicFrame>
        <p:nvGraphicFramePr>
          <p:cNvPr id="3" name="Table 2"/>
          <p:cNvGraphicFramePr>
            <a:graphicFrameLocks noGrp="1"/>
          </p:cNvGraphicFramePr>
          <p:nvPr>
            <p:extLst>
              <p:ext uri="{D42A27DB-BD31-4B8C-83A1-F6EECF244321}">
                <p14:modId xmlns:p14="http://schemas.microsoft.com/office/powerpoint/2010/main" val="2492062181"/>
              </p:ext>
            </p:extLst>
          </p:nvPr>
        </p:nvGraphicFramePr>
        <p:xfrm>
          <a:off x="181173" y="692696"/>
          <a:ext cx="6676827" cy="5836922"/>
        </p:xfrm>
        <a:graphic>
          <a:graphicData uri="http://schemas.openxmlformats.org/drawingml/2006/table">
            <a:tbl>
              <a:tblPr>
                <a:tableStyleId>{8A107856-5554-42FB-B03E-39F5DBC370BA}</a:tableStyleId>
              </a:tblPr>
              <a:tblGrid>
                <a:gridCol w="3096911"/>
                <a:gridCol w="1789958"/>
                <a:gridCol w="1789958"/>
              </a:tblGrid>
              <a:tr h="493397">
                <a:tc>
                  <a:txBody>
                    <a:bodyPr/>
                    <a:lstStyle/>
                    <a:p>
                      <a:pPr algn="ctr" fontAlgn="b"/>
                      <a:r>
                        <a:rPr lang="en-US" sz="2000" b="1" u="none" strike="noStrike" dirty="0" err="1">
                          <a:effectLst/>
                          <a:latin typeface="Book Antiqua" pitchFamily="18" charset="0"/>
                        </a:rPr>
                        <a:t>Landuse</a:t>
                      </a:r>
                      <a:endParaRPr lang="en-US" sz="2000" b="1" i="0" u="none" strike="noStrike" dirty="0">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b="1" u="none" strike="noStrike" dirty="0" smtClean="0">
                          <a:effectLst/>
                          <a:latin typeface="Book Antiqua" pitchFamily="18" charset="0"/>
                        </a:rPr>
                        <a:t>Area</a:t>
                      </a:r>
                      <a:r>
                        <a:rPr lang="en-US" sz="2000" b="1" u="none" strike="noStrike" baseline="0" dirty="0" smtClean="0">
                          <a:effectLst/>
                          <a:latin typeface="Book Antiqua" pitchFamily="18" charset="0"/>
                        </a:rPr>
                        <a:t> in </a:t>
                      </a:r>
                      <a:r>
                        <a:rPr lang="en-US" sz="2000" b="1" u="none" strike="noStrike" dirty="0" smtClean="0">
                          <a:effectLst/>
                          <a:latin typeface="Book Antiqua" pitchFamily="18" charset="0"/>
                        </a:rPr>
                        <a:t>Acres</a:t>
                      </a:r>
                      <a:endParaRPr lang="en-US" sz="2000" b="1" i="0" u="none" strike="noStrike" dirty="0">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b="1" u="none" strike="noStrike" dirty="0" smtClean="0">
                          <a:effectLst/>
                          <a:latin typeface="Book Antiqua" pitchFamily="18" charset="0"/>
                        </a:rPr>
                        <a:t>Area</a:t>
                      </a:r>
                      <a:r>
                        <a:rPr lang="en-US" sz="2000" b="1" u="none" strike="noStrike" baseline="0" dirty="0" smtClean="0">
                          <a:effectLst/>
                          <a:latin typeface="Book Antiqua" pitchFamily="18" charset="0"/>
                        </a:rPr>
                        <a:t> in </a:t>
                      </a:r>
                      <a:r>
                        <a:rPr lang="en-US" sz="2000" b="1" u="none" strike="noStrike" dirty="0" smtClean="0">
                          <a:effectLst/>
                          <a:latin typeface="Book Antiqua" pitchFamily="18" charset="0"/>
                        </a:rPr>
                        <a:t>Sq.km</a:t>
                      </a:r>
                      <a:endParaRPr lang="en-US" sz="2000" b="1" i="0" u="none" strike="noStrike" dirty="0">
                        <a:solidFill>
                          <a:srgbClr val="000000"/>
                        </a:solidFill>
                        <a:effectLst/>
                        <a:latin typeface="Book Antiqua" pitchFamily="18" charset="0"/>
                        <a:cs typeface="Times New Roman" panose="02020603050405020304" pitchFamily="18" charset="0"/>
                      </a:endParaRPr>
                    </a:p>
                  </a:txBody>
                  <a:tcPr marL="9525" marR="9525" marT="9525" marB="0" anchor="b"/>
                </a:tc>
              </a:tr>
              <a:tr h="250456">
                <a:tc>
                  <a:txBody>
                    <a:bodyPr/>
                    <a:lstStyle/>
                    <a:p>
                      <a:pPr algn="ctr" fontAlgn="b"/>
                      <a:r>
                        <a:rPr lang="en-US" sz="2000" u="none" strike="noStrike" dirty="0">
                          <a:effectLst/>
                          <a:latin typeface="Book Antiqua" pitchFamily="18" charset="0"/>
                        </a:rPr>
                        <a:t>Administrative</a:t>
                      </a:r>
                      <a:endParaRPr lang="en-US" sz="2000" b="0" i="0" u="none" strike="noStrike" dirty="0">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Book Antiqua" pitchFamily="18" charset="0"/>
                        </a:rPr>
                        <a:t>26.46</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Book Antiqua" pitchFamily="18" charset="0"/>
                        </a:rPr>
                        <a:t>0.107072</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r>
              <a:tr h="250456">
                <a:tc>
                  <a:txBody>
                    <a:bodyPr/>
                    <a:lstStyle/>
                    <a:p>
                      <a:pPr algn="ctr" fontAlgn="b"/>
                      <a:r>
                        <a:rPr lang="en-US" sz="2000" u="none" strike="noStrike" dirty="0">
                          <a:effectLst/>
                          <a:latin typeface="Book Antiqua" pitchFamily="18" charset="0"/>
                        </a:rPr>
                        <a:t>Agricultural</a:t>
                      </a:r>
                      <a:endParaRPr lang="en-US" sz="2000" b="0" i="0" u="none" strike="noStrike" dirty="0">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dirty="0">
                          <a:effectLst/>
                          <a:latin typeface="Book Antiqua" pitchFamily="18" charset="0"/>
                        </a:rPr>
                        <a:t>58611.48</a:t>
                      </a:r>
                      <a:endParaRPr lang="en-US" sz="2000" b="0" i="0" u="none" strike="noStrike" dirty="0">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Book Antiqua" pitchFamily="18" charset="0"/>
                        </a:rPr>
                        <a:t>237.192252</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r>
              <a:tr h="250456">
                <a:tc>
                  <a:txBody>
                    <a:bodyPr/>
                    <a:lstStyle/>
                    <a:p>
                      <a:pPr algn="ctr" fontAlgn="b"/>
                      <a:r>
                        <a:rPr lang="en-US" sz="2000" u="none" strike="noStrike" dirty="0">
                          <a:effectLst/>
                          <a:latin typeface="Book Antiqua" pitchFamily="18" charset="0"/>
                        </a:rPr>
                        <a:t>Commercial</a:t>
                      </a:r>
                      <a:endParaRPr lang="en-US" sz="2000" b="0" i="0" u="none" strike="noStrike" dirty="0">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Book Antiqua" pitchFamily="18" charset="0"/>
                        </a:rPr>
                        <a:t>164.12</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Book Antiqua" pitchFamily="18" charset="0"/>
                        </a:rPr>
                        <a:t>0.664175</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r>
              <a:tr h="250456">
                <a:tc>
                  <a:txBody>
                    <a:bodyPr/>
                    <a:lstStyle/>
                    <a:p>
                      <a:pPr algn="ctr" fontAlgn="b"/>
                      <a:r>
                        <a:rPr lang="en-US" sz="2000" u="none" strike="noStrike" dirty="0">
                          <a:effectLst/>
                          <a:latin typeface="Book Antiqua" pitchFamily="18" charset="0"/>
                        </a:rPr>
                        <a:t>Community Facilities</a:t>
                      </a:r>
                      <a:endParaRPr lang="en-US" sz="2000" b="0" i="0" u="none" strike="noStrike" dirty="0">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Book Antiqua" pitchFamily="18" charset="0"/>
                        </a:rPr>
                        <a:t>0.39</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dirty="0">
                          <a:effectLst/>
                          <a:latin typeface="Book Antiqua" pitchFamily="18" charset="0"/>
                        </a:rPr>
                        <a:t>0.001594</a:t>
                      </a:r>
                      <a:endParaRPr lang="en-US" sz="2000" b="0" i="0" u="none" strike="noStrike" dirty="0">
                        <a:solidFill>
                          <a:srgbClr val="000000"/>
                        </a:solidFill>
                        <a:effectLst/>
                        <a:latin typeface="Book Antiqua" pitchFamily="18" charset="0"/>
                        <a:cs typeface="Times New Roman" panose="02020603050405020304" pitchFamily="18" charset="0"/>
                      </a:endParaRPr>
                    </a:p>
                  </a:txBody>
                  <a:tcPr marL="9525" marR="9525" marT="9525" marB="0" anchor="b"/>
                </a:tc>
              </a:tr>
              <a:tr h="250456">
                <a:tc>
                  <a:txBody>
                    <a:bodyPr/>
                    <a:lstStyle/>
                    <a:p>
                      <a:pPr algn="ctr" fontAlgn="b"/>
                      <a:r>
                        <a:rPr lang="en-US" sz="2000" u="none" strike="noStrike" dirty="0">
                          <a:effectLst/>
                          <a:latin typeface="Book Antiqua" pitchFamily="18" charset="0"/>
                        </a:rPr>
                        <a:t>Education &amp; Research</a:t>
                      </a:r>
                      <a:endParaRPr lang="en-US" sz="2000" b="0" i="0" u="none" strike="noStrike" dirty="0">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Book Antiqua" pitchFamily="18" charset="0"/>
                        </a:rPr>
                        <a:t>61.28</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Book Antiqua" pitchFamily="18" charset="0"/>
                        </a:rPr>
                        <a:t>0.247976</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r>
              <a:tr h="250456">
                <a:tc>
                  <a:txBody>
                    <a:bodyPr/>
                    <a:lstStyle/>
                    <a:p>
                      <a:pPr algn="ctr" fontAlgn="b"/>
                      <a:r>
                        <a:rPr lang="en-US" sz="2000" u="none" strike="noStrike" dirty="0">
                          <a:effectLst/>
                          <a:latin typeface="Book Antiqua" pitchFamily="18" charset="0"/>
                        </a:rPr>
                        <a:t>Health Facilities</a:t>
                      </a:r>
                      <a:endParaRPr lang="en-US" sz="2000" b="0" i="0" u="none" strike="noStrike" dirty="0">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Book Antiqua" pitchFamily="18" charset="0"/>
                        </a:rPr>
                        <a:t>2.63</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Book Antiqua" pitchFamily="18" charset="0"/>
                        </a:rPr>
                        <a:t>0.01066</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r>
              <a:tr h="250456">
                <a:tc>
                  <a:txBody>
                    <a:bodyPr/>
                    <a:lstStyle/>
                    <a:p>
                      <a:pPr algn="ctr" fontAlgn="b"/>
                      <a:r>
                        <a:rPr lang="en-US" sz="2000" u="none" strike="noStrike" dirty="0">
                          <a:effectLst/>
                          <a:latin typeface="Book Antiqua" pitchFamily="18" charset="0"/>
                        </a:rPr>
                        <a:t>Industrial</a:t>
                      </a:r>
                      <a:endParaRPr lang="en-US" sz="2000" b="0" i="0" u="none" strike="noStrike" dirty="0">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Book Antiqua" pitchFamily="18" charset="0"/>
                        </a:rPr>
                        <a:t>6.96</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Book Antiqua" pitchFamily="18" charset="0"/>
                        </a:rPr>
                        <a:t>0.028185</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r>
              <a:tr h="250456">
                <a:tc>
                  <a:txBody>
                    <a:bodyPr/>
                    <a:lstStyle/>
                    <a:p>
                      <a:pPr algn="ctr" fontAlgn="b"/>
                      <a:r>
                        <a:rPr lang="en-US" sz="2000" u="none" strike="noStrike" dirty="0">
                          <a:effectLst/>
                          <a:latin typeface="Book Antiqua" pitchFamily="18" charset="0"/>
                        </a:rPr>
                        <a:t>Miscellaneous</a:t>
                      </a:r>
                      <a:endParaRPr lang="en-US" sz="2000" b="0" i="0" u="none" strike="noStrike" dirty="0">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Book Antiqua" pitchFamily="18" charset="0"/>
                        </a:rPr>
                        <a:t>0.50</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Book Antiqua" pitchFamily="18" charset="0"/>
                        </a:rPr>
                        <a:t>0.002008</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r>
              <a:tr h="250456">
                <a:tc>
                  <a:txBody>
                    <a:bodyPr/>
                    <a:lstStyle/>
                    <a:p>
                      <a:pPr algn="ctr" fontAlgn="b"/>
                      <a:r>
                        <a:rPr lang="en-US" sz="2000" u="none" strike="noStrike" dirty="0">
                          <a:effectLst/>
                          <a:latin typeface="Book Antiqua" pitchFamily="18" charset="0"/>
                        </a:rPr>
                        <a:t>Mixed Use</a:t>
                      </a:r>
                      <a:endParaRPr lang="en-US" sz="2000" b="0" i="0" u="none" strike="noStrike" dirty="0">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dirty="0">
                          <a:effectLst/>
                          <a:latin typeface="Book Antiqua" pitchFamily="18" charset="0"/>
                        </a:rPr>
                        <a:t>14.86</a:t>
                      </a:r>
                      <a:endParaRPr lang="en-US" sz="2000" b="0" i="0" u="none" strike="noStrike" dirty="0">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Book Antiqua" pitchFamily="18" charset="0"/>
                        </a:rPr>
                        <a:t>0.060136</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r>
              <a:tr h="250456">
                <a:tc>
                  <a:txBody>
                    <a:bodyPr/>
                    <a:lstStyle/>
                    <a:p>
                      <a:pPr algn="ctr" fontAlgn="b"/>
                      <a:r>
                        <a:rPr lang="en-US" sz="2000" u="none" strike="noStrike">
                          <a:effectLst/>
                          <a:latin typeface="Book Antiqua" pitchFamily="18" charset="0"/>
                        </a:rPr>
                        <a:t>NGO</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dirty="0">
                          <a:effectLst/>
                          <a:latin typeface="Book Antiqua" pitchFamily="18" charset="0"/>
                        </a:rPr>
                        <a:t>0.51</a:t>
                      </a:r>
                      <a:endParaRPr lang="en-US" sz="2000" b="0" i="0" u="none" strike="noStrike" dirty="0">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Book Antiqua" pitchFamily="18" charset="0"/>
                        </a:rPr>
                        <a:t>0.002046</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r>
              <a:tr h="250456">
                <a:tc>
                  <a:txBody>
                    <a:bodyPr/>
                    <a:lstStyle/>
                    <a:p>
                      <a:pPr algn="ctr" fontAlgn="b"/>
                      <a:r>
                        <a:rPr lang="en-US" sz="2000" u="none" strike="noStrike">
                          <a:effectLst/>
                          <a:latin typeface="Book Antiqua" pitchFamily="18" charset="0"/>
                        </a:rPr>
                        <a:t>Recreational Facilities</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dirty="0">
                          <a:effectLst/>
                          <a:latin typeface="Book Antiqua" pitchFamily="18" charset="0"/>
                        </a:rPr>
                        <a:t>0.14</a:t>
                      </a:r>
                      <a:endParaRPr lang="en-US" sz="2000" b="0" i="0" u="none" strike="noStrike" dirty="0">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Book Antiqua" pitchFamily="18" charset="0"/>
                        </a:rPr>
                        <a:t>0.00056</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r>
              <a:tr h="250456">
                <a:tc>
                  <a:txBody>
                    <a:bodyPr/>
                    <a:lstStyle/>
                    <a:p>
                      <a:pPr algn="ctr" fontAlgn="b"/>
                      <a:r>
                        <a:rPr lang="en-US" sz="2000" u="none" strike="noStrike">
                          <a:effectLst/>
                          <a:latin typeface="Book Antiqua" pitchFamily="18" charset="0"/>
                        </a:rPr>
                        <a:t>Religious</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dirty="0">
                          <a:effectLst/>
                          <a:latin typeface="Book Antiqua" pitchFamily="18" charset="0"/>
                        </a:rPr>
                        <a:t>8.55</a:t>
                      </a:r>
                      <a:endParaRPr lang="en-US" sz="2000" b="0" i="0" u="none" strike="noStrike" dirty="0">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Book Antiqua" pitchFamily="18" charset="0"/>
                        </a:rPr>
                        <a:t>0.034616</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r>
              <a:tr h="250456">
                <a:tc>
                  <a:txBody>
                    <a:bodyPr/>
                    <a:lstStyle/>
                    <a:p>
                      <a:pPr algn="ctr" fontAlgn="b"/>
                      <a:r>
                        <a:rPr lang="en-US" sz="2000" u="none" strike="noStrike">
                          <a:effectLst/>
                          <a:latin typeface="Book Antiqua" pitchFamily="18" charset="0"/>
                        </a:rPr>
                        <a:t>Residential</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dirty="0">
                          <a:effectLst/>
                          <a:latin typeface="Book Antiqua" pitchFamily="18" charset="0"/>
                        </a:rPr>
                        <a:t>16316.24</a:t>
                      </a:r>
                      <a:endParaRPr lang="en-US" sz="2000" b="0" i="0" u="none" strike="noStrike" dirty="0">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Book Antiqua" pitchFamily="18" charset="0"/>
                        </a:rPr>
                        <a:t>66.029498</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r>
              <a:tr h="250456">
                <a:tc>
                  <a:txBody>
                    <a:bodyPr/>
                    <a:lstStyle/>
                    <a:p>
                      <a:pPr algn="ctr" fontAlgn="b"/>
                      <a:r>
                        <a:rPr lang="en-US" sz="2000" u="none" strike="noStrike">
                          <a:effectLst/>
                          <a:latin typeface="Book Antiqua" pitchFamily="18" charset="0"/>
                        </a:rPr>
                        <a:t>Utility Facilities</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dirty="0">
                          <a:effectLst/>
                          <a:latin typeface="Book Antiqua" pitchFamily="18" charset="0"/>
                        </a:rPr>
                        <a:t>0.91</a:t>
                      </a:r>
                      <a:endParaRPr lang="en-US" sz="2000" b="0" i="0" u="none" strike="noStrike" dirty="0">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Book Antiqua" pitchFamily="18" charset="0"/>
                        </a:rPr>
                        <a:t>0.003689</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r>
              <a:tr h="250456">
                <a:tc>
                  <a:txBody>
                    <a:bodyPr/>
                    <a:lstStyle/>
                    <a:p>
                      <a:pPr algn="ctr" fontAlgn="b"/>
                      <a:r>
                        <a:rPr lang="en-US" sz="2000" u="none" strike="noStrike">
                          <a:effectLst/>
                          <a:latin typeface="Book Antiqua" pitchFamily="18" charset="0"/>
                        </a:rPr>
                        <a:t>Waterbodies</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dirty="0">
                          <a:effectLst/>
                          <a:latin typeface="Book Antiqua" pitchFamily="18" charset="0"/>
                        </a:rPr>
                        <a:t>15502.78</a:t>
                      </a:r>
                      <a:endParaRPr lang="en-US" sz="2000" b="0" i="0" u="none" strike="noStrike" dirty="0">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dirty="0">
                          <a:effectLst/>
                          <a:latin typeface="Book Antiqua" pitchFamily="18" charset="0"/>
                        </a:rPr>
                        <a:t>62.737509</a:t>
                      </a:r>
                      <a:endParaRPr lang="en-US" sz="2000" b="0" i="0" u="none" strike="noStrike" dirty="0">
                        <a:solidFill>
                          <a:srgbClr val="000000"/>
                        </a:solidFill>
                        <a:effectLst/>
                        <a:latin typeface="Book Antiqua" pitchFamily="18" charset="0"/>
                        <a:cs typeface="Times New Roman" panose="02020603050405020304" pitchFamily="18" charset="0"/>
                      </a:endParaRPr>
                    </a:p>
                  </a:txBody>
                  <a:tcPr marL="9525" marR="9525" marT="9525" marB="0" anchor="b"/>
                </a:tc>
              </a:tr>
              <a:tr h="250456">
                <a:tc>
                  <a:txBody>
                    <a:bodyPr/>
                    <a:lstStyle/>
                    <a:p>
                      <a:pPr algn="ctr" fontAlgn="b"/>
                      <a:r>
                        <a:rPr lang="en-US" sz="2000" u="none" strike="noStrike">
                          <a:effectLst/>
                          <a:latin typeface="Book Antiqua" pitchFamily="18" charset="0"/>
                        </a:rPr>
                        <a:t>Circulation Network</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Book Antiqua" pitchFamily="18" charset="0"/>
                        </a:rPr>
                        <a:t>495.50</a:t>
                      </a:r>
                      <a:endParaRPr lang="en-US" sz="2000" b="0"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dirty="0">
                          <a:effectLst/>
                          <a:latin typeface="Book Antiqua" pitchFamily="18" charset="0"/>
                        </a:rPr>
                        <a:t>2.00523</a:t>
                      </a:r>
                      <a:endParaRPr lang="en-US" sz="2000" b="0" i="0" u="none" strike="noStrike" dirty="0">
                        <a:solidFill>
                          <a:srgbClr val="000000"/>
                        </a:solidFill>
                        <a:effectLst/>
                        <a:latin typeface="Book Antiqua" pitchFamily="18" charset="0"/>
                        <a:cs typeface="Times New Roman" panose="02020603050405020304" pitchFamily="18" charset="0"/>
                      </a:endParaRPr>
                    </a:p>
                  </a:txBody>
                  <a:tcPr marL="9525" marR="9525" marT="9525" marB="0" anchor="b"/>
                </a:tc>
              </a:tr>
              <a:tr h="262978">
                <a:tc>
                  <a:txBody>
                    <a:bodyPr/>
                    <a:lstStyle/>
                    <a:p>
                      <a:pPr algn="ctr" fontAlgn="b"/>
                      <a:r>
                        <a:rPr lang="en-US" sz="2000" u="none" strike="noStrike">
                          <a:effectLst/>
                          <a:latin typeface="Book Antiqua" pitchFamily="18" charset="0"/>
                        </a:rPr>
                        <a:t>Total</a:t>
                      </a:r>
                      <a:endParaRPr lang="en-US" sz="2000" b="1"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a:effectLst/>
                          <a:latin typeface="Book Antiqua" pitchFamily="18" charset="0"/>
                        </a:rPr>
                        <a:t>91213.32</a:t>
                      </a:r>
                      <a:endParaRPr lang="en-US" sz="2000" b="1" i="0" u="none" strike="noStrike">
                        <a:solidFill>
                          <a:srgbClr val="000000"/>
                        </a:solidFill>
                        <a:effectLst/>
                        <a:latin typeface="Book Antiqua" pitchFamily="18" charset="0"/>
                        <a:cs typeface="Times New Roman" panose="02020603050405020304" pitchFamily="18" charset="0"/>
                      </a:endParaRPr>
                    </a:p>
                  </a:txBody>
                  <a:tcPr marL="9525" marR="9525" marT="9525" marB="0" anchor="b"/>
                </a:tc>
                <a:tc>
                  <a:txBody>
                    <a:bodyPr/>
                    <a:lstStyle/>
                    <a:p>
                      <a:pPr algn="ctr" fontAlgn="b"/>
                      <a:r>
                        <a:rPr lang="en-US" sz="2000" u="none" strike="noStrike" dirty="0">
                          <a:effectLst/>
                          <a:latin typeface="Book Antiqua" pitchFamily="18" charset="0"/>
                        </a:rPr>
                        <a:t>369.13</a:t>
                      </a:r>
                      <a:endParaRPr lang="en-US" sz="2000" b="1" i="0" u="none" strike="noStrike" dirty="0">
                        <a:solidFill>
                          <a:srgbClr val="000000"/>
                        </a:solidFill>
                        <a:effectLst/>
                        <a:latin typeface="Book Antiqua" pitchFamily="18" charset="0"/>
                        <a:cs typeface="Times New Roman" panose="02020603050405020304" pitchFamily="18" charset="0"/>
                      </a:endParaRPr>
                    </a:p>
                  </a:txBody>
                  <a:tcPr marL="9525" marR="9525" marT="9525" marB="0" anchor="b"/>
                </a:tc>
              </a:tr>
            </a:tbl>
          </a:graphicData>
        </a:graphic>
      </p:graphicFrame>
    </p:spTree>
    <p:extLst>
      <p:ext uri="{BB962C8B-B14F-4D97-AF65-F5344CB8AC3E}">
        <p14:creationId xmlns:p14="http://schemas.microsoft.com/office/powerpoint/2010/main" val="10957811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ducational Institutes.JPG"/>
          <p:cNvPicPr/>
          <p:nvPr/>
        </p:nvPicPr>
        <p:blipFill>
          <a:blip r:embed="rId2" cstate="print"/>
          <a:stretch>
            <a:fillRect/>
          </a:stretch>
        </p:blipFill>
        <p:spPr>
          <a:xfrm>
            <a:off x="4495800" y="1"/>
            <a:ext cx="9144000" cy="6858000"/>
          </a:xfrm>
          <a:prstGeom prst="rect">
            <a:avLst/>
          </a:prstGeom>
          <a:solidFill>
            <a:srgbClr val="FFFFFF">
              <a:shade val="85000"/>
            </a:srgbClr>
          </a:solidFill>
          <a:ln w="3175" cap="sq">
            <a:solidFill>
              <a:schemeClr val="tx1"/>
            </a:solidFill>
            <a:miter lim="800000"/>
          </a:ln>
          <a:effectLst/>
        </p:spPr>
      </p:pic>
      <p:sp>
        <p:nvSpPr>
          <p:cNvPr id="3" name="TextBox 2"/>
          <p:cNvSpPr txBox="1"/>
          <p:nvPr/>
        </p:nvSpPr>
        <p:spPr>
          <a:xfrm>
            <a:off x="0" y="10180"/>
            <a:ext cx="4267199" cy="954107"/>
          </a:xfrm>
          <a:prstGeom prst="rect">
            <a:avLst/>
          </a:prstGeom>
          <a:noFill/>
        </p:spPr>
        <p:txBody>
          <a:bodyPr wrap="square" rtlCol="0">
            <a:spAutoFit/>
          </a:bodyPr>
          <a:lstStyle/>
          <a:p>
            <a:pPr algn="ctr"/>
            <a:r>
              <a:rPr lang="en-US" sz="2800" b="1" dirty="0" smtClean="0">
                <a:latin typeface="Book Antiqua" pitchFamily="18" charset="0"/>
              </a:rPr>
              <a:t>Existing Educational Facilities</a:t>
            </a:r>
            <a:endParaRPr lang="en-US" sz="2800" dirty="0">
              <a:latin typeface="Book Antiqua"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774246678"/>
              </p:ext>
            </p:extLst>
          </p:nvPr>
        </p:nvGraphicFramePr>
        <p:xfrm>
          <a:off x="332508" y="1720887"/>
          <a:ext cx="3962400" cy="2928180"/>
        </p:xfrm>
        <a:graphic>
          <a:graphicData uri="http://schemas.openxmlformats.org/drawingml/2006/table">
            <a:tbl>
              <a:tblPr firstRow="1" firstCol="1" bandRow="1">
                <a:tableStyleId>{073A0DAA-6AF3-43AB-8588-CEC1D06C72B9}</a:tableStyleId>
              </a:tblPr>
              <a:tblGrid>
                <a:gridCol w="2514600"/>
                <a:gridCol w="1447800"/>
              </a:tblGrid>
              <a:tr h="975988">
                <a:tc>
                  <a:txBody>
                    <a:bodyPr/>
                    <a:lstStyle/>
                    <a:p>
                      <a:pPr marL="0" marR="0" algn="ctr">
                        <a:lnSpc>
                          <a:spcPct val="115000"/>
                        </a:lnSpc>
                        <a:spcBef>
                          <a:spcPts val="0"/>
                        </a:spcBef>
                        <a:spcAft>
                          <a:spcPts val="0"/>
                        </a:spcAft>
                      </a:pPr>
                      <a:r>
                        <a:rPr lang="en-US" sz="1600" dirty="0" smtClean="0">
                          <a:effectLst/>
                          <a:latin typeface="Book Antiqua" pitchFamily="18" charset="0"/>
                        </a:rPr>
                        <a:t>Educational Facilities</a:t>
                      </a:r>
                      <a:endParaRPr lang="en-US" sz="1600" dirty="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a:effectLst/>
                          <a:latin typeface="Book Antiqua" pitchFamily="18" charset="0"/>
                        </a:rPr>
                        <a:t>No. of Structures</a:t>
                      </a:r>
                      <a:endParaRPr lang="en-US" sz="1600">
                        <a:effectLst/>
                        <a:latin typeface="Book Antiqua" pitchFamily="18" charset="0"/>
                        <a:ea typeface="Times New Roman"/>
                        <a:cs typeface="Times New Roman"/>
                      </a:endParaRPr>
                    </a:p>
                  </a:txBody>
                  <a:tcPr marL="68580" marR="68580" marT="0" marB="0" anchor="b"/>
                </a:tc>
              </a:tr>
              <a:tr h="488048">
                <a:tc>
                  <a:txBody>
                    <a:bodyPr/>
                    <a:lstStyle/>
                    <a:p>
                      <a:pPr marL="0" marR="0" algn="ctr">
                        <a:lnSpc>
                          <a:spcPct val="115000"/>
                        </a:lnSpc>
                        <a:spcBef>
                          <a:spcPts val="0"/>
                        </a:spcBef>
                        <a:spcAft>
                          <a:spcPts val="0"/>
                        </a:spcAft>
                      </a:pPr>
                      <a:r>
                        <a:rPr lang="en-US" sz="1600" dirty="0" smtClean="0">
                          <a:effectLst/>
                          <a:latin typeface="Book Antiqua" pitchFamily="18" charset="0"/>
                        </a:rPr>
                        <a:t>Primary School/School</a:t>
                      </a:r>
                      <a:endParaRPr lang="en-US" sz="1600" dirty="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smtClean="0">
                          <a:effectLst/>
                          <a:latin typeface="Book Antiqua" pitchFamily="18" charset="0"/>
                          <a:ea typeface="Times New Roman"/>
                          <a:cs typeface="Times New Roman"/>
                        </a:rPr>
                        <a:t>124</a:t>
                      </a:r>
                      <a:endParaRPr lang="en-US" sz="1600" dirty="0">
                        <a:effectLst/>
                        <a:latin typeface="Book Antiqua" pitchFamily="18" charset="0"/>
                        <a:ea typeface="Times New Roman"/>
                        <a:cs typeface="Times New Roman"/>
                      </a:endParaRPr>
                    </a:p>
                  </a:txBody>
                  <a:tcPr marL="68580" marR="68580" marT="0" marB="0" anchor="b"/>
                </a:tc>
              </a:tr>
              <a:tr h="488048">
                <a:tc>
                  <a:txBody>
                    <a:bodyPr/>
                    <a:lstStyle/>
                    <a:p>
                      <a:pPr marL="0" marR="0" algn="ctr">
                        <a:lnSpc>
                          <a:spcPct val="115000"/>
                        </a:lnSpc>
                        <a:spcBef>
                          <a:spcPts val="0"/>
                        </a:spcBef>
                        <a:spcAft>
                          <a:spcPts val="0"/>
                        </a:spcAft>
                      </a:pPr>
                      <a:r>
                        <a:rPr lang="en-US" sz="1600" dirty="0" smtClean="0">
                          <a:effectLst/>
                          <a:latin typeface="Book Antiqua" pitchFamily="18" charset="0"/>
                        </a:rPr>
                        <a:t>High school</a:t>
                      </a:r>
                      <a:endParaRPr lang="en-US" sz="1600" dirty="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smtClean="0">
                          <a:effectLst/>
                          <a:latin typeface="Book Antiqua" pitchFamily="18" charset="0"/>
                          <a:ea typeface="Times New Roman"/>
                          <a:cs typeface="Times New Roman"/>
                        </a:rPr>
                        <a:t>21</a:t>
                      </a:r>
                      <a:endParaRPr lang="en-US" sz="1600" dirty="0">
                        <a:effectLst/>
                        <a:latin typeface="Book Antiqua" pitchFamily="18" charset="0"/>
                        <a:ea typeface="Times New Roman"/>
                        <a:cs typeface="Times New Roman"/>
                      </a:endParaRPr>
                    </a:p>
                  </a:txBody>
                  <a:tcPr marL="68580" marR="68580" marT="0" marB="0" anchor="b"/>
                </a:tc>
              </a:tr>
              <a:tr h="488048">
                <a:tc>
                  <a:txBody>
                    <a:bodyPr/>
                    <a:lstStyle/>
                    <a:p>
                      <a:pPr marL="0" marR="0" algn="ctr">
                        <a:lnSpc>
                          <a:spcPct val="115000"/>
                        </a:lnSpc>
                        <a:spcBef>
                          <a:spcPts val="0"/>
                        </a:spcBef>
                        <a:spcAft>
                          <a:spcPts val="0"/>
                        </a:spcAft>
                      </a:pPr>
                      <a:r>
                        <a:rPr lang="en-US" sz="1600" dirty="0" smtClean="0">
                          <a:effectLst/>
                          <a:latin typeface="Book Antiqua" pitchFamily="18" charset="0"/>
                        </a:rPr>
                        <a:t>College</a:t>
                      </a:r>
                      <a:endParaRPr lang="en-US" sz="1600" dirty="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smtClean="0">
                          <a:effectLst/>
                          <a:latin typeface="Book Antiqua" pitchFamily="18" charset="0"/>
                        </a:rPr>
                        <a:t>22</a:t>
                      </a:r>
                      <a:endParaRPr lang="en-US" sz="1600" dirty="0">
                        <a:effectLst/>
                        <a:latin typeface="Book Antiqua" pitchFamily="18" charset="0"/>
                        <a:ea typeface="Times New Roman"/>
                        <a:cs typeface="Times New Roman"/>
                      </a:endParaRPr>
                    </a:p>
                  </a:txBody>
                  <a:tcPr marL="68580" marR="68580" marT="0" marB="0" anchor="b"/>
                </a:tc>
              </a:tr>
              <a:tr h="488048">
                <a:tc>
                  <a:txBody>
                    <a:bodyPr/>
                    <a:lstStyle/>
                    <a:p>
                      <a:pPr marL="0" marR="0" algn="ctr">
                        <a:lnSpc>
                          <a:spcPct val="115000"/>
                        </a:lnSpc>
                        <a:spcBef>
                          <a:spcPts val="0"/>
                        </a:spcBef>
                        <a:spcAft>
                          <a:spcPts val="0"/>
                        </a:spcAft>
                      </a:pPr>
                      <a:r>
                        <a:rPr lang="en-US" sz="1600" dirty="0" smtClean="0">
                          <a:effectLst/>
                          <a:latin typeface="Book Antiqua" pitchFamily="18" charset="0"/>
                        </a:rPr>
                        <a:t>Madrasa</a:t>
                      </a:r>
                      <a:endParaRPr lang="en-US" sz="1600" dirty="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smtClean="0">
                          <a:effectLst/>
                          <a:latin typeface="Book Antiqua" pitchFamily="18" charset="0"/>
                          <a:ea typeface="Times New Roman"/>
                          <a:cs typeface="Times New Roman"/>
                        </a:rPr>
                        <a:t>46</a:t>
                      </a:r>
                      <a:endParaRPr lang="en-US" sz="1600" dirty="0">
                        <a:effectLst/>
                        <a:latin typeface="Book Antiqua" pitchFamily="18" charset="0"/>
                        <a:ea typeface="Times New Roman"/>
                        <a:cs typeface="Times New Roman"/>
                      </a:endParaRPr>
                    </a:p>
                  </a:txBody>
                  <a:tcPr marL="68580" marR="68580" marT="0" marB="0" anchor="b"/>
                </a:tc>
              </a:tr>
            </a:tbl>
          </a:graphicData>
        </a:graphic>
      </p:graphicFrame>
    </p:spTree>
    <p:extLst>
      <p:ext uri="{BB962C8B-B14F-4D97-AF65-F5344CB8AC3E}">
        <p14:creationId xmlns:p14="http://schemas.microsoft.com/office/powerpoint/2010/main" val="20020828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alth Facilities.JPG"/>
          <p:cNvPicPr/>
          <p:nvPr/>
        </p:nvPicPr>
        <p:blipFill>
          <a:blip r:embed="rId2" cstate="print"/>
          <a:stretch>
            <a:fillRect/>
          </a:stretch>
        </p:blipFill>
        <p:spPr>
          <a:xfrm>
            <a:off x="4267201" y="0"/>
            <a:ext cx="9448800" cy="6858000"/>
          </a:xfrm>
          <a:prstGeom prst="rect">
            <a:avLst/>
          </a:prstGeom>
          <a:solidFill>
            <a:srgbClr val="FFFFFF">
              <a:shade val="85000"/>
            </a:srgbClr>
          </a:solidFill>
          <a:ln w="3175" cap="sq">
            <a:solidFill>
              <a:schemeClr val="tx1"/>
            </a:solidFill>
            <a:miter lim="800000"/>
          </a:ln>
          <a:effectLst/>
        </p:spPr>
      </p:pic>
      <p:sp>
        <p:nvSpPr>
          <p:cNvPr id="3" name="TextBox 2"/>
          <p:cNvSpPr txBox="1"/>
          <p:nvPr/>
        </p:nvSpPr>
        <p:spPr>
          <a:xfrm>
            <a:off x="1" y="10180"/>
            <a:ext cx="3886200" cy="954107"/>
          </a:xfrm>
          <a:prstGeom prst="rect">
            <a:avLst/>
          </a:prstGeom>
          <a:noFill/>
        </p:spPr>
        <p:txBody>
          <a:bodyPr wrap="square" rtlCol="0">
            <a:spAutoFit/>
          </a:bodyPr>
          <a:lstStyle/>
          <a:p>
            <a:pPr algn="ctr"/>
            <a:r>
              <a:rPr lang="en-US" sz="2800" b="1" dirty="0" smtClean="0">
                <a:latin typeface="Book Antiqua" pitchFamily="18" charset="0"/>
              </a:rPr>
              <a:t>Existing Health Facilities</a:t>
            </a:r>
            <a:endParaRPr lang="en-US" sz="2800" dirty="0">
              <a:latin typeface="Book Antiqua"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26782688"/>
              </p:ext>
            </p:extLst>
          </p:nvPr>
        </p:nvGraphicFramePr>
        <p:xfrm>
          <a:off x="152400" y="2009343"/>
          <a:ext cx="3962400" cy="2181657"/>
        </p:xfrm>
        <a:graphic>
          <a:graphicData uri="http://schemas.openxmlformats.org/drawingml/2006/table">
            <a:tbl>
              <a:tblPr firstRow="1" firstCol="1" bandRow="1">
                <a:tableStyleId>{073A0DAA-6AF3-43AB-8588-CEC1D06C72B9}</a:tableStyleId>
              </a:tblPr>
              <a:tblGrid>
                <a:gridCol w="2514600"/>
                <a:gridCol w="1447800"/>
              </a:tblGrid>
              <a:tr h="717513">
                <a:tc>
                  <a:txBody>
                    <a:bodyPr/>
                    <a:lstStyle/>
                    <a:p>
                      <a:pPr marL="0" marR="0" algn="ctr">
                        <a:lnSpc>
                          <a:spcPct val="115000"/>
                        </a:lnSpc>
                        <a:spcBef>
                          <a:spcPts val="0"/>
                        </a:spcBef>
                        <a:spcAft>
                          <a:spcPts val="0"/>
                        </a:spcAft>
                      </a:pPr>
                      <a:r>
                        <a:rPr lang="en-US" sz="2000" dirty="0" smtClean="0">
                          <a:effectLst/>
                          <a:latin typeface="Book Antiqua" pitchFamily="18" charset="0"/>
                        </a:rPr>
                        <a:t>Health Facilities</a:t>
                      </a:r>
                    </a:p>
                    <a:p>
                      <a:pPr marL="0" marR="0" algn="ctr">
                        <a:lnSpc>
                          <a:spcPct val="115000"/>
                        </a:lnSpc>
                        <a:spcBef>
                          <a:spcPts val="0"/>
                        </a:spcBef>
                        <a:spcAft>
                          <a:spcPts val="0"/>
                        </a:spcAft>
                      </a:pPr>
                      <a:endParaRPr lang="en-US" sz="2000" dirty="0">
                        <a:effectLst/>
                        <a:latin typeface="Book Antiqua" pitchFamily="18" charset="0"/>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2000">
                          <a:effectLst/>
                          <a:latin typeface="Book Antiqua" pitchFamily="18" charset="0"/>
                        </a:rPr>
                        <a:t>No. of Structures</a:t>
                      </a:r>
                      <a:endParaRPr lang="en-US" sz="2000">
                        <a:effectLst/>
                        <a:latin typeface="Book Antiqua" pitchFamily="18" charset="0"/>
                        <a:ea typeface="Times New Roman"/>
                        <a:cs typeface="Times New Roman"/>
                      </a:endParaRPr>
                    </a:p>
                  </a:txBody>
                  <a:tcPr marL="68580" marR="68580" marT="0" marB="0" anchor="b"/>
                </a:tc>
              </a:tr>
              <a:tr h="488048">
                <a:tc>
                  <a:txBody>
                    <a:bodyPr/>
                    <a:lstStyle/>
                    <a:p>
                      <a:pPr algn="ctr"/>
                      <a:r>
                        <a:rPr lang="en-US" sz="2000" dirty="0" smtClean="0">
                          <a:latin typeface="Book Antiqua" pitchFamily="18" charset="0"/>
                        </a:rPr>
                        <a:t>Community Clinic</a:t>
                      </a:r>
                      <a:endParaRPr lang="en-US" sz="2000" dirty="0">
                        <a:latin typeface="Book Antiqua" pitchFamily="18" charset="0"/>
                      </a:endParaRPr>
                    </a:p>
                  </a:txBody>
                  <a:tcPr marL="68580" marR="68580" marT="0" marB="0" anchor="b"/>
                </a:tc>
                <a:tc>
                  <a:txBody>
                    <a:bodyPr/>
                    <a:lstStyle/>
                    <a:p>
                      <a:pPr algn="ctr"/>
                      <a:r>
                        <a:rPr lang="en-US" sz="2000" dirty="0" smtClean="0">
                          <a:latin typeface="Book Antiqua" pitchFamily="18" charset="0"/>
                        </a:rPr>
                        <a:t>13</a:t>
                      </a:r>
                      <a:endParaRPr lang="en-US" sz="2000" dirty="0">
                        <a:latin typeface="Book Antiqua" pitchFamily="18" charset="0"/>
                      </a:endParaRPr>
                    </a:p>
                  </a:txBody>
                  <a:tcPr marL="68580" marR="68580" marT="0" marB="0" anchor="b"/>
                </a:tc>
              </a:tr>
              <a:tr h="488048">
                <a:tc>
                  <a:txBody>
                    <a:bodyPr/>
                    <a:lstStyle/>
                    <a:p>
                      <a:pPr algn="ctr"/>
                      <a:r>
                        <a:rPr lang="en-US" sz="2000" dirty="0" smtClean="0">
                          <a:latin typeface="Book Antiqua" pitchFamily="18" charset="0"/>
                        </a:rPr>
                        <a:t>Health Center</a:t>
                      </a:r>
                      <a:endParaRPr lang="en-US" sz="2000" dirty="0">
                        <a:latin typeface="Book Antiqua" pitchFamily="18" charset="0"/>
                      </a:endParaRPr>
                    </a:p>
                  </a:txBody>
                  <a:tcPr marL="68580" marR="68580" marT="0" marB="0" anchor="b"/>
                </a:tc>
                <a:tc>
                  <a:txBody>
                    <a:bodyPr/>
                    <a:lstStyle/>
                    <a:p>
                      <a:pPr algn="ctr"/>
                      <a:r>
                        <a:rPr lang="en-US" sz="2000" dirty="0" smtClean="0">
                          <a:latin typeface="Book Antiqua" pitchFamily="18" charset="0"/>
                        </a:rPr>
                        <a:t>4</a:t>
                      </a:r>
                      <a:endParaRPr lang="en-US" sz="2000" dirty="0">
                        <a:latin typeface="Book Antiqua" pitchFamily="18" charset="0"/>
                      </a:endParaRPr>
                    </a:p>
                  </a:txBody>
                  <a:tcPr marL="68580" marR="68580" marT="0" marB="0" anchor="b"/>
                </a:tc>
              </a:tr>
              <a:tr h="488048">
                <a:tc>
                  <a:txBody>
                    <a:bodyPr/>
                    <a:lstStyle/>
                    <a:p>
                      <a:pPr algn="ctr"/>
                      <a:r>
                        <a:rPr lang="en-US" sz="2000" dirty="0" smtClean="0">
                          <a:latin typeface="Book Antiqua" pitchFamily="18" charset="0"/>
                        </a:rPr>
                        <a:t>Hospital</a:t>
                      </a:r>
                      <a:endParaRPr lang="en-US" sz="2000" dirty="0">
                        <a:latin typeface="Book Antiqua" pitchFamily="18" charset="0"/>
                      </a:endParaRPr>
                    </a:p>
                  </a:txBody>
                  <a:tcPr marL="68580" marR="68580" marT="0" marB="0" anchor="b"/>
                </a:tc>
                <a:tc>
                  <a:txBody>
                    <a:bodyPr/>
                    <a:lstStyle/>
                    <a:p>
                      <a:pPr algn="ctr"/>
                      <a:r>
                        <a:rPr lang="en-US" sz="2000" dirty="0" smtClean="0">
                          <a:latin typeface="Book Antiqua" pitchFamily="18" charset="0"/>
                        </a:rPr>
                        <a:t>4</a:t>
                      </a:r>
                      <a:endParaRPr lang="en-US" sz="2000" dirty="0">
                        <a:latin typeface="Book Antiqua" pitchFamily="18" charset="0"/>
                      </a:endParaRPr>
                    </a:p>
                  </a:txBody>
                  <a:tcPr marL="68580" marR="68580" marT="0" marB="0" anchor="b"/>
                </a:tc>
              </a:tr>
            </a:tbl>
          </a:graphicData>
        </a:graphic>
      </p:graphicFrame>
    </p:spTree>
    <p:extLst>
      <p:ext uri="{BB962C8B-B14F-4D97-AF65-F5344CB8AC3E}">
        <p14:creationId xmlns:p14="http://schemas.microsoft.com/office/powerpoint/2010/main" val="6018719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58198" y="3071810"/>
            <a:ext cx="3741730" cy="769441"/>
          </a:xfrm>
          <a:prstGeom prst="rect">
            <a:avLst/>
          </a:prstGeom>
          <a:noFill/>
        </p:spPr>
        <p:txBody>
          <a:bodyPr wrap="none" rtlCol="0">
            <a:spAutoFit/>
          </a:bodyPr>
          <a:lstStyle/>
          <a:p>
            <a:r>
              <a:rPr lang="en-US" sz="4400" b="1" dirty="0" smtClean="0">
                <a:solidFill>
                  <a:schemeClr val="tx2"/>
                </a:solidFill>
                <a:latin typeface="Book Antiqua" pitchFamily="18" charset="0"/>
              </a:rPr>
              <a:t>PRA Demand</a:t>
            </a:r>
            <a:endParaRPr lang="en-US" sz="4400" b="1" dirty="0">
              <a:solidFill>
                <a:schemeClr val="tx2"/>
              </a:solidFill>
              <a:latin typeface="Book Antiqua" pitchFamily="18" charset="0"/>
            </a:endParaRPr>
          </a:p>
        </p:txBody>
      </p:sp>
      <p:graphicFrame>
        <p:nvGraphicFramePr>
          <p:cNvPr id="4" name="Diagram 3"/>
          <p:cNvGraphicFramePr/>
          <p:nvPr/>
        </p:nvGraphicFramePr>
        <p:xfrm>
          <a:off x="785770" y="1214422"/>
          <a:ext cx="5214942" cy="4333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65151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0772" y="220717"/>
            <a:ext cx="12317671" cy="523220"/>
          </a:xfrm>
          <a:prstGeom prst="rect">
            <a:avLst/>
          </a:prstGeom>
          <a:noFill/>
        </p:spPr>
        <p:txBody>
          <a:bodyPr wrap="square" rtlCol="0">
            <a:spAutoFit/>
          </a:bodyPr>
          <a:lstStyle/>
          <a:p>
            <a:pPr algn="just"/>
            <a:r>
              <a:rPr lang="en-US" sz="2800" b="1" dirty="0" smtClean="0">
                <a:latin typeface="Book Antiqua" pitchFamily="18" charset="0"/>
                <a:cs typeface="Times New Roman" panose="02020603050405020304" pitchFamily="18" charset="0"/>
              </a:rPr>
              <a:t>Vision</a:t>
            </a:r>
          </a:p>
        </p:txBody>
      </p:sp>
      <p:sp>
        <p:nvSpPr>
          <p:cNvPr id="5" name="TextBox 4"/>
          <p:cNvSpPr txBox="1"/>
          <p:nvPr/>
        </p:nvSpPr>
        <p:spPr>
          <a:xfrm>
            <a:off x="620766" y="2753380"/>
            <a:ext cx="3032892" cy="523220"/>
          </a:xfrm>
          <a:prstGeom prst="rect">
            <a:avLst/>
          </a:prstGeom>
          <a:noFill/>
        </p:spPr>
        <p:txBody>
          <a:bodyPr wrap="square" rtlCol="0">
            <a:spAutoFit/>
          </a:bodyPr>
          <a:lstStyle/>
          <a:p>
            <a:r>
              <a:rPr lang="en-US" sz="2800" b="1" dirty="0" smtClean="0">
                <a:latin typeface="Book Antiqua" pitchFamily="18" charset="0"/>
                <a:cs typeface="Times New Roman" panose="02020603050405020304" pitchFamily="18" charset="0"/>
              </a:rPr>
              <a:t>Objectives </a:t>
            </a:r>
            <a:endParaRPr lang="en-US" sz="2800" b="1" dirty="0">
              <a:latin typeface="Book Antiqua" pitchFamily="18" charset="0"/>
              <a:cs typeface="Times New Roman" panose="02020603050405020304" pitchFamily="18" charset="0"/>
            </a:endParaRPr>
          </a:p>
        </p:txBody>
      </p:sp>
      <p:sp>
        <p:nvSpPr>
          <p:cNvPr id="2" name="Rectangle 1"/>
          <p:cNvSpPr/>
          <p:nvPr/>
        </p:nvSpPr>
        <p:spPr>
          <a:xfrm>
            <a:off x="620766" y="975926"/>
            <a:ext cx="12317677" cy="1477328"/>
          </a:xfrm>
          <a:prstGeom prst="rect">
            <a:avLst/>
          </a:prstGeom>
        </p:spPr>
        <p:txBody>
          <a:bodyPr wrap="square">
            <a:spAutoFit/>
          </a:bodyPr>
          <a:lstStyle/>
          <a:p>
            <a:pPr algn="just"/>
            <a:r>
              <a:rPr lang="en-US" dirty="0" smtClean="0">
                <a:latin typeface="Book Antiqua" pitchFamily="18" charset="0"/>
                <a:cs typeface="Times New Roman" panose="02020603050405020304" pitchFamily="18" charset="0"/>
              </a:rPr>
              <a:t>Bangladesh is now approaching </a:t>
            </a:r>
            <a:r>
              <a:rPr lang="en-US" dirty="0">
                <a:latin typeface="Book Antiqua" pitchFamily="18" charset="0"/>
                <a:cs typeface="Times New Roman" panose="02020603050405020304" pitchFamily="18" charset="0"/>
              </a:rPr>
              <a:t>towards achieving the </a:t>
            </a:r>
            <a:r>
              <a:rPr lang="en-US" dirty="0" smtClean="0">
                <a:latin typeface="Book Antiqua" pitchFamily="18" charset="0"/>
                <a:cs typeface="Times New Roman" panose="02020603050405020304" pitchFamily="18" charset="0"/>
              </a:rPr>
              <a:t>status of developing nation.  This plan </a:t>
            </a:r>
            <a:r>
              <a:rPr lang="en-US" dirty="0">
                <a:latin typeface="Book Antiqua" pitchFamily="18" charset="0"/>
                <a:cs typeface="Times New Roman" panose="02020603050405020304" pitchFamily="18" charset="0"/>
              </a:rPr>
              <a:t>will </a:t>
            </a:r>
            <a:r>
              <a:rPr lang="en-US" dirty="0" smtClean="0">
                <a:latin typeface="Book Antiqua" pitchFamily="18" charset="0"/>
                <a:cs typeface="Times New Roman" panose="02020603050405020304" pitchFamily="18" charset="0"/>
              </a:rPr>
              <a:t>help </a:t>
            </a:r>
            <a:r>
              <a:rPr lang="en-US" dirty="0">
                <a:latin typeface="Book Antiqua" pitchFamily="18" charset="0"/>
                <a:cs typeface="Times New Roman" panose="02020603050405020304" pitchFamily="18" charset="0"/>
              </a:rPr>
              <a:t>meet </a:t>
            </a:r>
            <a:r>
              <a:rPr lang="en-US" dirty="0" smtClean="0">
                <a:latin typeface="Book Antiqua" pitchFamily="18" charset="0"/>
                <a:cs typeface="Times New Roman" panose="02020603050405020304" pitchFamily="18" charset="0"/>
              </a:rPr>
              <a:t>this goal along with the </a:t>
            </a:r>
            <a:r>
              <a:rPr lang="en-US" dirty="0">
                <a:latin typeface="Book Antiqua" pitchFamily="18" charset="0"/>
                <a:cs typeface="Times New Roman" panose="02020603050405020304" pitchFamily="18" charset="0"/>
              </a:rPr>
              <a:t>SDGs of </a:t>
            </a:r>
            <a:r>
              <a:rPr lang="en-US" dirty="0" smtClean="0">
                <a:latin typeface="Book Antiqua" pitchFamily="18" charset="0"/>
                <a:cs typeface="Times New Roman" panose="02020603050405020304" pitchFamily="18" charset="0"/>
              </a:rPr>
              <a:t>Bangladesh at </a:t>
            </a:r>
            <a:r>
              <a:rPr lang="en-US" dirty="0" err="1" smtClean="0">
                <a:latin typeface="Book Antiqua" pitchFamily="18" charset="0"/>
                <a:cs typeface="Times New Roman" panose="02020603050405020304" pitchFamily="18" charset="0"/>
              </a:rPr>
              <a:t>Upazila</a:t>
            </a:r>
            <a:r>
              <a:rPr lang="en-US" dirty="0" smtClean="0">
                <a:latin typeface="Book Antiqua" pitchFamily="18" charset="0"/>
                <a:cs typeface="Times New Roman" panose="02020603050405020304" pitchFamily="18" charset="0"/>
              </a:rPr>
              <a:t> level. There </a:t>
            </a:r>
            <a:r>
              <a:rPr lang="en-US" dirty="0">
                <a:latin typeface="Book Antiqua" pitchFamily="18" charset="0"/>
                <a:cs typeface="Times New Roman" panose="02020603050405020304" pitchFamily="18" charset="0"/>
              </a:rPr>
              <a:t>are some </a:t>
            </a:r>
            <a:r>
              <a:rPr lang="en-US" dirty="0" err="1">
                <a:latin typeface="Book Antiqua" pitchFamily="18" charset="0"/>
                <a:cs typeface="Times New Roman" panose="02020603050405020304" pitchFamily="18" charset="0"/>
              </a:rPr>
              <a:t>upazillas</a:t>
            </a:r>
            <a:r>
              <a:rPr lang="en-US" dirty="0">
                <a:latin typeface="Book Antiqua" pitchFamily="18" charset="0"/>
                <a:cs typeface="Times New Roman" panose="02020603050405020304" pitchFamily="18" charset="0"/>
              </a:rPr>
              <a:t> which are not well enough but rich in terms of resources. </a:t>
            </a:r>
            <a:r>
              <a:rPr lang="en-US" dirty="0" smtClean="0">
                <a:latin typeface="Book Antiqua" pitchFamily="18" charset="0"/>
                <a:cs typeface="Times New Roman" panose="02020603050405020304" pitchFamily="18" charset="0"/>
              </a:rPr>
              <a:t>These </a:t>
            </a:r>
            <a:r>
              <a:rPr lang="en-US" dirty="0" err="1">
                <a:latin typeface="Book Antiqua" pitchFamily="18" charset="0"/>
                <a:cs typeface="Times New Roman" panose="02020603050405020304" pitchFamily="18" charset="0"/>
              </a:rPr>
              <a:t>U</a:t>
            </a:r>
            <a:r>
              <a:rPr lang="en-US" dirty="0" err="1" smtClean="0">
                <a:latin typeface="Book Antiqua" pitchFamily="18" charset="0"/>
                <a:cs typeface="Times New Roman" panose="02020603050405020304" pitchFamily="18" charset="0"/>
              </a:rPr>
              <a:t>pazillas</a:t>
            </a:r>
            <a:r>
              <a:rPr lang="en-US" dirty="0" smtClean="0">
                <a:latin typeface="Book Antiqua" pitchFamily="18" charset="0"/>
                <a:cs typeface="Times New Roman" panose="02020603050405020304" pitchFamily="18" charset="0"/>
              </a:rPr>
              <a:t> </a:t>
            </a:r>
            <a:r>
              <a:rPr lang="en-US" dirty="0">
                <a:latin typeface="Book Antiqua" pitchFamily="18" charset="0"/>
                <a:cs typeface="Times New Roman" panose="02020603050405020304" pitchFamily="18" charset="0"/>
              </a:rPr>
              <a:t>need proper utilization of it s resources in planned </a:t>
            </a:r>
            <a:r>
              <a:rPr lang="en-US" dirty="0" smtClean="0">
                <a:latin typeface="Book Antiqua" pitchFamily="18" charset="0"/>
                <a:cs typeface="Times New Roman" panose="02020603050405020304" pitchFamily="18" charset="0"/>
              </a:rPr>
              <a:t>manner to achieve the vison of development that Bangladesh heading for.</a:t>
            </a:r>
            <a:r>
              <a:rPr lang="en-US" b="1" dirty="0" smtClean="0">
                <a:latin typeface="Book Antiqua" pitchFamily="18" charset="0"/>
                <a:cs typeface="Times New Roman" panose="02020603050405020304" pitchFamily="18" charset="0"/>
              </a:rPr>
              <a:t> </a:t>
            </a:r>
            <a:r>
              <a:rPr lang="en-US" b="1" dirty="0" err="1" smtClean="0">
                <a:latin typeface="Book Antiqua" pitchFamily="18" charset="0"/>
                <a:cs typeface="Times New Roman" panose="02020603050405020304" pitchFamily="18" charset="0"/>
              </a:rPr>
              <a:t>Bagmara</a:t>
            </a:r>
            <a:r>
              <a:rPr lang="en-US" b="1" dirty="0" smtClean="0">
                <a:latin typeface="Book Antiqua" pitchFamily="18" charset="0"/>
                <a:cs typeface="Times New Roman" panose="02020603050405020304" pitchFamily="18" charset="0"/>
              </a:rPr>
              <a:t> </a:t>
            </a:r>
            <a:r>
              <a:rPr lang="en-US" dirty="0" smtClean="0">
                <a:latin typeface="Book Antiqua" pitchFamily="18" charset="0"/>
                <a:cs typeface="Times New Roman" panose="02020603050405020304" pitchFamily="18" charset="0"/>
              </a:rPr>
              <a:t>is rich in resources and now needs planned development for its sustainable growth.</a:t>
            </a:r>
            <a:endParaRPr lang="en-US" b="1" dirty="0">
              <a:latin typeface="Book Antiqua" pitchFamily="18" charset="0"/>
              <a:cs typeface="Times New Roman" panose="02020603050405020304" pitchFamily="18" charset="0"/>
            </a:endParaRPr>
          </a:p>
        </p:txBody>
      </p:sp>
      <p:sp>
        <p:nvSpPr>
          <p:cNvPr id="3" name="TextBox 2"/>
          <p:cNvSpPr txBox="1"/>
          <p:nvPr/>
        </p:nvSpPr>
        <p:spPr>
          <a:xfrm>
            <a:off x="578426" y="3279359"/>
            <a:ext cx="12402354" cy="3000821"/>
          </a:xfrm>
          <a:prstGeom prst="rect">
            <a:avLst/>
          </a:prstGeom>
          <a:noFill/>
        </p:spPr>
        <p:txBody>
          <a:bodyPr wrap="square" rtlCol="0">
            <a:spAutoFit/>
          </a:bodyPr>
          <a:lstStyle/>
          <a:p>
            <a:pPr marL="285750" lvl="0" indent="-285750" algn="just">
              <a:lnSpc>
                <a:spcPct val="150000"/>
              </a:lnSpc>
              <a:buFont typeface="Arial" panose="020B0604020202020204" pitchFamily="34" charset="0"/>
              <a:buChar char="•"/>
            </a:pPr>
            <a:r>
              <a:rPr lang="en-US" dirty="0">
                <a:latin typeface="Book Antiqua" pitchFamily="18" charset="0"/>
                <a:cs typeface="Times New Roman" panose="02020603050405020304" pitchFamily="18" charset="0"/>
              </a:rPr>
              <a:t>To find the development issues and potential of the </a:t>
            </a:r>
            <a:r>
              <a:rPr lang="en-US" dirty="0" err="1">
                <a:latin typeface="Book Antiqua" pitchFamily="18" charset="0"/>
                <a:cs typeface="Times New Roman" panose="02020603050405020304" pitchFamily="18" charset="0"/>
              </a:rPr>
              <a:t>Upazila</a:t>
            </a:r>
            <a:r>
              <a:rPr lang="en-US" dirty="0">
                <a:latin typeface="Book Antiqua" pitchFamily="18" charset="0"/>
                <a:cs typeface="Times New Roman" panose="02020603050405020304" pitchFamily="18" charset="0"/>
              </a:rPr>
              <a:t> and make a 20 year development vision</a:t>
            </a:r>
          </a:p>
          <a:p>
            <a:pPr marL="285750" lvl="0" indent="-285750" algn="just">
              <a:lnSpc>
                <a:spcPct val="150000"/>
              </a:lnSpc>
              <a:buFont typeface="Arial" panose="020B0604020202020204" pitchFamily="34" charset="0"/>
              <a:buChar char="•"/>
            </a:pPr>
            <a:r>
              <a:rPr lang="en-US" dirty="0">
                <a:latin typeface="Book Antiqua" pitchFamily="18" charset="0"/>
                <a:cs typeface="Times New Roman" panose="02020603050405020304" pitchFamily="18" charset="0"/>
              </a:rPr>
              <a:t>To develop, improve and update provisions for better transport network, housing, social and community needs of the poor and the disadvantaged groups for a better quality of life.</a:t>
            </a:r>
          </a:p>
          <a:p>
            <a:pPr marL="285750" lvl="0" indent="-285750" algn="just">
              <a:lnSpc>
                <a:spcPct val="150000"/>
              </a:lnSpc>
              <a:buFont typeface="Arial" panose="020B0604020202020204" pitchFamily="34" charset="0"/>
              <a:buChar char="•"/>
            </a:pPr>
            <a:r>
              <a:rPr lang="en-US" dirty="0">
                <a:latin typeface="Book Antiqua" pitchFamily="18" charset="0"/>
                <a:cs typeface="Times New Roman" panose="02020603050405020304" pitchFamily="18" charset="0"/>
              </a:rPr>
              <a:t>To prepare a multi-sector short and long term investment plan through participatory process for better living standards by identifying area based priority</a:t>
            </a:r>
          </a:p>
          <a:p>
            <a:pPr marL="285750" lvl="0" indent="-285750" algn="just">
              <a:lnSpc>
                <a:spcPct val="150000"/>
              </a:lnSpc>
              <a:buFont typeface="Arial" panose="020B0604020202020204" pitchFamily="34" charset="0"/>
              <a:buChar char="•"/>
            </a:pPr>
            <a:r>
              <a:rPr lang="en-US" dirty="0">
                <a:latin typeface="Book Antiqua" pitchFamily="18" charset="0"/>
                <a:cs typeface="Times New Roman" panose="02020603050405020304" pitchFamily="18" charset="0"/>
              </a:rPr>
              <a:t>To provide controlled provisions for private sector development, clarity and security with regard to future </a:t>
            </a:r>
            <a:r>
              <a:rPr lang="en-US" dirty="0" smtClean="0">
                <a:latin typeface="Book Antiqua" pitchFamily="18" charset="0"/>
                <a:cs typeface="Times New Roman" panose="02020603050405020304" pitchFamily="18" charset="0"/>
              </a:rPr>
              <a:t>development</a:t>
            </a:r>
            <a:endParaRPr lang="en-US" dirty="0">
              <a:latin typeface="Book Antiqua" pitchFamily="18" charset="0"/>
              <a:cs typeface="Times New Roman" panose="02020603050405020304" pitchFamily="18" charset="0"/>
            </a:endParaRPr>
          </a:p>
        </p:txBody>
      </p:sp>
    </p:spTree>
    <p:extLst>
      <p:ext uri="{BB962C8B-B14F-4D97-AF65-F5344CB8AC3E}">
        <p14:creationId xmlns:p14="http://schemas.microsoft.com/office/powerpoint/2010/main" val="14126291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71500" y="0"/>
            <a:ext cx="12573000" cy="587375"/>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2800" b="1" dirty="0">
                <a:latin typeface="Book Antiqua" pitchFamily="18" charset="0"/>
              </a:rPr>
              <a:t>PRA </a:t>
            </a:r>
            <a:r>
              <a:rPr lang="en-US" altLang="en-US" sz="2800" b="1" dirty="0" smtClean="0">
                <a:latin typeface="Book Antiqua" pitchFamily="18" charset="0"/>
              </a:rPr>
              <a:t>Findings of </a:t>
            </a:r>
            <a:r>
              <a:rPr lang="en-US" altLang="en-US" sz="2800" b="1" dirty="0" err="1" smtClean="0">
                <a:latin typeface="Book Antiqua" pitchFamily="18" charset="0"/>
              </a:rPr>
              <a:t>Bagmara</a:t>
            </a:r>
            <a:r>
              <a:rPr lang="en-US" altLang="en-US" sz="2800" b="1" dirty="0" smtClean="0">
                <a:latin typeface="Book Antiqua" pitchFamily="18" charset="0"/>
              </a:rPr>
              <a:t> Unions and </a:t>
            </a:r>
            <a:r>
              <a:rPr lang="en-US" altLang="en-US" sz="2800" b="1" dirty="0" err="1" smtClean="0">
                <a:latin typeface="Book Antiqua" pitchFamily="18" charset="0"/>
              </a:rPr>
              <a:t>Pourashavas</a:t>
            </a:r>
            <a:endParaRPr lang="en-US" sz="2800" b="1" dirty="0">
              <a:latin typeface="Book Antiqua"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908086117"/>
              </p:ext>
            </p:extLst>
          </p:nvPr>
        </p:nvGraphicFramePr>
        <p:xfrm>
          <a:off x="1295400" y="587375"/>
          <a:ext cx="11277600" cy="6144708"/>
        </p:xfrm>
        <a:graphic>
          <a:graphicData uri="http://schemas.openxmlformats.org/drawingml/2006/table">
            <a:tbl>
              <a:tblPr firstRow="1" firstCol="1" bandRow="1">
                <a:tableStyleId>{5C22544A-7EE6-4342-B048-85BDC9FD1C3A}</a:tableStyleId>
              </a:tblPr>
              <a:tblGrid>
                <a:gridCol w="2696702"/>
                <a:gridCol w="3968534"/>
                <a:gridCol w="4612364"/>
              </a:tblGrid>
              <a:tr h="322363">
                <a:tc>
                  <a:txBody>
                    <a:bodyPr/>
                    <a:lstStyle/>
                    <a:p>
                      <a:pPr marL="0" marR="0" algn="ctr">
                        <a:lnSpc>
                          <a:spcPct val="100000"/>
                        </a:lnSpc>
                        <a:spcBef>
                          <a:spcPts val="0"/>
                        </a:spcBef>
                        <a:spcAft>
                          <a:spcPts val="0"/>
                        </a:spcAft>
                      </a:pPr>
                      <a:r>
                        <a:rPr lang="en-US" sz="1500" dirty="0">
                          <a:effectLst/>
                          <a:latin typeface="Book Antiqua" pitchFamily="18" charset="0"/>
                        </a:rPr>
                        <a:t>Union/Ward</a:t>
                      </a:r>
                      <a:endParaRPr lang="en-US" sz="1500" dirty="0">
                        <a:effectLst/>
                        <a:latin typeface="Book Antiqua" pitchFamily="18" charset="0"/>
                        <a:ea typeface="Calibri"/>
                        <a:cs typeface="Times New Roman"/>
                      </a:endParaRPr>
                    </a:p>
                  </a:txBody>
                  <a:tcPr marL="56493" marR="56493" marT="0" marB="0" anchor="ctr"/>
                </a:tc>
                <a:tc>
                  <a:txBody>
                    <a:bodyPr/>
                    <a:lstStyle/>
                    <a:p>
                      <a:pPr marL="0" marR="0" algn="ctr">
                        <a:lnSpc>
                          <a:spcPct val="100000"/>
                        </a:lnSpc>
                        <a:spcBef>
                          <a:spcPts val="0"/>
                        </a:spcBef>
                        <a:spcAft>
                          <a:spcPts val="0"/>
                        </a:spcAft>
                      </a:pPr>
                      <a:r>
                        <a:rPr lang="en-US" sz="1500">
                          <a:effectLst/>
                          <a:latin typeface="Book Antiqua" pitchFamily="18" charset="0"/>
                        </a:rPr>
                        <a:t>Problems</a:t>
                      </a:r>
                      <a:endParaRPr lang="en-US" sz="1500">
                        <a:effectLst/>
                        <a:latin typeface="Book Antiqua" pitchFamily="18" charset="0"/>
                        <a:ea typeface="Calibri"/>
                        <a:cs typeface="Times New Roman"/>
                      </a:endParaRPr>
                    </a:p>
                  </a:txBody>
                  <a:tcPr marL="56493" marR="56493" marT="0" marB="0" anchor="ctr"/>
                </a:tc>
                <a:tc>
                  <a:txBody>
                    <a:bodyPr/>
                    <a:lstStyle/>
                    <a:p>
                      <a:pPr marL="0" marR="0" algn="ctr">
                        <a:lnSpc>
                          <a:spcPct val="100000"/>
                        </a:lnSpc>
                        <a:spcBef>
                          <a:spcPts val="0"/>
                        </a:spcBef>
                        <a:spcAft>
                          <a:spcPts val="0"/>
                        </a:spcAft>
                      </a:pPr>
                      <a:r>
                        <a:rPr lang="en-US" sz="1500">
                          <a:effectLst/>
                          <a:latin typeface="Book Antiqua" pitchFamily="18" charset="0"/>
                        </a:rPr>
                        <a:t>Potentials</a:t>
                      </a:r>
                      <a:endParaRPr lang="en-US" sz="1500">
                        <a:effectLst/>
                        <a:latin typeface="Book Antiqua" pitchFamily="18" charset="0"/>
                        <a:ea typeface="Calibri"/>
                        <a:cs typeface="Times New Roman"/>
                      </a:endParaRPr>
                    </a:p>
                  </a:txBody>
                  <a:tcPr marL="56493" marR="56493" marT="0" marB="0" anchor="ctr"/>
                </a:tc>
              </a:tr>
              <a:tr h="1117329">
                <a:tc>
                  <a:txBody>
                    <a:bodyPr/>
                    <a:lstStyle/>
                    <a:p>
                      <a:pPr marL="0" marR="0" algn="ctr">
                        <a:lnSpc>
                          <a:spcPct val="100000"/>
                        </a:lnSpc>
                        <a:spcBef>
                          <a:spcPts val="0"/>
                        </a:spcBef>
                        <a:spcAft>
                          <a:spcPts val="0"/>
                        </a:spcAft>
                      </a:pPr>
                      <a:r>
                        <a:rPr lang="en-US" sz="1500" dirty="0" err="1">
                          <a:effectLst/>
                          <a:latin typeface="Book Antiqua" pitchFamily="18" charset="0"/>
                        </a:rPr>
                        <a:t>Auchpara</a:t>
                      </a:r>
                      <a:r>
                        <a:rPr lang="en-US" sz="1500" dirty="0">
                          <a:effectLst/>
                          <a:latin typeface="Book Antiqua" pitchFamily="18" charset="0"/>
                        </a:rPr>
                        <a:t> Union</a:t>
                      </a:r>
                      <a:endParaRPr lang="en-US" sz="1500" dirty="0">
                        <a:effectLst/>
                        <a:latin typeface="Book Antiqua" pitchFamily="18" charset="0"/>
                        <a:ea typeface="Calibri"/>
                        <a:cs typeface="Times New Roman"/>
                      </a:endParaRPr>
                    </a:p>
                  </a:txBody>
                  <a:tcPr marL="56493" marR="56493"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rPr>
                        <a:t>Communication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rPr>
                        <a:t>Pure drinking water</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rPr>
                        <a:t>Drainage problem</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rPr>
                        <a:t>Education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rPr>
                        <a:t>Unemployment</a:t>
                      </a:r>
                      <a:endParaRPr lang="en-US" sz="1500">
                        <a:effectLst/>
                        <a:latin typeface="Book Antiqua" pitchFamily="18" charset="0"/>
                        <a:ea typeface="Calibri"/>
                        <a:cs typeface="Times New Roman"/>
                      </a:endParaRPr>
                    </a:p>
                  </a:txBody>
                  <a:tcPr marL="56493" marR="56493" marT="0" marB="0"/>
                </a:tc>
                <a:tc>
                  <a:txBody>
                    <a:bodyPr/>
                    <a:lstStyle/>
                    <a:p>
                      <a:pPr marL="342900" marR="0" lvl="0" indent="-342900">
                        <a:lnSpc>
                          <a:spcPct val="100000"/>
                        </a:lnSpc>
                        <a:spcBef>
                          <a:spcPts val="0"/>
                        </a:spcBef>
                        <a:spcAft>
                          <a:spcPts val="0"/>
                        </a:spcAft>
                        <a:buFont typeface="Wingdings"/>
                        <a:buChar char=""/>
                        <a:tabLst>
                          <a:tab pos="4083050" algn="l"/>
                        </a:tabLst>
                      </a:pPr>
                      <a:r>
                        <a:rPr lang="en-US" sz="1500">
                          <a:effectLst/>
                          <a:latin typeface="Book Antiqua" pitchFamily="18" charset="0"/>
                        </a:rPr>
                        <a:t>Agricultural land</a:t>
                      </a:r>
                    </a:p>
                    <a:p>
                      <a:pPr marL="342900" marR="0" lvl="0" indent="-342900">
                        <a:lnSpc>
                          <a:spcPct val="100000"/>
                        </a:lnSpc>
                        <a:spcBef>
                          <a:spcPts val="0"/>
                        </a:spcBef>
                        <a:spcAft>
                          <a:spcPts val="0"/>
                        </a:spcAft>
                        <a:buFont typeface="Wingdings"/>
                        <a:buChar char=""/>
                        <a:tabLst>
                          <a:tab pos="4083050" algn="l"/>
                        </a:tabLst>
                      </a:pPr>
                      <a:r>
                        <a:rPr lang="en-US" sz="1500">
                          <a:effectLst/>
                          <a:latin typeface="Book Antiqua" pitchFamily="18" charset="0"/>
                        </a:rPr>
                        <a:t>Fruit garden</a:t>
                      </a:r>
                    </a:p>
                    <a:p>
                      <a:pPr marL="342900" marR="0" lvl="0" indent="-342900">
                        <a:lnSpc>
                          <a:spcPct val="100000"/>
                        </a:lnSpc>
                        <a:spcBef>
                          <a:spcPts val="0"/>
                        </a:spcBef>
                        <a:spcAft>
                          <a:spcPts val="0"/>
                        </a:spcAft>
                        <a:buFont typeface="Wingdings"/>
                        <a:buChar char=""/>
                        <a:tabLst>
                          <a:tab pos="4083050" algn="l"/>
                        </a:tabLst>
                      </a:pPr>
                      <a:r>
                        <a:rPr lang="en-US" sz="1500">
                          <a:effectLst/>
                          <a:latin typeface="Book Antiqua" pitchFamily="18" charset="0"/>
                        </a:rPr>
                        <a:t>Cattle farming</a:t>
                      </a:r>
                    </a:p>
                    <a:p>
                      <a:pPr marL="342900" marR="0" lvl="0" indent="-342900">
                        <a:lnSpc>
                          <a:spcPct val="100000"/>
                        </a:lnSpc>
                        <a:spcBef>
                          <a:spcPts val="0"/>
                        </a:spcBef>
                        <a:spcAft>
                          <a:spcPts val="0"/>
                        </a:spcAft>
                        <a:buFont typeface="Wingdings"/>
                        <a:buChar char=""/>
                        <a:tabLst>
                          <a:tab pos="4083050" algn="l"/>
                        </a:tabLst>
                      </a:pPr>
                      <a:r>
                        <a:rPr lang="en-US" sz="1500">
                          <a:effectLst/>
                          <a:latin typeface="Book Antiqua" pitchFamily="18" charset="0"/>
                        </a:rPr>
                        <a:t>Fish farming</a:t>
                      </a:r>
                    </a:p>
                    <a:p>
                      <a:pPr marL="342900" marR="0" lvl="0" indent="-342900">
                        <a:lnSpc>
                          <a:spcPct val="100000"/>
                        </a:lnSpc>
                        <a:spcBef>
                          <a:spcPts val="0"/>
                        </a:spcBef>
                        <a:spcAft>
                          <a:spcPts val="0"/>
                        </a:spcAft>
                        <a:buFont typeface="Wingdings"/>
                        <a:buChar char=""/>
                        <a:tabLst>
                          <a:tab pos="4083050" algn="l"/>
                        </a:tabLst>
                      </a:pPr>
                      <a:r>
                        <a:rPr lang="en-US" sz="1500">
                          <a:effectLst/>
                          <a:latin typeface="Book Antiqua" pitchFamily="18" charset="0"/>
                        </a:rPr>
                        <a:t>Active manpower</a:t>
                      </a:r>
                      <a:endParaRPr lang="en-US" sz="1500">
                        <a:effectLst/>
                        <a:latin typeface="Book Antiqua" pitchFamily="18" charset="0"/>
                        <a:ea typeface="Calibri"/>
                        <a:cs typeface="Times New Roman"/>
                      </a:endParaRPr>
                    </a:p>
                  </a:txBody>
                  <a:tcPr marL="56493" marR="56493" marT="0" marB="0"/>
                </a:tc>
              </a:tr>
              <a:tr h="1250345">
                <a:tc>
                  <a:txBody>
                    <a:bodyPr/>
                    <a:lstStyle/>
                    <a:p>
                      <a:pPr marL="0" marR="0" algn="ctr">
                        <a:lnSpc>
                          <a:spcPct val="100000"/>
                        </a:lnSpc>
                        <a:spcBef>
                          <a:spcPts val="0"/>
                        </a:spcBef>
                        <a:spcAft>
                          <a:spcPts val="0"/>
                        </a:spcAft>
                      </a:pPr>
                      <a:r>
                        <a:rPr lang="en-US" sz="1500" dirty="0" err="1">
                          <a:effectLst/>
                          <a:latin typeface="Book Antiqua" pitchFamily="18" charset="0"/>
                        </a:rPr>
                        <a:t>Basu</a:t>
                      </a:r>
                      <a:r>
                        <a:rPr lang="en-US" sz="1500" dirty="0">
                          <a:effectLst/>
                          <a:latin typeface="Book Antiqua" pitchFamily="18" charset="0"/>
                        </a:rPr>
                        <a:t> Para Union</a:t>
                      </a:r>
                      <a:endParaRPr lang="en-US" sz="1500" dirty="0">
                        <a:effectLst/>
                        <a:latin typeface="Book Antiqua" pitchFamily="18" charset="0"/>
                        <a:ea typeface="Calibri"/>
                        <a:cs typeface="Times New Roman"/>
                      </a:endParaRPr>
                    </a:p>
                  </a:txBody>
                  <a:tcPr marL="56493" marR="56493"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dirty="0">
                          <a:effectLst/>
                          <a:latin typeface="Book Antiqua" pitchFamily="18" charset="0"/>
                        </a:rPr>
                        <a:t>Communication</a:t>
                      </a:r>
                    </a:p>
                    <a:p>
                      <a:pPr marL="342900" marR="0" lvl="0" indent="-342900">
                        <a:lnSpc>
                          <a:spcPct val="100000"/>
                        </a:lnSpc>
                        <a:spcBef>
                          <a:spcPts val="0"/>
                        </a:spcBef>
                        <a:spcAft>
                          <a:spcPts val="0"/>
                        </a:spcAft>
                        <a:buFont typeface="Wingdings"/>
                        <a:buChar char=""/>
                        <a:tabLst>
                          <a:tab pos="3987165" algn="l"/>
                        </a:tabLst>
                      </a:pPr>
                      <a:r>
                        <a:rPr lang="en-US" sz="1500" dirty="0">
                          <a:effectLst/>
                          <a:latin typeface="Book Antiqua" pitchFamily="18" charset="0"/>
                        </a:rPr>
                        <a:t>Pure drinking water</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rPr>
                        <a:t>Agricultural problem</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rPr>
                        <a:t>Educational infrastructure</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rPr>
                        <a:t>Health service</a:t>
                      </a:r>
                      <a:endParaRPr lang="en-US" sz="1500" dirty="0">
                        <a:effectLst/>
                        <a:latin typeface="Book Antiqua" pitchFamily="18" charset="0"/>
                        <a:ea typeface="Calibri"/>
                        <a:cs typeface="Times New Roman"/>
                      </a:endParaRPr>
                    </a:p>
                  </a:txBody>
                  <a:tcPr marL="56493" marR="56493" marT="0" marB="0"/>
                </a:tc>
                <a:tc>
                  <a:txBody>
                    <a:bodyPr/>
                    <a:lstStyle/>
                    <a:p>
                      <a:pPr marL="342900" marR="0" lvl="0" indent="-342900">
                        <a:lnSpc>
                          <a:spcPct val="100000"/>
                        </a:lnSpc>
                        <a:spcBef>
                          <a:spcPts val="0"/>
                        </a:spcBef>
                        <a:spcAft>
                          <a:spcPts val="0"/>
                        </a:spcAft>
                        <a:buFont typeface="Wingdings"/>
                        <a:buChar char=""/>
                      </a:pPr>
                      <a:r>
                        <a:rPr lang="en-US" sz="1500" dirty="0">
                          <a:effectLst/>
                          <a:latin typeface="Book Antiqua" pitchFamily="18" charset="0"/>
                        </a:rPr>
                        <a:t>Agricultural land </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rPr>
                        <a:t>Educated people</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rPr>
                        <a:t>Cattle farming</a:t>
                      </a:r>
                    </a:p>
                    <a:p>
                      <a:pPr marL="342900" marR="0" lvl="0" indent="-342900">
                        <a:lnSpc>
                          <a:spcPct val="100000"/>
                        </a:lnSpc>
                        <a:spcBef>
                          <a:spcPts val="0"/>
                        </a:spcBef>
                        <a:spcAft>
                          <a:spcPts val="0"/>
                        </a:spcAft>
                        <a:buFont typeface="Wingdings"/>
                        <a:buChar char=""/>
                      </a:pPr>
                      <a:r>
                        <a:rPr lang="en-US" sz="1500" dirty="0" smtClean="0">
                          <a:effectLst/>
                          <a:latin typeface="Book Antiqua" pitchFamily="18" charset="0"/>
                        </a:rPr>
                        <a:t>Fish </a:t>
                      </a:r>
                      <a:r>
                        <a:rPr lang="en-US" sz="1500" dirty="0">
                          <a:effectLst/>
                          <a:latin typeface="Book Antiqua" pitchFamily="18" charset="0"/>
                        </a:rPr>
                        <a:t>farming </a:t>
                      </a:r>
                      <a:endParaRPr lang="en-US" sz="1500" dirty="0" smtClean="0">
                        <a:effectLst/>
                        <a:latin typeface="Book Antiqua" pitchFamily="18" charset="0"/>
                      </a:endParaRPr>
                    </a:p>
                    <a:p>
                      <a:pPr marL="342900" marR="0" lvl="0" indent="-342900">
                        <a:lnSpc>
                          <a:spcPct val="100000"/>
                        </a:lnSpc>
                        <a:spcBef>
                          <a:spcPts val="0"/>
                        </a:spcBef>
                        <a:spcAft>
                          <a:spcPts val="0"/>
                        </a:spcAft>
                        <a:buFont typeface="Wingdings"/>
                        <a:buChar char=""/>
                      </a:pPr>
                      <a:r>
                        <a:rPr lang="en-US" sz="1500" dirty="0" smtClean="0">
                          <a:effectLst/>
                          <a:latin typeface="Book Antiqua" pitchFamily="18" charset="0"/>
                        </a:rPr>
                        <a:t>Farmer</a:t>
                      </a:r>
                    </a:p>
                  </a:txBody>
                  <a:tcPr marL="56493" marR="56493" marT="0" marB="0"/>
                </a:tc>
              </a:tr>
              <a:tr h="1117329">
                <a:tc>
                  <a:txBody>
                    <a:bodyPr/>
                    <a:lstStyle/>
                    <a:p>
                      <a:pPr marL="0" marR="0" algn="ctr">
                        <a:lnSpc>
                          <a:spcPct val="100000"/>
                        </a:lnSpc>
                        <a:spcBef>
                          <a:spcPts val="0"/>
                        </a:spcBef>
                        <a:spcAft>
                          <a:spcPts val="0"/>
                        </a:spcAft>
                      </a:pPr>
                      <a:r>
                        <a:rPr lang="en-US" sz="1500">
                          <a:effectLst/>
                          <a:latin typeface="Book Antiqua" pitchFamily="18" charset="0"/>
                        </a:rPr>
                        <a:t>Bara Bihanali Union</a:t>
                      </a:r>
                      <a:endParaRPr lang="en-US" sz="1500">
                        <a:effectLst/>
                        <a:latin typeface="Book Antiqua" pitchFamily="18" charset="0"/>
                        <a:ea typeface="Calibri"/>
                        <a:cs typeface="Times New Roman"/>
                      </a:endParaRPr>
                    </a:p>
                  </a:txBody>
                  <a:tcPr marL="56493" marR="56493"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rPr>
                        <a:t>Communication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rPr>
                        <a:t>HealthFacilities</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rPr>
                        <a:t>Water Logging</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rPr>
                        <a:t>Electricity </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rPr>
                        <a:t>Child Marriage</a:t>
                      </a:r>
                      <a:endParaRPr lang="en-US" sz="1500">
                        <a:effectLst/>
                        <a:latin typeface="Book Antiqua" pitchFamily="18" charset="0"/>
                        <a:ea typeface="Calibri"/>
                        <a:cs typeface="Times New Roman"/>
                      </a:endParaRPr>
                    </a:p>
                  </a:txBody>
                  <a:tcPr marL="56493" marR="56493" marT="0" marB="0"/>
                </a:tc>
                <a:tc>
                  <a:txBody>
                    <a:bodyPr/>
                    <a:lstStyle/>
                    <a:p>
                      <a:pPr marL="342900" marR="0" lvl="0" indent="-342900">
                        <a:lnSpc>
                          <a:spcPct val="100000"/>
                        </a:lnSpc>
                        <a:spcBef>
                          <a:spcPts val="0"/>
                        </a:spcBef>
                        <a:spcAft>
                          <a:spcPts val="0"/>
                        </a:spcAft>
                        <a:buFont typeface="Wingdings"/>
                        <a:buChar char=""/>
                      </a:pPr>
                      <a:r>
                        <a:rPr lang="en-US" sz="1500">
                          <a:effectLst/>
                          <a:latin typeface="Book Antiqua" pitchFamily="18" charset="0"/>
                        </a:rPr>
                        <a:t>Agriculture</a:t>
                      </a:r>
                    </a:p>
                    <a:p>
                      <a:pPr marL="342900" marR="0" lvl="0" indent="-342900">
                        <a:lnSpc>
                          <a:spcPct val="100000"/>
                        </a:lnSpc>
                        <a:spcBef>
                          <a:spcPts val="0"/>
                        </a:spcBef>
                        <a:spcAft>
                          <a:spcPts val="0"/>
                        </a:spcAft>
                        <a:buFont typeface="Wingdings"/>
                        <a:buChar char=""/>
                      </a:pPr>
                      <a:r>
                        <a:rPr lang="en-US" sz="1500">
                          <a:effectLst/>
                          <a:latin typeface="Book Antiqua" pitchFamily="18" charset="0"/>
                        </a:rPr>
                        <a:t>Fisheries                                                             </a:t>
                      </a:r>
                    </a:p>
                    <a:p>
                      <a:pPr marL="342900" marR="0" lvl="0" indent="-342900">
                        <a:lnSpc>
                          <a:spcPct val="100000"/>
                        </a:lnSpc>
                        <a:spcBef>
                          <a:spcPts val="0"/>
                        </a:spcBef>
                        <a:spcAft>
                          <a:spcPts val="0"/>
                        </a:spcAft>
                        <a:buFont typeface="Wingdings"/>
                        <a:buChar char=""/>
                      </a:pPr>
                      <a:r>
                        <a:rPr lang="en-US" sz="1500">
                          <a:effectLst/>
                          <a:latin typeface="Book Antiqua" pitchFamily="18" charset="0"/>
                        </a:rPr>
                        <a:t>Livestock &amp; Fisheries                              </a:t>
                      </a:r>
                    </a:p>
                    <a:p>
                      <a:pPr marL="342900" marR="0" lvl="0" indent="-342900">
                        <a:lnSpc>
                          <a:spcPct val="100000"/>
                        </a:lnSpc>
                        <a:spcBef>
                          <a:spcPts val="0"/>
                        </a:spcBef>
                        <a:spcAft>
                          <a:spcPts val="0"/>
                        </a:spcAft>
                        <a:buFont typeface="Wingdings"/>
                        <a:buChar char=""/>
                      </a:pPr>
                      <a:r>
                        <a:rPr lang="en-US" sz="1500">
                          <a:effectLst/>
                          <a:latin typeface="Book Antiqua" pitchFamily="18" charset="0"/>
                        </a:rPr>
                        <a:t>Hat-Bazar</a:t>
                      </a:r>
                    </a:p>
                    <a:p>
                      <a:pPr marL="342900" marR="0" lvl="0" indent="-342900">
                        <a:lnSpc>
                          <a:spcPct val="100000"/>
                        </a:lnSpc>
                        <a:spcBef>
                          <a:spcPts val="0"/>
                        </a:spcBef>
                        <a:spcAft>
                          <a:spcPts val="0"/>
                        </a:spcAft>
                        <a:buFont typeface="Wingdings"/>
                        <a:buChar char=""/>
                      </a:pPr>
                      <a:r>
                        <a:rPr lang="en-US" sz="1500">
                          <a:effectLst/>
                          <a:latin typeface="Book Antiqua" pitchFamily="18" charset="0"/>
                        </a:rPr>
                        <a:t>Man power</a:t>
                      </a:r>
                      <a:endParaRPr lang="en-US" sz="1500">
                        <a:effectLst/>
                        <a:latin typeface="Book Antiqua" pitchFamily="18" charset="0"/>
                        <a:ea typeface="Calibri"/>
                        <a:cs typeface="Times New Roman"/>
                      </a:endParaRPr>
                    </a:p>
                  </a:txBody>
                  <a:tcPr marL="56493" marR="56493" marT="0" marB="0"/>
                </a:tc>
              </a:tr>
              <a:tr h="1117329">
                <a:tc>
                  <a:txBody>
                    <a:bodyPr/>
                    <a:lstStyle/>
                    <a:p>
                      <a:pPr marL="0" marR="0" algn="ctr">
                        <a:lnSpc>
                          <a:spcPct val="100000"/>
                        </a:lnSpc>
                        <a:spcBef>
                          <a:spcPts val="0"/>
                        </a:spcBef>
                        <a:spcAft>
                          <a:spcPts val="0"/>
                        </a:spcAft>
                      </a:pPr>
                      <a:r>
                        <a:rPr lang="en-US" sz="1500">
                          <a:effectLst/>
                          <a:latin typeface="Book Antiqua" pitchFamily="18" charset="0"/>
                        </a:rPr>
                        <a:t>Dwippur Union</a:t>
                      </a:r>
                      <a:endParaRPr lang="en-US" sz="1500">
                        <a:effectLst/>
                        <a:latin typeface="Book Antiqua" pitchFamily="18" charset="0"/>
                        <a:ea typeface="Calibri"/>
                        <a:cs typeface="Times New Roman"/>
                      </a:endParaRPr>
                    </a:p>
                  </a:txBody>
                  <a:tcPr marL="56493" marR="56493"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rPr>
                        <a:t>Communication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rPr>
                        <a:t>Health Facilities</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rPr>
                        <a:t>Water Logging</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rPr>
                        <a:t>Electricity </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rPr>
                        <a:t>Child Marriage</a:t>
                      </a:r>
                      <a:endParaRPr lang="en-US" sz="1500">
                        <a:effectLst/>
                        <a:latin typeface="Book Antiqua" pitchFamily="18" charset="0"/>
                        <a:ea typeface="Calibri"/>
                        <a:cs typeface="Times New Roman"/>
                      </a:endParaRPr>
                    </a:p>
                  </a:txBody>
                  <a:tcPr marL="56493" marR="56493" marT="0" marB="0"/>
                </a:tc>
                <a:tc>
                  <a:txBody>
                    <a:bodyPr/>
                    <a:lstStyle/>
                    <a:p>
                      <a:pPr marL="342900" marR="0" lvl="0" indent="-342900">
                        <a:lnSpc>
                          <a:spcPct val="100000"/>
                        </a:lnSpc>
                        <a:spcBef>
                          <a:spcPts val="0"/>
                        </a:spcBef>
                        <a:spcAft>
                          <a:spcPts val="0"/>
                        </a:spcAft>
                        <a:buFont typeface="Wingdings"/>
                        <a:buChar char=""/>
                      </a:pPr>
                      <a:r>
                        <a:rPr lang="en-US" sz="1500">
                          <a:effectLst/>
                          <a:latin typeface="Book Antiqua" pitchFamily="18" charset="0"/>
                        </a:rPr>
                        <a:t>Agriculture</a:t>
                      </a:r>
                    </a:p>
                    <a:p>
                      <a:pPr marL="342900" marR="0" lvl="0" indent="-342900">
                        <a:lnSpc>
                          <a:spcPct val="100000"/>
                        </a:lnSpc>
                        <a:spcBef>
                          <a:spcPts val="0"/>
                        </a:spcBef>
                        <a:spcAft>
                          <a:spcPts val="0"/>
                        </a:spcAft>
                        <a:buFont typeface="Wingdings"/>
                        <a:buChar char=""/>
                      </a:pPr>
                      <a:r>
                        <a:rPr lang="en-US" sz="1500">
                          <a:effectLst/>
                          <a:latin typeface="Book Antiqua" pitchFamily="18" charset="0"/>
                        </a:rPr>
                        <a:t>Fisheries                                                             </a:t>
                      </a:r>
                    </a:p>
                    <a:p>
                      <a:pPr marL="342900" marR="0" lvl="0" indent="-342900">
                        <a:lnSpc>
                          <a:spcPct val="100000"/>
                        </a:lnSpc>
                        <a:spcBef>
                          <a:spcPts val="0"/>
                        </a:spcBef>
                        <a:spcAft>
                          <a:spcPts val="0"/>
                        </a:spcAft>
                        <a:buFont typeface="Wingdings"/>
                        <a:buChar char=""/>
                      </a:pPr>
                      <a:r>
                        <a:rPr lang="en-US" sz="1500">
                          <a:effectLst/>
                          <a:latin typeface="Book Antiqua" pitchFamily="18" charset="0"/>
                        </a:rPr>
                        <a:t>Livestock &amp; Fisheries                              </a:t>
                      </a:r>
                    </a:p>
                    <a:p>
                      <a:pPr marL="342900" marR="0" lvl="0" indent="-342900">
                        <a:lnSpc>
                          <a:spcPct val="100000"/>
                        </a:lnSpc>
                        <a:spcBef>
                          <a:spcPts val="0"/>
                        </a:spcBef>
                        <a:spcAft>
                          <a:spcPts val="0"/>
                        </a:spcAft>
                        <a:buFont typeface="Wingdings"/>
                        <a:buChar char=""/>
                      </a:pPr>
                      <a:r>
                        <a:rPr lang="en-US" sz="1500">
                          <a:effectLst/>
                          <a:latin typeface="Book Antiqua" pitchFamily="18" charset="0"/>
                        </a:rPr>
                        <a:t>Hat-Bazar</a:t>
                      </a:r>
                    </a:p>
                    <a:p>
                      <a:pPr marL="342900" marR="0" lvl="0" indent="-342900">
                        <a:lnSpc>
                          <a:spcPct val="100000"/>
                        </a:lnSpc>
                        <a:spcBef>
                          <a:spcPts val="0"/>
                        </a:spcBef>
                        <a:spcAft>
                          <a:spcPts val="0"/>
                        </a:spcAft>
                        <a:buFont typeface="Wingdings"/>
                        <a:buChar char=""/>
                      </a:pPr>
                      <a:r>
                        <a:rPr lang="en-US" sz="1500">
                          <a:effectLst/>
                          <a:latin typeface="Book Antiqua" pitchFamily="18" charset="0"/>
                        </a:rPr>
                        <a:t>Man power</a:t>
                      </a:r>
                      <a:endParaRPr lang="en-US" sz="1500">
                        <a:effectLst/>
                        <a:latin typeface="Book Antiqua" pitchFamily="18" charset="0"/>
                        <a:ea typeface="Calibri"/>
                        <a:cs typeface="Times New Roman"/>
                      </a:endParaRPr>
                    </a:p>
                  </a:txBody>
                  <a:tcPr marL="56493" marR="56493" marT="0" marB="0"/>
                </a:tc>
              </a:tr>
              <a:tr h="1117329">
                <a:tc>
                  <a:txBody>
                    <a:bodyPr/>
                    <a:lstStyle/>
                    <a:p>
                      <a:pPr marL="0" marR="0" algn="ctr">
                        <a:lnSpc>
                          <a:spcPct val="100000"/>
                        </a:lnSpc>
                        <a:spcBef>
                          <a:spcPts val="0"/>
                        </a:spcBef>
                        <a:spcAft>
                          <a:spcPts val="0"/>
                        </a:spcAft>
                      </a:pPr>
                      <a:r>
                        <a:rPr lang="en-US" sz="1500">
                          <a:effectLst/>
                          <a:latin typeface="Book Antiqua" pitchFamily="18" charset="0"/>
                        </a:rPr>
                        <a:t>Goalkandi Union</a:t>
                      </a:r>
                      <a:endParaRPr lang="en-US" sz="1500">
                        <a:effectLst/>
                        <a:latin typeface="Book Antiqua" pitchFamily="18" charset="0"/>
                        <a:ea typeface="Calibri"/>
                        <a:cs typeface="Times New Roman"/>
                      </a:endParaRPr>
                    </a:p>
                  </a:txBody>
                  <a:tcPr marL="56493" marR="56493"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rPr>
                        <a:t>Polder</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rPr>
                        <a:t>Communication </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rPr>
                        <a:t>Pure Drinking water</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rPr>
                        <a:t>Agricultural Instruments</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rPr>
                        <a:t>Health Complex lacking</a:t>
                      </a:r>
                      <a:endParaRPr lang="en-US" sz="1500">
                        <a:effectLst/>
                        <a:latin typeface="Book Antiqua" pitchFamily="18" charset="0"/>
                        <a:ea typeface="Calibri"/>
                        <a:cs typeface="Times New Roman"/>
                      </a:endParaRPr>
                    </a:p>
                  </a:txBody>
                  <a:tcPr marL="56493" marR="56493" marT="0" marB="0"/>
                </a:tc>
                <a:tc>
                  <a:txBody>
                    <a:bodyPr/>
                    <a:lstStyle/>
                    <a:p>
                      <a:pPr marL="342900" marR="0" lvl="0" indent="-342900">
                        <a:lnSpc>
                          <a:spcPct val="100000"/>
                        </a:lnSpc>
                        <a:spcBef>
                          <a:spcPts val="0"/>
                        </a:spcBef>
                        <a:spcAft>
                          <a:spcPts val="0"/>
                        </a:spcAft>
                        <a:buFont typeface="Wingdings"/>
                        <a:buChar char=""/>
                      </a:pPr>
                      <a:r>
                        <a:rPr lang="en-US" sz="1500" dirty="0" err="1" smtClean="0">
                          <a:effectLst/>
                          <a:latin typeface="Book Antiqua" pitchFamily="18" charset="0"/>
                        </a:rPr>
                        <a:t>Beel</a:t>
                      </a:r>
                      <a:endParaRPr lang="en-US" sz="1500" dirty="0">
                        <a:effectLst/>
                        <a:latin typeface="Book Antiqua" pitchFamily="18" charset="0"/>
                      </a:endParaRPr>
                    </a:p>
                    <a:p>
                      <a:pPr marL="342900" marR="0" lvl="0" indent="-342900">
                        <a:lnSpc>
                          <a:spcPct val="100000"/>
                        </a:lnSpc>
                        <a:spcBef>
                          <a:spcPts val="0"/>
                        </a:spcBef>
                        <a:spcAft>
                          <a:spcPts val="0"/>
                        </a:spcAft>
                        <a:buFont typeface="Wingdings"/>
                        <a:buChar char=""/>
                      </a:pPr>
                      <a:r>
                        <a:rPr lang="en-US" sz="1500" dirty="0">
                          <a:effectLst/>
                          <a:latin typeface="Book Antiqua" pitchFamily="18" charset="0"/>
                        </a:rPr>
                        <a:t>Agricultural Land availability</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rPr>
                        <a:t>Fisheries </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rPr>
                        <a:t>Active Manpower</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rPr>
                        <a:t>Livestock</a:t>
                      </a:r>
                      <a:endParaRPr lang="en-US" sz="1500" dirty="0">
                        <a:effectLst/>
                        <a:latin typeface="Book Antiqua" pitchFamily="18" charset="0"/>
                        <a:ea typeface="Calibri"/>
                        <a:cs typeface="Times New Roman"/>
                      </a:endParaRPr>
                    </a:p>
                  </a:txBody>
                  <a:tcPr marL="56493" marR="56493" marT="0" marB="0"/>
                </a:tc>
              </a:tr>
            </a:tbl>
          </a:graphicData>
        </a:graphic>
      </p:graphicFrame>
    </p:spTree>
    <p:extLst>
      <p:ext uri="{BB962C8B-B14F-4D97-AF65-F5344CB8AC3E}">
        <p14:creationId xmlns:p14="http://schemas.microsoft.com/office/powerpoint/2010/main" val="6789844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56938865"/>
              </p:ext>
            </p:extLst>
          </p:nvPr>
        </p:nvGraphicFramePr>
        <p:xfrm>
          <a:off x="1295400" y="587375"/>
          <a:ext cx="11277600" cy="6144708"/>
        </p:xfrm>
        <a:graphic>
          <a:graphicData uri="http://schemas.openxmlformats.org/drawingml/2006/table">
            <a:tbl>
              <a:tblPr firstRow="1" firstCol="1" bandRow="1">
                <a:tableStyleId>{5C22544A-7EE6-4342-B048-85BDC9FD1C3A}</a:tableStyleId>
              </a:tblPr>
              <a:tblGrid>
                <a:gridCol w="2696702"/>
                <a:gridCol w="3968534"/>
                <a:gridCol w="4612364"/>
              </a:tblGrid>
              <a:tr h="322363">
                <a:tc>
                  <a:txBody>
                    <a:bodyPr/>
                    <a:lstStyle/>
                    <a:p>
                      <a:pPr marL="0" marR="0" algn="ctr">
                        <a:lnSpc>
                          <a:spcPct val="100000"/>
                        </a:lnSpc>
                        <a:spcBef>
                          <a:spcPts val="0"/>
                        </a:spcBef>
                        <a:spcAft>
                          <a:spcPts val="0"/>
                        </a:spcAft>
                      </a:pPr>
                      <a:r>
                        <a:rPr lang="en-US" sz="1500" dirty="0">
                          <a:effectLst/>
                          <a:latin typeface="Book Antiqua" pitchFamily="18" charset="0"/>
                        </a:rPr>
                        <a:t>Union/Ward</a:t>
                      </a:r>
                      <a:endParaRPr lang="en-US" sz="1500" dirty="0">
                        <a:effectLst/>
                        <a:latin typeface="Book Antiqua" pitchFamily="18" charset="0"/>
                        <a:ea typeface="Calibri"/>
                        <a:cs typeface="Times New Roman"/>
                      </a:endParaRPr>
                    </a:p>
                  </a:txBody>
                  <a:tcPr marL="56493" marR="56493" marT="0" marB="0" anchor="ctr"/>
                </a:tc>
                <a:tc>
                  <a:txBody>
                    <a:bodyPr/>
                    <a:lstStyle/>
                    <a:p>
                      <a:pPr marL="0" marR="0" algn="ctr">
                        <a:lnSpc>
                          <a:spcPct val="100000"/>
                        </a:lnSpc>
                        <a:spcBef>
                          <a:spcPts val="0"/>
                        </a:spcBef>
                        <a:spcAft>
                          <a:spcPts val="0"/>
                        </a:spcAft>
                      </a:pPr>
                      <a:r>
                        <a:rPr lang="en-US" sz="1500">
                          <a:effectLst/>
                          <a:latin typeface="Book Antiqua" pitchFamily="18" charset="0"/>
                        </a:rPr>
                        <a:t>Problems</a:t>
                      </a:r>
                      <a:endParaRPr lang="en-US" sz="1500">
                        <a:effectLst/>
                        <a:latin typeface="Book Antiqua" pitchFamily="18" charset="0"/>
                        <a:ea typeface="Calibri"/>
                        <a:cs typeface="Times New Roman"/>
                      </a:endParaRPr>
                    </a:p>
                  </a:txBody>
                  <a:tcPr marL="56493" marR="56493" marT="0" marB="0" anchor="ctr"/>
                </a:tc>
                <a:tc>
                  <a:txBody>
                    <a:bodyPr/>
                    <a:lstStyle/>
                    <a:p>
                      <a:pPr marL="0" marR="0" algn="ctr">
                        <a:lnSpc>
                          <a:spcPct val="100000"/>
                        </a:lnSpc>
                        <a:spcBef>
                          <a:spcPts val="0"/>
                        </a:spcBef>
                        <a:spcAft>
                          <a:spcPts val="0"/>
                        </a:spcAft>
                      </a:pPr>
                      <a:r>
                        <a:rPr lang="en-US" sz="1500">
                          <a:effectLst/>
                          <a:latin typeface="Book Antiqua" pitchFamily="18" charset="0"/>
                        </a:rPr>
                        <a:t>Potentials</a:t>
                      </a:r>
                      <a:endParaRPr lang="en-US" sz="1500">
                        <a:effectLst/>
                        <a:latin typeface="Book Antiqua" pitchFamily="18" charset="0"/>
                        <a:ea typeface="Calibri"/>
                        <a:cs typeface="Times New Roman"/>
                      </a:endParaRPr>
                    </a:p>
                  </a:txBody>
                  <a:tcPr marL="56493" marR="56493" marT="0" marB="0" anchor="ctr"/>
                </a:tc>
              </a:tr>
              <a:tr h="1117329">
                <a:tc>
                  <a:txBody>
                    <a:bodyPr/>
                    <a:lstStyle/>
                    <a:p>
                      <a:pPr marL="0" marR="0" algn="ctr">
                        <a:lnSpc>
                          <a:spcPct val="100000"/>
                        </a:lnSpc>
                        <a:spcBef>
                          <a:spcPts val="0"/>
                        </a:spcBef>
                        <a:spcAft>
                          <a:spcPts val="0"/>
                        </a:spcAft>
                      </a:pPr>
                      <a:r>
                        <a:rPr lang="en-US" sz="1500" b="1" dirty="0" err="1">
                          <a:effectLst/>
                          <a:latin typeface="Book Antiqua" pitchFamily="18" charset="0"/>
                          <a:ea typeface="Calibri"/>
                          <a:cs typeface="Times New Roman"/>
                        </a:rPr>
                        <a:t>Gabindapara</a:t>
                      </a:r>
                      <a:r>
                        <a:rPr lang="en-US" sz="1500" b="1" dirty="0">
                          <a:effectLst/>
                          <a:latin typeface="Book Antiqua" pitchFamily="18" charset="0"/>
                          <a:ea typeface="Calibri"/>
                          <a:cs typeface="Times New Roman"/>
                        </a:rPr>
                        <a:t> Union</a:t>
                      </a:r>
                      <a:endParaRPr lang="en-US" sz="1500" dirty="0">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Communication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Electricity</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Pure Drinking Water</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Modern Education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Agriculture</a:t>
                      </a: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Agricultural Land</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Active Manpower </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Livestock &amp; Fisheries</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Educational Institutions</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Hat-Bazar                                                 </a:t>
                      </a:r>
                    </a:p>
                  </a:txBody>
                  <a:tcPr marL="68580" marR="68580" marT="0" marB="0"/>
                </a:tc>
              </a:tr>
              <a:tr h="1250345">
                <a:tc>
                  <a:txBody>
                    <a:bodyPr/>
                    <a:lstStyle/>
                    <a:p>
                      <a:pPr marL="0" marR="0" algn="ctr">
                        <a:lnSpc>
                          <a:spcPct val="100000"/>
                        </a:lnSpc>
                        <a:spcBef>
                          <a:spcPts val="0"/>
                        </a:spcBef>
                        <a:spcAft>
                          <a:spcPts val="0"/>
                        </a:spcAft>
                      </a:pPr>
                      <a:r>
                        <a:rPr lang="en-US" sz="1500" b="1" dirty="0" err="1">
                          <a:effectLst/>
                          <a:latin typeface="Book Antiqua" pitchFamily="18" charset="0"/>
                          <a:ea typeface="Calibri"/>
                          <a:cs typeface="Times New Roman"/>
                        </a:rPr>
                        <a:t>Gonipur</a:t>
                      </a:r>
                      <a:r>
                        <a:rPr lang="en-US" sz="1500" b="1" dirty="0">
                          <a:effectLst/>
                          <a:latin typeface="Book Antiqua" pitchFamily="18" charset="0"/>
                          <a:ea typeface="Calibri"/>
                          <a:cs typeface="Times New Roman"/>
                        </a:rPr>
                        <a:t> Union</a:t>
                      </a:r>
                      <a:endParaRPr lang="en-US" sz="1500" dirty="0">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Communication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Pure Drinking Water</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Electricity</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Education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Health</a:t>
                      </a: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Bettle leaf</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Agriculture</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Fisheries</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Livestock </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Hat-Bazar                                                 </a:t>
                      </a:r>
                    </a:p>
                  </a:txBody>
                  <a:tcPr marL="68580" marR="68580" marT="0" marB="0"/>
                </a:tc>
              </a:tr>
              <a:tr h="1117329">
                <a:tc>
                  <a:txBody>
                    <a:bodyPr/>
                    <a:lstStyle/>
                    <a:p>
                      <a:pPr marL="0" marR="0" algn="ctr">
                        <a:lnSpc>
                          <a:spcPct val="100000"/>
                        </a:lnSpc>
                        <a:spcBef>
                          <a:spcPts val="0"/>
                        </a:spcBef>
                        <a:spcAft>
                          <a:spcPts val="0"/>
                        </a:spcAft>
                      </a:pPr>
                      <a:r>
                        <a:rPr lang="en-US" sz="1500" b="1">
                          <a:effectLst/>
                          <a:latin typeface="Book Antiqua" pitchFamily="18" charset="0"/>
                          <a:ea typeface="Calibri"/>
                          <a:cs typeface="Times New Roman"/>
                        </a:rPr>
                        <a:t>Hamirkutsha Union</a:t>
                      </a:r>
                      <a:endParaRPr lang="en-US" sz="1500">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Communication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Health Facilities</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Water Logging </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Electricity</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Child Marriage</a:t>
                      </a: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Agriculture</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Fisheries</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Livestock </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Hat-Bazar </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Man Power                                                </a:t>
                      </a:r>
                    </a:p>
                  </a:txBody>
                  <a:tcPr marL="68580" marR="68580" marT="0" marB="0"/>
                </a:tc>
              </a:tr>
              <a:tr h="1117329">
                <a:tc>
                  <a:txBody>
                    <a:bodyPr/>
                    <a:lstStyle/>
                    <a:p>
                      <a:pPr marL="0" marR="0" algn="ctr">
                        <a:lnSpc>
                          <a:spcPct val="100000"/>
                        </a:lnSpc>
                        <a:spcBef>
                          <a:spcPts val="0"/>
                        </a:spcBef>
                        <a:spcAft>
                          <a:spcPts val="0"/>
                        </a:spcAft>
                      </a:pPr>
                      <a:r>
                        <a:rPr lang="en-US" sz="1500" b="1">
                          <a:effectLst/>
                          <a:latin typeface="Book Antiqua" pitchFamily="18" charset="0"/>
                          <a:ea typeface="Calibri"/>
                          <a:cs typeface="Times New Roman"/>
                        </a:rPr>
                        <a:t>Jhikra Union</a:t>
                      </a:r>
                      <a:endParaRPr lang="en-US" sz="1500">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Communication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Electricity</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Water Logging</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Health Facilities</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Industry Lacking</a:t>
                      </a: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Agriculture Land</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Fisheries</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Livestock </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Hat-Bazar </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Fruits &amp; Forest                                               </a:t>
                      </a:r>
                    </a:p>
                  </a:txBody>
                  <a:tcPr marL="68580" marR="68580" marT="0" marB="0"/>
                </a:tc>
              </a:tr>
              <a:tr h="1117329">
                <a:tc>
                  <a:txBody>
                    <a:bodyPr/>
                    <a:lstStyle/>
                    <a:p>
                      <a:pPr marL="0" marR="0" algn="ctr">
                        <a:lnSpc>
                          <a:spcPct val="100000"/>
                        </a:lnSpc>
                        <a:spcBef>
                          <a:spcPts val="0"/>
                        </a:spcBef>
                        <a:spcAft>
                          <a:spcPts val="0"/>
                        </a:spcAft>
                      </a:pPr>
                      <a:r>
                        <a:rPr lang="en-US" sz="1500" b="1">
                          <a:effectLst/>
                          <a:latin typeface="Book Antiqua" pitchFamily="18" charset="0"/>
                          <a:ea typeface="Calibri"/>
                          <a:cs typeface="Times New Roman"/>
                        </a:rPr>
                        <a:t>Jogipara Union</a:t>
                      </a:r>
                      <a:endParaRPr lang="en-US" sz="1500">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Communication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Pure Drinking Water</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Drainage Problem </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Education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Unemployment</a:t>
                      </a: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Agriculture Land</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Fruit Garden</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Cattle Farming</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Fish Farming</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Active Manpower                                               </a:t>
                      </a:r>
                    </a:p>
                  </a:txBody>
                  <a:tcPr marL="68580" marR="68580" marT="0" marB="0"/>
                </a:tc>
              </a:tr>
            </a:tbl>
          </a:graphicData>
        </a:graphic>
      </p:graphicFrame>
      <p:sp>
        <p:nvSpPr>
          <p:cNvPr id="3" name="Title 1"/>
          <p:cNvSpPr txBox="1">
            <a:spLocks/>
          </p:cNvSpPr>
          <p:nvPr/>
        </p:nvSpPr>
        <p:spPr>
          <a:xfrm>
            <a:off x="571500" y="0"/>
            <a:ext cx="12573000" cy="587375"/>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2800" b="1" dirty="0">
                <a:latin typeface="Book Antiqua" pitchFamily="18" charset="0"/>
              </a:rPr>
              <a:t>PRA </a:t>
            </a:r>
            <a:r>
              <a:rPr lang="en-US" altLang="en-US" sz="2800" b="1" dirty="0" smtClean="0">
                <a:latin typeface="Book Antiqua" pitchFamily="18" charset="0"/>
              </a:rPr>
              <a:t>Findings of </a:t>
            </a:r>
            <a:r>
              <a:rPr lang="en-US" altLang="en-US" sz="2800" b="1" dirty="0" err="1" smtClean="0">
                <a:latin typeface="Book Antiqua" pitchFamily="18" charset="0"/>
              </a:rPr>
              <a:t>Bagmara</a:t>
            </a:r>
            <a:r>
              <a:rPr lang="en-US" altLang="en-US" sz="2800" b="1" dirty="0" smtClean="0">
                <a:latin typeface="Book Antiqua" pitchFamily="18" charset="0"/>
              </a:rPr>
              <a:t> Unions and </a:t>
            </a:r>
            <a:r>
              <a:rPr lang="en-US" altLang="en-US" sz="2800" b="1" dirty="0" err="1" smtClean="0">
                <a:latin typeface="Book Antiqua" pitchFamily="18" charset="0"/>
              </a:rPr>
              <a:t>Pourashavas</a:t>
            </a:r>
            <a:endParaRPr lang="en-US" sz="2800" b="1" dirty="0">
              <a:latin typeface="Book Antiqua" pitchFamily="18" charset="0"/>
            </a:endParaRPr>
          </a:p>
        </p:txBody>
      </p:sp>
    </p:spTree>
    <p:extLst>
      <p:ext uri="{BB962C8B-B14F-4D97-AF65-F5344CB8AC3E}">
        <p14:creationId xmlns:p14="http://schemas.microsoft.com/office/powerpoint/2010/main" val="4090240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18173374"/>
              </p:ext>
            </p:extLst>
          </p:nvPr>
        </p:nvGraphicFramePr>
        <p:xfrm>
          <a:off x="1295400" y="587375"/>
          <a:ext cx="11277600" cy="6144708"/>
        </p:xfrm>
        <a:graphic>
          <a:graphicData uri="http://schemas.openxmlformats.org/drawingml/2006/table">
            <a:tbl>
              <a:tblPr firstRow="1" firstCol="1" bandRow="1">
                <a:tableStyleId>{5C22544A-7EE6-4342-B048-85BDC9FD1C3A}</a:tableStyleId>
              </a:tblPr>
              <a:tblGrid>
                <a:gridCol w="2696702"/>
                <a:gridCol w="3968534"/>
                <a:gridCol w="4612364"/>
              </a:tblGrid>
              <a:tr h="322363">
                <a:tc>
                  <a:txBody>
                    <a:bodyPr/>
                    <a:lstStyle/>
                    <a:p>
                      <a:pPr marL="0" marR="0" algn="ctr">
                        <a:lnSpc>
                          <a:spcPct val="100000"/>
                        </a:lnSpc>
                        <a:spcBef>
                          <a:spcPts val="0"/>
                        </a:spcBef>
                        <a:spcAft>
                          <a:spcPts val="0"/>
                        </a:spcAft>
                      </a:pPr>
                      <a:r>
                        <a:rPr lang="en-US" sz="1500" dirty="0">
                          <a:effectLst/>
                          <a:latin typeface="Book Antiqua" pitchFamily="18" charset="0"/>
                        </a:rPr>
                        <a:t>Union/Ward</a:t>
                      </a:r>
                      <a:endParaRPr lang="en-US" sz="1500" dirty="0">
                        <a:effectLst/>
                        <a:latin typeface="Book Antiqua" pitchFamily="18" charset="0"/>
                        <a:ea typeface="Calibri"/>
                        <a:cs typeface="Times New Roman"/>
                      </a:endParaRPr>
                    </a:p>
                  </a:txBody>
                  <a:tcPr marL="56493" marR="56493" marT="0" marB="0" anchor="ctr"/>
                </a:tc>
                <a:tc>
                  <a:txBody>
                    <a:bodyPr/>
                    <a:lstStyle/>
                    <a:p>
                      <a:pPr marL="0" marR="0" algn="ctr">
                        <a:lnSpc>
                          <a:spcPct val="100000"/>
                        </a:lnSpc>
                        <a:spcBef>
                          <a:spcPts val="0"/>
                        </a:spcBef>
                        <a:spcAft>
                          <a:spcPts val="0"/>
                        </a:spcAft>
                      </a:pPr>
                      <a:r>
                        <a:rPr lang="en-US" sz="1500">
                          <a:effectLst/>
                          <a:latin typeface="Book Antiqua" pitchFamily="18" charset="0"/>
                        </a:rPr>
                        <a:t>Problems</a:t>
                      </a:r>
                      <a:endParaRPr lang="en-US" sz="1500">
                        <a:effectLst/>
                        <a:latin typeface="Book Antiqua" pitchFamily="18" charset="0"/>
                        <a:ea typeface="Calibri"/>
                        <a:cs typeface="Times New Roman"/>
                      </a:endParaRPr>
                    </a:p>
                  </a:txBody>
                  <a:tcPr marL="56493" marR="56493" marT="0" marB="0" anchor="ctr"/>
                </a:tc>
                <a:tc>
                  <a:txBody>
                    <a:bodyPr/>
                    <a:lstStyle/>
                    <a:p>
                      <a:pPr marL="0" marR="0" algn="ctr">
                        <a:lnSpc>
                          <a:spcPct val="100000"/>
                        </a:lnSpc>
                        <a:spcBef>
                          <a:spcPts val="0"/>
                        </a:spcBef>
                        <a:spcAft>
                          <a:spcPts val="0"/>
                        </a:spcAft>
                      </a:pPr>
                      <a:r>
                        <a:rPr lang="en-US" sz="1500">
                          <a:effectLst/>
                          <a:latin typeface="Book Antiqua" pitchFamily="18" charset="0"/>
                        </a:rPr>
                        <a:t>Potentials</a:t>
                      </a:r>
                      <a:endParaRPr lang="en-US" sz="1500">
                        <a:effectLst/>
                        <a:latin typeface="Book Antiqua" pitchFamily="18" charset="0"/>
                        <a:ea typeface="Calibri"/>
                        <a:cs typeface="Times New Roman"/>
                      </a:endParaRPr>
                    </a:p>
                  </a:txBody>
                  <a:tcPr marL="56493" marR="56493" marT="0" marB="0" anchor="ctr"/>
                </a:tc>
              </a:tr>
              <a:tr h="1117329">
                <a:tc>
                  <a:txBody>
                    <a:bodyPr/>
                    <a:lstStyle/>
                    <a:p>
                      <a:pPr marL="0" marR="0" algn="ctr">
                        <a:lnSpc>
                          <a:spcPct val="100000"/>
                        </a:lnSpc>
                        <a:spcBef>
                          <a:spcPts val="0"/>
                        </a:spcBef>
                        <a:spcAft>
                          <a:spcPts val="0"/>
                        </a:spcAft>
                      </a:pPr>
                      <a:r>
                        <a:rPr lang="en-US" sz="1500" b="1">
                          <a:effectLst/>
                          <a:latin typeface="Book Antiqua" pitchFamily="18" charset="0"/>
                          <a:ea typeface="Calibri"/>
                          <a:cs typeface="Times New Roman"/>
                        </a:rPr>
                        <a:t>Kachari Kayalipara Union</a:t>
                      </a:r>
                      <a:endParaRPr lang="en-US" sz="1500">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Communication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Electricity</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Educational Institute</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Health Facilities</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River Digging</a:t>
                      </a: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Agriculture</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Fisheries</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Livestock </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Adeqate River</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Man Power                                            </a:t>
                      </a:r>
                    </a:p>
                  </a:txBody>
                  <a:tcPr marL="68580" marR="68580" marT="0" marB="0"/>
                </a:tc>
              </a:tr>
              <a:tr h="1250345">
                <a:tc>
                  <a:txBody>
                    <a:bodyPr/>
                    <a:lstStyle/>
                    <a:p>
                      <a:pPr marL="0" marR="0" algn="ctr">
                        <a:lnSpc>
                          <a:spcPct val="100000"/>
                        </a:lnSpc>
                        <a:spcBef>
                          <a:spcPts val="0"/>
                        </a:spcBef>
                        <a:spcAft>
                          <a:spcPts val="0"/>
                        </a:spcAft>
                      </a:pPr>
                      <a:r>
                        <a:rPr lang="en-US" sz="1500" b="1">
                          <a:effectLst/>
                          <a:latin typeface="Book Antiqua" pitchFamily="18" charset="0"/>
                          <a:ea typeface="Calibri"/>
                          <a:cs typeface="Times New Roman"/>
                        </a:rPr>
                        <a:t>Maria Union</a:t>
                      </a:r>
                      <a:endParaRPr lang="en-US" sz="1500">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Communication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Agricultural Facilities</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Health Facilities</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Residential</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Agriculture</a:t>
                      </a: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Agriculture Land</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Fruit Garden</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Cattle Farming</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Fish Farming</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Active Manpower                                               </a:t>
                      </a:r>
                    </a:p>
                  </a:txBody>
                  <a:tcPr marL="68580" marR="68580" marT="0" marB="0"/>
                </a:tc>
              </a:tr>
              <a:tr h="1117329">
                <a:tc>
                  <a:txBody>
                    <a:bodyPr/>
                    <a:lstStyle/>
                    <a:p>
                      <a:pPr marL="0" marR="0" algn="ctr">
                        <a:lnSpc>
                          <a:spcPct val="100000"/>
                        </a:lnSpc>
                        <a:spcBef>
                          <a:spcPts val="0"/>
                        </a:spcBef>
                        <a:spcAft>
                          <a:spcPts val="0"/>
                        </a:spcAft>
                      </a:pPr>
                      <a:r>
                        <a:rPr lang="en-US" sz="1500" b="1">
                          <a:effectLst/>
                          <a:latin typeface="Book Antiqua" pitchFamily="18" charset="0"/>
                          <a:ea typeface="Calibri"/>
                          <a:cs typeface="Times New Roman"/>
                        </a:rPr>
                        <a:t>Nordas Union</a:t>
                      </a:r>
                      <a:endParaRPr lang="en-US" sz="1500">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Communication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Pure Drinking Water</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Drainage Problem </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Education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Unemployment</a:t>
                      </a: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Agriculture Land</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Fruit Garden</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Cattle Farming</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Fish Farming</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Active Manpower                                               </a:t>
                      </a:r>
                    </a:p>
                  </a:txBody>
                  <a:tcPr marL="68580" marR="68580" marT="0" marB="0"/>
                </a:tc>
              </a:tr>
              <a:tr h="1117329">
                <a:tc>
                  <a:txBody>
                    <a:bodyPr/>
                    <a:lstStyle/>
                    <a:p>
                      <a:pPr marL="0" marR="0" algn="ctr">
                        <a:lnSpc>
                          <a:spcPct val="100000"/>
                        </a:lnSpc>
                        <a:spcBef>
                          <a:spcPts val="0"/>
                        </a:spcBef>
                        <a:spcAft>
                          <a:spcPts val="0"/>
                        </a:spcAft>
                      </a:pPr>
                      <a:r>
                        <a:rPr lang="en-US" sz="1500" b="1">
                          <a:effectLst/>
                          <a:latin typeface="Book Antiqua" pitchFamily="18" charset="0"/>
                          <a:ea typeface="Calibri"/>
                          <a:cs typeface="Times New Roman"/>
                        </a:rPr>
                        <a:t>Sonadanga Union</a:t>
                      </a:r>
                      <a:endParaRPr lang="en-US" sz="1500">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Communication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Water Logging</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Education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Agricultural Facilities</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Electricity &amp; Fuel</a:t>
                      </a: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Agriculture</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Fruit Garden</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 Manpower </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Livestock &amp; Fisheries</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Hat-Bazar                                            </a:t>
                      </a:r>
                    </a:p>
                  </a:txBody>
                  <a:tcPr marL="68580" marR="68580" marT="0" marB="0"/>
                </a:tc>
              </a:tr>
              <a:tr h="1117329">
                <a:tc>
                  <a:txBody>
                    <a:bodyPr/>
                    <a:lstStyle/>
                    <a:p>
                      <a:pPr marL="0" marR="0" algn="ctr">
                        <a:lnSpc>
                          <a:spcPct val="100000"/>
                        </a:lnSpc>
                        <a:spcBef>
                          <a:spcPts val="0"/>
                        </a:spcBef>
                        <a:spcAft>
                          <a:spcPts val="0"/>
                        </a:spcAft>
                      </a:pPr>
                      <a:r>
                        <a:rPr lang="en-US" sz="1500" b="1">
                          <a:effectLst/>
                          <a:latin typeface="Book Antiqua" pitchFamily="18" charset="0"/>
                          <a:ea typeface="Calibri"/>
                          <a:cs typeface="Times New Roman"/>
                        </a:rPr>
                        <a:t>Sreepur Union</a:t>
                      </a:r>
                      <a:endParaRPr lang="en-US" sz="1500">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Communication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Agricultural Facilities</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Health Facilities</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Residential </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Agriculture </a:t>
                      </a: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Agriculture Land</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Fruit Garden</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Cattle Farming</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Fish </a:t>
                      </a:r>
                      <a:r>
                        <a:rPr lang="en-US" sz="1500" dirty="0" err="1">
                          <a:effectLst/>
                          <a:latin typeface="Book Antiqua" pitchFamily="18" charset="0"/>
                          <a:ea typeface="Calibri"/>
                          <a:cs typeface="Times New Roman"/>
                        </a:rPr>
                        <a:t>Farmnig</a:t>
                      </a:r>
                      <a:endParaRPr lang="en-US" sz="1500" dirty="0">
                        <a:effectLst/>
                        <a:latin typeface="Book Antiqua" pitchFamily="18" charset="0"/>
                        <a:ea typeface="Calibri"/>
                        <a:cs typeface="Times New Roman"/>
                      </a:endParaRPr>
                    </a:p>
                    <a:p>
                      <a:pPr marL="342900" marR="0" lvl="0" indent="-342900">
                        <a:lnSpc>
                          <a:spcPct val="100000"/>
                        </a:lnSpc>
                        <a:spcBef>
                          <a:spcPts val="0"/>
                        </a:spcBef>
                        <a:spcAft>
                          <a:spcPts val="0"/>
                        </a:spcAft>
                        <a:buFont typeface="Wingdings"/>
                        <a:buChar char=""/>
                      </a:pPr>
                      <a:r>
                        <a:rPr lang="en-US" sz="1500" dirty="0" err="1">
                          <a:effectLst/>
                          <a:latin typeface="Book Antiqua" pitchFamily="18" charset="0"/>
                          <a:ea typeface="Calibri"/>
                          <a:cs typeface="Times New Roman"/>
                        </a:rPr>
                        <a:t>Acticve</a:t>
                      </a:r>
                      <a:r>
                        <a:rPr lang="en-US" sz="1500" dirty="0">
                          <a:effectLst/>
                          <a:latin typeface="Book Antiqua" pitchFamily="18" charset="0"/>
                          <a:ea typeface="Calibri"/>
                          <a:cs typeface="Times New Roman"/>
                        </a:rPr>
                        <a:t> Manpower                                            </a:t>
                      </a:r>
                    </a:p>
                  </a:txBody>
                  <a:tcPr marL="68580" marR="68580" marT="0" marB="0"/>
                </a:tc>
              </a:tr>
            </a:tbl>
          </a:graphicData>
        </a:graphic>
      </p:graphicFrame>
      <p:sp>
        <p:nvSpPr>
          <p:cNvPr id="3" name="Title 1"/>
          <p:cNvSpPr txBox="1">
            <a:spLocks/>
          </p:cNvSpPr>
          <p:nvPr/>
        </p:nvSpPr>
        <p:spPr>
          <a:xfrm>
            <a:off x="571500" y="0"/>
            <a:ext cx="12573000" cy="587375"/>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2800" b="1" dirty="0">
                <a:latin typeface="Book Antiqua" pitchFamily="18" charset="0"/>
              </a:rPr>
              <a:t>PRA </a:t>
            </a:r>
            <a:r>
              <a:rPr lang="en-US" altLang="en-US" sz="2800" b="1" dirty="0" smtClean="0">
                <a:latin typeface="Book Antiqua" pitchFamily="18" charset="0"/>
              </a:rPr>
              <a:t>Findings of </a:t>
            </a:r>
            <a:r>
              <a:rPr lang="en-US" altLang="en-US" sz="2800" b="1" dirty="0" err="1" smtClean="0">
                <a:latin typeface="Book Antiqua" pitchFamily="18" charset="0"/>
              </a:rPr>
              <a:t>Bagmara</a:t>
            </a:r>
            <a:r>
              <a:rPr lang="en-US" altLang="en-US" sz="2800" b="1" dirty="0" smtClean="0">
                <a:latin typeface="Book Antiqua" pitchFamily="18" charset="0"/>
              </a:rPr>
              <a:t> Unions and </a:t>
            </a:r>
            <a:r>
              <a:rPr lang="en-US" altLang="en-US" sz="2800" b="1" dirty="0" err="1" smtClean="0">
                <a:latin typeface="Book Antiqua" pitchFamily="18" charset="0"/>
              </a:rPr>
              <a:t>Pourashavas</a:t>
            </a:r>
            <a:endParaRPr lang="en-US" sz="2800" b="1" dirty="0">
              <a:latin typeface="Book Antiqua" pitchFamily="18" charset="0"/>
            </a:endParaRPr>
          </a:p>
        </p:txBody>
      </p:sp>
    </p:spTree>
    <p:extLst>
      <p:ext uri="{BB962C8B-B14F-4D97-AF65-F5344CB8AC3E}">
        <p14:creationId xmlns:p14="http://schemas.microsoft.com/office/powerpoint/2010/main" val="591525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26403576"/>
              </p:ext>
            </p:extLst>
          </p:nvPr>
        </p:nvGraphicFramePr>
        <p:xfrm>
          <a:off x="1295400" y="587375"/>
          <a:ext cx="11277600" cy="6118225"/>
        </p:xfrm>
        <a:graphic>
          <a:graphicData uri="http://schemas.openxmlformats.org/drawingml/2006/table">
            <a:tbl>
              <a:tblPr firstRow="1" firstCol="1" bandRow="1">
                <a:tableStyleId>{5C22544A-7EE6-4342-B048-85BDC9FD1C3A}</a:tableStyleId>
              </a:tblPr>
              <a:tblGrid>
                <a:gridCol w="2696702"/>
                <a:gridCol w="4923298"/>
                <a:gridCol w="3657600"/>
              </a:tblGrid>
              <a:tr h="322363">
                <a:tc>
                  <a:txBody>
                    <a:bodyPr/>
                    <a:lstStyle/>
                    <a:p>
                      <a:pPr marL="0" marR="0" algn="ctr">
                        <a:lnSpc>
                          <a:spcPct val="100000"/>
                        </a:lnSpc>
                        <a:spcBef>
                          <a:spcPts val="0"/>
                        </a:spcBef>
                        <a:spcAft>
                          <a:spcPts val="0"/>
                        </a:spcAft>
                      </a:pPr>
                      <a:r>
                        <a:rPr lang="en-US" sz="1500" dirty="0">
                          <a:effectLst/>
                          <a:latin typeface="Book Antiqua" pitchFamily="18" charset="0"/>
                        </a:rPr>
                        <a:t>Union/Ward</a:t>
                      </a:r>
                      <a:endParaRPr lang="en-US" sz="1500" dirty="0">
                        <a:effectLst/>
                        <a:latin typeface="Book Antiqua" pitchFamily="18" charset="0"/>
                        <a:ea typeface="Calibri"/>
                        <a:cs typeface="Times New Roman"/>
                      </a:endParaRPr>
                    </a:p>
                  </a:txBody>
                  <a:tcPr marL="56493" marR="56493" marT="0" marB="0" anchor="ctr"/>
                </a:tc>
                <a:tc>
                  <a:txBody>
                    <a:bodyPr/>
                    <a:lstStyle/>
                    <a:p>
                      <a:pPr marL="0" marR="0" algn="ctr">
                        <a:lnSpc>
                          <a:spcPct val="100000"/>
                        </a:lnSpc>
                        <a:spcBef>
                          <a:spcPts val="0"/>
                        </a:spcBef>
                        <a:spcAft>
                          <a:spcPts val="0"/>
                        </a:spcAft>
                      </a:pPr>
                      <a:r>
                        <a:rPr lang="en-US" sz="1500">
                          <a:effectLst/>
                          <a:latin typeface="Book Antiqua" pitchFamily="18" charset="0"/>
                        </a:rPr>
                        <a:t>Problems</a:t>
                      </a:r>
                      <a:endParaRPr lang="en-US" sz="1500">
                        <a:effectLst/>
                        <a:latin typeface="Book Antiqua" pitchFamily="18" charset="0"/>
                        <a:ea typeface="Calibri"/>
                        <a:cs typeface="Times New Roman"/>
                      </a:endParaRPr>
                    </a:p>
                  </a:txBody>
                  <a:tcPr marL="56493" marR="56493" marT="0" marB="0" anchor="ctr"/>
                </a:tc>
                <a:tc>
                  <a:txBody>
                    <a:bodyPr/>
                    <a:lstStyle/>
                    <a:p>
                      <a:pPr marL="0" marR="0" algn="ctr">
                        <a:lnSpc>
                          <a:spcPct val="100000"/>
                        </a:lnSpc>
                        <a:spcBef>
                          <a:spcPts val="0"/>
                        </a:spcBef>
                        <a:spcAft>
                          <a:spcPts val="0"/>
                        </a:spcAft>
                      </a:pPr>
                      <a:r>
                        <a:rPr lang="en-US" sz="1500">
                          <a:effectLst/>
                          <a:latin typeface="Book Antiqua" pitchFamily="18" charset="0"/>
                        </a:rPr>
                        <a:t>Potentials</a:t>
                      </a:r>
                      <a:endParaRPr lang="en-US" sz="1500">
                        <a:effectLst/>
                        <a:latin typeface="Book Antiqua" pitchFamily="18" charset="0"/>
                        <a:ea typeface="Calibri"/>
                        <a:cs typeface="Times New Roman"/>
                      </a:endParaRPr>
                    </a:p>
                  </a:txBody>
                  <a:tcPr marL="56493" marR="56493" marT="0" marB="0" anchor="ctr"/>
                </a:tc>
              </a:tr>
              <a:tr h="1117329">
                <a:tc>
                  <a:txBody>
                    <a:bodyPr/>
                    <a:lstStyle/>
                    <a:p>
                      <a:pPr marL="0" marR="0" algn="ctr">
                        <a:lnSpc>
                          <a:spcPct val="100000"/>
                        </a:lnSpc>
                        <a:spcBef>
                          <a:spcPts val="0"/>
                        </a:spcBef>
                        <a:spcAft>
                          <a:spcPts val="0"/>
                        </a:spcAft>
                      </a:pPr>
                      <a:r>
                        <a:rPr lang="en-US" sz="1500" b="1">
                          <a:effectLst/>
                          <a:latin typeface="Book Antiqua" pitchFamily="18" charset="0"/>
                          <a:ea typeface="Calibri"/>
                          <a:cs typeface="Times New Roman"/>
                        </a:rPr>
                        <a:t>Subhadanga Union</a:t>
                      </a:r>
                      <a:endParaRPr lang="en-US" sz="1500">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Communication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Agricultural Facilities</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Health Facilities</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Residential </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Agriculture</a:t>
                      </a: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Agriculture Land</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Educated Person</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Cattle Farming</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Fish Farmnig</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Active Manpower                                            </a:t>
                      </a:r>
                    </a:p>
                  </a:txBody>
                  <a:tcPr marL="68580" marR="68580" marT="0" marB="0"/>
                </a:tc>
              </a:tr>
              <a:tr h="1097133">
                <a:tc>
                  <a:txBody>
                    <a:bodyPr/>
                    <a:lstStyle/>
                    <a:p>
                      <a:pPr marL="0" marR="0" algn="ctr">
                        <a:lnSpc>
                          <a:spcPct val="100000"/>
                        </a:lnSpc>
                        <a:spcBef>
                          <a:spcPts val="0"/>
                        </a:spcBef>
                        <a:spcAft>
                          <a:spcPts val="0"/>
                        </a:spcAft>
                      </a:pPr>
                      <a:r>
                        <a:rPr lang="en-US" sz="1500" b="1" dirty="0" err="1" smtClean="0">
                          <a:solidFill>
                            <a:srgbClr val="FFFF00"/>
                          </a:solidFill>
                          <a:effectLst/>
                          <a:latin typeface="Book Antiqua" pitchFamily="18" charset="0"/>
                          <a:ea typeface="Calibri"/>
                          <a:cs typeface="Times New Roman"/>
                        </a:rPr>
                        <a:t>Bwabanigonj</a:t>
                      </a:r>
                      <a:r>
                        <a:rPr lang="en-US" sz="1500" b="1" dirty="0" smtClean="0">
                          <a:solidFill>
                            <a:srgbClr val="FFFF00"/>
                          </a:solidFill>
                          <a:effectLst/>
                          <a:latin typeface="Book Antiqua" pitchFamily="18" charset="0"/>
                          <a:ea typeface="Calibri"/>
                          <a:cs typeface="Times New Roman"/>
                        </a:rPr>
                        <a:t> </a:t>
                      </a:r>
                      <a:r>
                        <a:rPr lang="en-US" sz="1500" b="1" dirty="0" err="1" smtClean="0">
                          <a:solidFill>
                            <a:srgbClr val="FFFF00"/>
                          </a:solidFill>
                          <a:effectLst/>
                          <a:latin typeface="Book Antiqua" pitchFamily="18" charset="0"/>
                          <a:ea typeface="Calibri"/>
                          <a:cs typeface="Times New Roman"/>
                        </a:rPr>
                        <a:t>Pourashava</a:t>
                      </a:r>
                      <a:endParaRPr lang="en-US" sz="1500" b="1" dirty="0" smtClean="0">
                        <a:solidFill>
                          <a:srgbClr val="FFFF00"/>
                        </a:solidFill>
                        <a:effectLst/>
                        <a:latin typeface="Book Antiqua" pitchFamily="18" charset="0"/>
                        <a:ea typeface="Calibri"/>
                        <a:cs typeface="Times New Roman"/>
                      </a:endParaRPr>
                    </a:p>
                    <a:p>
                      <a:pPr marL="0" marR="0" algn="ctr">
                        <a:lnSpc>
                          <a:spcPct val="100000"/>
                        </a:lnSpc>
                        <a:spcBef>
                          <a:spcPts val="0"/>
                        </a:spcBef>
                        <a:spcAft>
                          <a:spcPts val="0"/>
                        </a:spcAft>
                      </a:pPr>
                      <a:r>
                        <a:rPr lang="en-US" sz="1500" b="1" dirty="0" smtClean="0">
                          <a:solidFill>
                            <a:srgbClr val="FFFF00"/>
                          </a:solidFill>
                          <a:effectLst/>
                          <a:latin typeface="Book Antiqua" pitchFamily="18" charset="0"/>
                          <a:ea typeface="Calibri"/>
                          <a:cs typeface="Times New Roman"/>
                        </a:rPr>
                        <a:t>Ward </a:t>
                      </a:r>
                      <a:r>
                        <a:rPr lang="en-US" sz="1500" b="1" dirty="0">
                          <a:solidFill>
                            <a:srgbClr val="FFFF00"/>
                          </a:solidFill>
                          <a:effectLst/>
                          <a:latin typeface="Book Antiqua" pitchFamily="18" charset="0"/>
                          <a:ea typeface="Calibri"/>
                          <a:cs typeface="Times New Roman"/>
                        </a:rPr>
                        <a:t>No. 01</a:t>
                      </a:r>
                      <a:endParaRPr lang="en-US" sz="1500" dirty="0">
                        <a:solidFill>
                          <a:srgbClr val="FFFF00"/>
                        </a:solidFill>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dirty="0">
                          <a:effectLst/>
                          <a:latin typeface="Book Antiqua" pitchFamily="18" charset="0"/>
                          <a:ea typeface="Calibri"/>
                          <a:cs typeface="Times New Roman"/>
                        </a:rPr>
                        <a:t>Shortage of Pure Drinking Water</a:t>
                      </a:r>
                    </a:p>
                    <a:p>
                      <a:pPr marL="342900" marR="0" lvl="0" indent="-342900">
                        <a:lnSpc>
                          <a:spcPct val="100000"/>
                        </a:lnSpc>
                        <a:spcBef>
                          <a:spcPts val="0"/>
                        </a:spcBef>
                        <a:spcAft>
                          <a:spcPts val="0"/>
                        </a:spcAft>
                        <a:buFont typeface="Wingdings"/>
                        <a:buChar char=""/>
                        <a:tabLst>
                          <a:tab pos="3987165" algn="l"/>
                        </a:tabLst>
                      </a:pPr>
                      <a:r>
                        <a:rPr lang="en-US" sz="1500" dirty="0">
                          <a:effectLst/>
                          <a:latin typeface="Book Antiqua" pitchFamily="18" charset="0"/>
                          <a:ea typeface="Calibri"/>
                          <a:cs typeface="Times New Roman"/>
                        </a:rPr>
                        <a:t>Road Broken</a:t>
                      </a:r>
                    </a:p>
                    <a:p>
                      <a:pPr marL="342900" marR="0" lvl="0" indent="-342900">
                        <a:lnSpc>
                          <a:spcPct val="100000"/>
                        </a:lnSpc>
                        <a:spcBef>
                          <a:spcPts val="0"/>
                        </a:spcBef>
                        <a:spcAft>
                          <a:spcPts val="0"/>
                        </a:spcAft>
                        <a:buFont typeface="Wingdings"/>
                        <a:buChar char=""/>
                        <a:tabLst>
                          <a:tab pos="3987165" algn="l"/>
                        </a:tabLst>
                      </a:pPr>
                      <a:r>
                        <a:rPr lang="en-US" sz="1500" dirty="0">
                          <a:effectLst/>
                          <a:latin typeface="Book Antiqua" pitchFamily="18" charset="0"/>
                          <a:ea typeface="Calibri"/>
                          <a:cs typeface="Times New Roman"/>
                        </a:rPr>
                        <a:t>Water Logging</a:t>
                      </a:r>
                    </a:p>
                    <a:p>
                      <a:pPr marL="342900" marR="0" lvl="0" indent="-342900">
                        <a:lnSpc>
                          <a:spcPct val="100000"/>
                        </a:lnSpc>
                        <a:spcBef>
                          <a:spcPts val="0"/>
                        </a:spcBef>
                        <a:spcAft>
                          <a:spcPts val="0"/>
                        </a:spcAft>
                        <a:buFont typeface="Wingdings"/>
                        <a:buChar char=""/>
                        <a:tabLst>
                          <a:tab pos="3987165" algn="l"/>
                        </a:tabLst>
                      </a:pPr>
                      <a:r>
                        <a:rPr lang="en-US" sz="1500" dirty="0">
                          <a:effectLst/>
                          <a:latin typeface="Book Antiqua" pitchFamily="18" charset="0"/>
                          <a:ea typeface="Calibri"/>
                          <a:cs typeface="Times New Roman"/>
                        </a:rPr>
                        <a:t>Unemployment to Women</a:t>
                      </a:r>
                    </a:p>
                    <a:p>
                      <a:pPr marL="342900" marR="0" lvl="0" indent="-342900">
                        <a:lnSpc>
                          <a:spcPct val="100000"/>
                        </a:lnSpc>
                        <a:spcBef>
                          <a:spcPts val="0"/>
                        </a:spcBef>
                        <a:spcAft>
                          <a:spcPts val="0"/>
                        </a:spcAft>
                        <a:buFont typeface="Wingdings"/>
                        <a:buChar char=""/>
                        <a:tabLst>
                          <a:tab pos="3987165" algn="l"/>
                        </a:tabLst>
                      </a:pPr>
                      <a:r>
                        <a:rPr lang="en-US" sz="1500" dirty="0">
                          <a:effectLst/>
                          <a:latin typeface="Book Antiqua" pitchFamily="18" charset="0"/>
                          <a:ea typeface="Calibri"/>
                          <a:cs typeface="Times New Roman"/>
                        </a:rPr>
                        <a:t>Problem of Drug addiction &amp; Entertainment </a:t>
                      </a:r>
                      <a:endParaRPr lang="en-US" sz="1500" dirty="0" smtClean="0">
                        <a:effectLst/>
                        <a:latin typeface="Book Antiqua" pitchFamily="18" charset="0"/>
                        <a:ea typeface="Calibri"/>
                        <a:cs typeface="Times New Roman"/>
                      </a:endParaRP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River</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Children Park</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Natural Cannel</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Bus Stand</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Main Road in City       </a:t>
                      </a:r>
                      <a:r>
                        <a:rPr lang="en-US" sz="1500" dirty="0" smtClean="0">
                          <a:effectLst/>
                          <a:latin typeface="Book Antiqua" pitchFamily="18" charset="0"/>
                          <a:ea typeface="Calibri"/>
                          <a:cs typeface="Times New Roman"/>
                        </a:rPr>
                        <a:t>                       </a:t>
                      </a:r>
                      <a:endParaRPr lang="en-US" sz="1500" dirty="0">
                        <a:effectLst/>
                        <a:latin typeface="Book Antiqua" pitchFamily="18" charset="0"/>
                        <a:ea typeface="Calibri"/>
                        <a:cs typeface="Times New Roman"/>
                      </a:endParaRPr>
                    </a:p>
                  </a:txBody>
                  <a:tcPr marL="68580" marR="68580" marT="0" marB="0"/>
                </a:tc>
              </a:tr>
              <a:tr h="11173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err="1" smtClean="0">
                          <a:solidFill>
                            <a:srgbClr val="FFFF00"/>
                          </a:solidFill>
                          <a:effectLst/>
                          <a:latin typeface="Book Antiqua" pitchFamily="18" charset="0"/>
                          <a:ea typeface="Calibri"/>
                          <a:cs typeface="Times New Roman"/>
                        </a:rPr>
                        <a:t>Bwabanigonj</a:t>
                      </a:r>
                      <a:r>
                        <a:rPr lang="en-US" sz="1500" b="1" dirty="0" smtClean="0">
                          <a:solidFill>
                            <a:srgbClr val="FFFF00"/>
                          </a:solidFill>
                          <a:effectLst/>
                          <a:latin typeface="Book Antiqua" pitchFamily="18" charset="0"/>
                          <a:ea typeface="Calibri"/>
                          <a:cs typeface="Times New Roman"/>
                        </a:rPr>
                        <a:t> </a:t>
                      </a:r>
                      <a:r>
                        <a:rPr lang="en-US" sz="1500" b="1" dirty="0" err="1" smtClean="0">
                          <a:solidFill>
                            <a:srgbClr val="FFFF00"/>
                          </a:solidFill>
                          <a:effectLst/>
                          <a:latin typeface="Book Antiqua" pitchFamily="18" charset="0"/>
                          <a:ea typeface="Calibri"/>
                          <a:cs typeface="Times New Roman"/>
                        </a:rPr>
                        <a:t>Pourashava</a:t>
                      </a:r>
                      <a:endParaRPr lang="en-US" sz="1500" b="1" dirty="0" smtClean="0">
                        <a:solidFill>
                          <a:srgbClr val="FFFF00"/>
                        </a:solidFill>
                        <a:effectLst/>
                        <a:latin typeface="Book Antiqua" pitchFamily="18" charset="0"/>
                        <a:ea typeface="Calibri"/>
                        <a:cs typeface="Times New Roman"/>
                      </a:endParaRPr>
                    </a:p>
                    <a:p>
                      <a:pPr marL="0" marR="0" algn="ctr">
                        <a:lnSpc>
                          <a:spcPct val="100000"/>
                        </a:lnSpc>
                        <a:spcBef>
                          <a:spcPts val="0"/>
                        </a:spcBef>
                        <a:spcAft>
                          <a:spcPts val="0"/>
                        </a:spcAft>
                      </a:pPr>
                      <a:r>
                        <a:rPr lang="en-US" sz="1500" b="1" dirty="0" smtClean="0">
                          <a:solidFill>
                            <a:srgbClr val="FFFF00"/>
                          </a:solidFill>
                          <a:effectLst/>
                          <a:latin typeface="Book Antiqua" pitchFamily="18" charset="0"/>
                          <a:ea typeface="Calibri"/>
                          <a:cs typeface="Times New Roman"/>
                        </a:rPr>
                        <a:t>Ward </a:t>
                      </a:r>
                      <a:r>
                        <a:rPr lang="en-US" sz="1500" b="1" dirty="0">
                          <a:solidFill>
                            <a:srgbClr val="FFFF00"/>
                          </a:solidFill>
                          <a:effectLst/>
                          <a:latin typeface="Book Antiqua" pitchFamily="18" charset="0"/>
                          <a:ea typeface="Calibri"/>
                          <a:cs typeface="Times New Roman"/>
                        </a:rPr>
                        <a:t>No. 02</a:t>
                      </a:r>
                      <a:endParaRPr lang="en-US" sz="1500" dirty="0">
                        <a:solidFill>
                          <a:srgbClr val="FFFF00"/>
                        </a:solidFill>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Shortage of Pure Drinking Water</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Road Broken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Water Logging</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Unemployment to Women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Problem of Drug addiction &amp; Entertainment</a:t>
                      </a: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River</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Children Park</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Natural Cannel</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Bus Stand</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Main Road in City                              </a:t>
                      </a:r>
                    </a:p>
                  </a:txBody>
                  <a:tcPr marL="68580" marR="68580" marT="0" marB="0"/>
                </a:tc>
              </a:tr>
              <a:tr h="11173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err="1" smtClean="0">
                          <a:solidFill>
                            <a:srgbClr val="FFFF00"/>
                          </a:solidFill>
                          <a:effectLst/>
                          <a:latin typeface="Book Antiqua" pitchFamily="18" charset="0"/>
                          <a:ea typeface="Calibri"/>
                          <a:cs typeface="Times New Roman"/>
                        </a:rPr>
                        <a:t>Bwabanigonj</a:t>
                      </a:r>
                      <a:r>
                        <a:rPr lang="en-US" sz="1500" b="1" dirty="0" smtClean="0">
                          <a:solidFill>
                            <a:srgbClr val="FFFF00"/>
                          </a:solidFill>
                          <a:effectLst/>
                          <a:latin typeface="Book Antiqua" pitchFamily="18" charset="0"/>
                          <a:ea typeface="Calibri"/>
                          <a:cs typeface="Times New Roman"/>
                        </a:rPr>
                        <a:t> </a:t>
                      </a:r>
                      <a:r>
                        <a:rPr lang="en-US" sz="1500" b="1" dirty="0" err="1" smtClean="0">
                          <a:solidFill>
                            <a:srgbClr val="FFFF00"/>
                          </a:solidFill>
                          <a:effectLst/>
                          <a:latin typeface="Book Antiqua" pitchFamily="18" charset="0"/>
                          <a:ea typeface="Calibri"/>
                          <a:cs typeface="Times New Roman"/>
                        </a:rPr>
                        <a:t>Pourashava</a:t>
                      </a:r>
                      <a:endParaRPr lang="en-US" sz="1500" b="1" dirty="0" smtClean="0">
                        <a:solidFill>
                          <a:srgbClr val="FFFF00"/>
                        </a:solidFill>
                        <a:effectLst/>
                        <a:latin typeface="Book Antiqua" pitchFamily="18" charset="0"/>
                        <a:ea typeface="Calibri"/>
                        <a:cs typeface="Times New Roman"/>
                      </a:endParaRPr>
                    </a:p>
                    <a:p>
                      <a:pPr marL="0" marR="0" algn="ctr">
                        <a:lnSpc>
                          <a:spcPct val="100000"/>
                        </a:lnSpc>
                        <a:spcBef>
                          <a:spcPts val="0"/>
                        </a:spcBef>
                        <a:spcAft>
                          <a:spcPts val="0"/>
                        </a:spcAft>
                      </a:pPr>
                      <a:r>
                        <a:rPr lang="en-US" sz="1500" b="1" dirty="0" smtClean="0">
                          <a:solidFill>
                            <a:srgbClr val="FFFF00"/>
                          </a:solidFill>
                          <a:effectLst/>
                          <a:latin typeface="Book Antiqua" pitchFamily="18" charset="0"/>
                          <a:ea typeface="Calibri"/>
                          <a:cs typeface="Times New Roman"/>
                        </a:rPr>
                        <a:t>Ward </a:t>
                      </a:r>
                      <a:r>
                        <a:rPr lang="en-US" sz="1500" b="1" dirty="0">
                          <a:solidFill>
                            <a:srgbClr val="FFFF00"/>
                          </a:solidFill>
                          <a:effectLst/>
                          <a:latin typeface="Book Antiqua" pitchFamily="18" charset="0"/>
                          <a:ea typeface="Calibri"/>
                          <a:cs typeface="Times New Roman"/>
                        </a:rPr>
                        <a:t>No. 03</a:t>
                      </a:r>
                      <a:endParaRPr lang="en-US" sz="1500" dirty="0">
                        <a:solidFill>
                          <a:srgbClr val="FFFF00"/>
                        </a:solidFill>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Shortage of Pure Drinking Water</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Road Broken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Water Logging</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Unemployment to Women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Problem of Drug addiction &amp; Entertainment</a:t>
                      </a: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River</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Children Park</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Natural Cannel</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Bus Stand</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Main Road in City                              </a:t>
                      </a:r>
                    </a:p>
                  </a:txBody>
                  <a:tcPr marL="68580" marR="68580" marT="0" marB="0"/>
                </a:tc>
              </a:tr>
              <a:tr h="122386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err="1" smtClean="0">
                          <a:solidFill>
                            <a:srgbClr val="FFFF00"/>
                          </a:solidFill>
                          <a:effectLst/>
                          <a:latin typeface="Book Antiqua" pitchFamily="18" charset="0"/>
                          <a:ea typeface="Calibri"/>
                          <a:cs typeface="Times New Roman"/>
                        </a:rPr>
                        <a:t>Bwabanigonj</a:t>
                      </a:r>
                      <a:r>
                        <a:rPr lang="en-US" sz="1500" b="1" dirty="0" smtClean="0">
                          <a:solidFill>
                            <a:srgbClr val="FFFF00"/>
                          </a:solidFill>
                          <a:effectLst/>
                          <a:latin typeface="Book Antiqua" pitchFamily="18" charset="0"/>
                          <a:ea typeface="Calibri"/>
                          <a:cs typeface="Times New Roman"/>
                        </a:rPr>
                        <a:t> </a:t>
                      </a:r>
                      <a:r>
                        <a:rPr lang="en-US" sz="1500" b="1" dirty="0" err="1" smtClean="0">
                          <a:solidFill>
                            <a:srgbClr val="FFFF00"/>
                          </a:solidFill>
                          <a:effectLst/>
                          <a:latin typeface="Book Antiqua" pitchFamily="18" charset="0"/>
                          <a:ea typeface="Calibri"/>
                          <a:cs typeface="Times New Roman"/>
                        </a:rPr>
                        <a:t>Pourashava</a:t>
                      </a:r>
                      <a:endParaRPr lang="en-US" sz="1500" b="1" dirty="0" smtClean="0">
                        <a:solidFill>
                          <a:srgbClr val="FFFF00"/>
                        </a:solidFill>
                        <a:effectLst/>
                        <a:latin typeface="Book Antiqua" pitchFamily="18" charset="0"/>
                        <a:ea typeface="Calibri"/>
                        <a:cs typeface="Times New Roman"/>
                      </a:endParaRPr>
                    </a:p>
                    <a:p>
                      <a:pPr marL="0" marR="0" algn="ctr">
                        <a:lnSpc>
                          <a:spcPct val="100000"/>
                        </a:lnSpc>
                        <a:spcBef>
                          <a:spcPts val="0"/>
                        </a:spcBef>
                        <a:spcAft>
                          <a:spcPts val="0"/>
                        </a:spcAft>
                      </a:pPr>
                      <a:r>
                        <a:rPr lang="en-US" sz="1500" b="1" dirty="0" smtClean="0">
                          <a:solidFill>
                            <a:srgbClr val="FFFF00"/>
                          </a:solidFill>
                          <a:effectLst/>
                          <a:latin typeface="Book Antiqua" pitchFamily="18" charset="0"/>
                          <a:ea typeface="Calibri"/>
                          <a:cs typeface="Times New Roman"/>
                        </a:rPr>
                        <a:t>Ward </a:t>
                      </a:r>
                      <a:r>
                        <a:rPr lang="en-US" sz="1500" b="1" dirty="0">
                          <a:solidFill>
                            <a:srgbClr val="FFFF00"/>
                          </a:solidFill>
                          <a:effectLst/>
                          <a:latin typeface="Book Antiqua" pitchFamily="18" charset="0"/>
                          <a:ea typeface="Calibri"/>
                          <a:cs typeface="Times New Roman"/>
                        </a:rPr>
                        <a:t>No. 04</a:t>
                      </a:r>
                      <a:endParaRPr lang="en-US" sz="1500" dirty="0">
                        <a:solidFill>
                          <a:srgbClr val="FFFF00"/>
                        </a:solidFill>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Shortage of Pure Drinking Water</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Road Broken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Water Logging</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Unemployment to Women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Problem of Drug addiction &amp; Entertainment</a:t>
                      </a: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River</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Children Park</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Natural Cannel</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Bus Stand</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Main Road in City                              </a:t>
                      </a:r>
                    </a:p>
                  </a:txBody>
                  <a:tcPr marL="68580" marR="68580" marT="0" marB="0"/>
                </a:tc>
              </a:tr>
            </a:tbl>
          </a:graphicData>
        </a:graphic>
      </p:graphicFrame>
      <p:sp>
        <p:nvSpPr>
          <p:cNvPr id="3" name="Title 1"/>
          <p:cNvSpPr txBox="1">
            <a:spLocks/>
          </p:cNvSpPr>
          <p:nvPr/>
        </p:nvSpPr>
        <p:spPr>
          <a:xfrm>
            <a:off x="571500" y="0"/>
            <a:ext cx="12573000" cy="587375"/>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2800" b="1" dirty="0">
                <a:latin typeface="Book Antiqua" pitchFamily="18" charset="0"/>
              </a:rPr>
              <a:t>PRA </a:t>
            </a:r>
            <a:r>
              <a:rPr lang="en-US" altLang="en-US" sz="2800" b="1" dirty="0" smtClean="0">
                <a:latin typeface="Book Antiqua" pitchFamily="18" charset="0"/>
              </a:rPr>
              <a:t>Findings of </a:t>
            </a:r>
            <a:r>
              <a:rPr lang="en-US" altLang="en-US" sz="2800" b="1" dirty="0" err="1" smtClean="0">
                <a:latin typeface="Book Antiqua" pitchFamily="18" charset="0"/>
              </a:rPr>
              <a:t>Bagmara</a:t>
            </a:r>
            <a:r>
              <a:rPr lang="en-US" altLang="en-US" sz="2800" b="1" dirty="0" smtClean="0">
                <a:latin typeface="Book Antiqua" pitchFamily="18" charset="0"/>
              </a:rPr>
              <a:t> Unions and </a:t>
            </a:r>
            <a:r>
              <a:rPr lang="en-US" altLang="en-US" sz="2800" b="1" dirty="0" err="1" smtClean="0">
                <a:latin typeface="Book Antiqua" pitchFamily="18" charset="0"/>
              </a:rPr>
              <a:t>Pourashavas</a:t>
            </a:r>
            <a:endParaRPr lang="en-US" sz="2800" b="1" dirty="0">
              <a:latin typeface="Book Antiqua" pitchFamily="18" charset="0"/>
            </a:endParaRPr>
          </a:p>
        </p:txBody>
      </p:sp>
    </p:spTree>
    <p:extLst>
      <p:ext uri="{BB962C8B-B14F-4D97-AF65-F5344CB8AC3E}">
        <p14:creationId xmlns:p14="http://schemas.microsoft.com/office/powerpoint/2010/main" val="1543483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84385728"/>
              </p:ext>
            </p:extLst>
          </p:nvPr>
        </p:nvGraphicFramePr>
        <p:xfrm>
          <a:off x="1295400" y="515837"/>
          <a:ext cx="11277600" cy="6265963"/>
        </p:xfrm>
        <a:graphic>
          <a:graphicData uri="http://schemas.openxmlformats.org/drawingml/2006/table">
            <a:tbl>
              <a:tblPr firstRow="1" firstCol="1" bandRow="1">
                <a:tableStyleId>{5C22544A-7EE6-4342-B048-85BDC9FD1C3A}</a:tableStyleId>
              </a:tblPr>
              <a:tblGrid>
                <a:gridCol w="2696702"/>
                <a:gridCol w="4923298"/>
                <a:gridCol w="3657600"/>
              </a:tblGrid>
              <a:tr h="322363">
                <a:tc>
                  <a:txBody>
                    <a:bodyPr/>
                    <a:lstStyle/>
                    <a:p>
                      <a:pPr marL="0" marR="0" algn="ctr">
                        <a:lnSpc>
                          <a:spcPct val="100000"/>
                        </a:lnSpc>
                        <a:spcBef>
                          <a:spcPts val="0"/>
                        </a:spcBef>
                        <a:spcAft>
                          <a:spcPts val="0"/>
                        </a:spcAft>
                      </a:pPr>
                      <a:r>
                        <a:rPr lang="en-US" sz="1500" dirty="0">
                          <a:effectLst/>
                          <a:latin typeface="Book Antiqua" pitchFamily="18" charset="0"/>
                        </a:rPr>
                        <a:t>Union/Ward</a:t>
                      </a:r>
                      <a:endParaRPr lang="en-US" sz="1500" dirty="0">
                        <a:effectLst/>
                        <a:latin typeface="Book Antiqua" pitchFamily="18" charset="0"/>
                        <a:ea typeface="Calibri"/>
                        <a:cs typeface="Times New Roman"/>
                      </a:endParaRPr>
                    </a:p>
                  </a:txBody>
                  <a:tcPr marL="56493" marR="56493" marT="0" marB="0" anchor="ctr"/>
                </a:tc>
                <a:tc>
                  <a:txBody>
                    <a:bodyPr/>
                    <a:lstStyle/>
                    <a:p>
                      <a:pPr marL="0" marR="0" algn="ctr">
                        <a:lnSpc>
                          <a:spcPct val="100000"/>
                        </a:lnSpc>
                        <a:spcBef>
                          <a:spcPts val="0"/>
                        </a:spcBef>
                        <a:spcAft>
                          <a:spcPts val="0"/>
                        </a:spcAft>
                      </a:pPr>
                      <a:r>
                        <a:rPr lang="en-US" sz="1500">
                          <a:effectLst/>
                          <a:latin typeface="Book Antiqua" pitchFamily="18" charset="0"/>
                        </a:rPr>
                        <a:t>Problems</a:t>
                      </a:r>
                      <a:endParaRPr lang="en-US" sz="1500">
                        <a:effectLst/>
                        <a:latin typeface="Book Antiqua" pitchFamily="18" charset="0"/>
                        <a:ea typeface="Calibri"/>
                        <a:cs typeface="Times New Roman"/>
                      </a:endParaRPr>
                    </a:p>
                  </a:txBody>
                  <a:tcPr marL="56493" marR="56493" marT="0" marB="0" anchor="ctr"/>
                </a:tc>
                <a:tc>
                  <a:txBody>
                    <a:bodyPr/>
                    <a:lstStyle/>
                    <a:p>
                      <a:pPr marL="0" marR="0" algn="ctr">
                        <a:lnSpc>
                          <a:spcPct val="100000"/>
                        </a:lnSpc>
                        <a:spcBef>
                          <a:spcPts val="0"/>
                        </a:spcBef>
                        <a:spcAft>
                          <a:spcPts val="0"/>
                        </a:spcAft>
                      </a:pPr>
                      <a:r>
                        <a:rPr lang="en-US" sz="1500">
                          <a:effectLst/>
                          <a:latin typeface="Book Antiqua" pitchFamily="18" charset="0"/>
                        </a:rPr>
                        <a:t>Potentials</a:t>
                      </a:r>
                      <a:endParaRPr lang="en-US" sz="1500">
                        <a:effectLst/>
                        <a:latin typeface="Book Antiqua" pitchFamily="18" charset="0"/>
                        <a:ea typeface="Calibri"/>
                        <a:cs typeface="Times New Roman"/>
                      </a:endParaRPr>
                    </a:p>
                  </a:txBody>
                  <a:tcPr marL="56493" marR="56493" marT="0" marB="0" anchor="ctr"/>
                </a:tc>
              </a:tr>
              <a:tr h="11173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err="1" smtClean="0">
                          <a:solidFill>
                            <a:srgbClr val="FFFF00"/>
                          </a:solidFill>
                          <a:effectLst/>
                          <a:latin typeface="Book Antiqua" pitchFamily="18" charset="0"/>
                          <a:ea typeface="Calibri"/>
                          <a:cs typeface="Times New Roman"/>
                        </a:rPr>
                        <a:t>Bwabanigonj</a:t>
                      </a:r>
                      <a:r>
                        <a:rPr lang="en-US" sz="1500" b="1" dirty="0" smtClean="0">
                          <a:solidFill>
                            <a:srgbClr val="FFFF00"/>
                          </a:solidFill>
                          <a:effectLst/>
                          <a:latin typeface="Book Antiqua" pitchFamily="18" charset="0"/>
                          <a:ea typeface="Calibri"/>
                          <a:cs typeface="Times New Roman"/>
                        </a:rPr>
                        <a:t> </a:t>
                      </a:r>
                      <a:r>
                        <a:rPr lang="en-US" sz="1500" b="1" dirty="0" err="1" smtClean="0">
                          <a:solidFill>
                            <a:srgbClr val="FFFF00"/>
                          </a:solidFill>
                          <a:effectLst/>
                          <a:latin typeface="Book Antiqua" pitchFamily="18" charset="0"/>
                          <a:ea typeface="Calibri"/>
                          <a:cs typeface="Times New Roman"/>
                        </a:rPr>
                        <a:t>Pourashava</a:t>
                      </a:r>
                      <a:endParaRPr lang="en-US" sz="1500" b="1" dirty="0" smtClean="0">
                        <a:solidFill>
                          <a:srgbClr val="FFFF00"/>
                        </a:solidFill>
                        <a:effectLst/>
                        <a:latin typeface="Book Antiqua" pitchFamily="18" charset="0"/>
                        <a:ea typeface="Calibri"/>
                        <a:cs typeface="Times New Roman"/>
                      </a:endParaRPr>
                    </a:p>
                    <a:p>
                      <a:pPr marL="0" marR="0" algn="ctr">
                        <a:lnSpc>
                          <a:spcPct val="100000"/>
                        </a:lnSpc>
                        <a:spcBef>
                          <a:spcPts val="0"/>
                        </a:spcBef>
                        <a:spcAft>
                          <a:spcPts val="0"/>
                        </a:spcAft>
                      </a:pPr>
                      <a:r>
                        <a:rPr lang="en-US" sz="1500" b="1" dirty="0" smtClean="0">
                          <a:solidFill>
                            <a:srgbClr val="FFFF00"/>
                          </a:solidFill>
                          <a:effectLst/>
                          <a:latin typeface="Book Antiqua" pitchFamily="18" charset="0"/>
                          <a:ea typeface="Calibri"/>
                          <a:cs typeface="Times New Roman"/>
                        </a:rPr>
                        <a:t>Ward </a:t>
                      </a:r>
                      <a:r>
                        <a:rPr lang="en-US" sz="1500" b="1" dirty="0">
                          <a:solidFill>
                            <a:srgbClr val="FFFF00"/>
                          </a:solidFill>
                          <a:effectLst/>
                          <a:latin typeface="Book Antiqua" pitchFamily="18" charset="0"/>
                          <a:ea typeface="Calibri"/>
                          <a:cs typeface="Times New Roman"/>
                        </a:rPr>
                        <a:t>No. 05</a:t>
                      </a:r>
                      <a:endParaRPr lang="en-US" sz="1500" dirty="0">
                        <a:solidFill>
                          <a:srgbClr val="FFFF00"/>
                        </a:solidFill>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Shortage of Pure Drinking Water</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Road Broken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Water Logging</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Unemployment to Women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Problem of Drug addiction &amp; Entertainment</a:t>
                      </a: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River</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Children Park</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Natural Cannel</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Bus Stand</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Main Road in City                              </a:t>
                      </a:r>
                    </a:p>
                  </a:txBody>
                  <a:tcPr marL="68580" marR="68580" marT="0" marB="0"/>
                </a:tc>
              </a:tr>
              <a:tr h="10971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err="1" smtClean="0">
                          <a:solidFill>
                            <a:srgbClr val="FFFF00"/>
                          </a:solidFill>
                          <a:effectLst/>
                          <a:latin typeface="Book Antiqua" pitchFamily="18" charset="0"/>
                          <a:ea typeface="Calibri"/>
                          <a:cs typeface="Times New Roman"/>
                        </a:rPr>
                        <a:t>Bwabanigonj</a:t>
                      </a:r>
                      <a:r>
                        <a:rPr lang="en-US" sz="1500" b="1" dirty="0" smtClean="0">
                          <a:solidFill>
                            <a:srgbClr val="FFFF00"/>
                          </a:solidFill>
                          <a:effectLst/>
                          <a:latin typeface="Book Antiqua" pitchFamily="18" charset="0"/>
                          <a:ea typeface="Calibri"/>
                          <a:cs typeface="Times New Roman"/>
                        </a:rPr>
                        <a:t> </a:t>
                      </a:r>
                      <a:r>
                        <a:rPr lang="en-US" sz="1500" b="1" dirty="0" err="1" smtClean="0">
                          <a:solidFill>
                            <a:srgbClr val="FFFF00"/>
                          </a:solidFill>
                          <a:effectLst/>
                          <a:latin typeface="Book Antiqua" pitchFamily="18" charset="0"/>
                          <a:ea typeface="Calibri"/>
                          <a:cs typeface="Times New Roman"/>
                        </a:rPr>
                        <a:t>Pourashava</a:t>
                      </a:r>
                      <a:endParaRPr lang="en-US" sz="1500" b="1" dirty="0" smtClean="0">
                        <a:solidFill>
                          <a:srgbClr val="FFFF00"/>
                        </a:solidFill>
                        <a:effectLst/>
                        <a:latin typeface="Book Antiqua" pitchFamily="18" charset="0"/>
                        <a:ea typeface="Calibri"/>
                        <a:cs typeface="Times New Roman"/>
                      </a:endParaRPr>
                    </a:p>
                    <a:p>
                      <a:pPr marL="0" marR="0" algn="ctr">
                        <a:lnSpc>
                          <a:spcPct val="100000"/>
                        </a:lnSpc>
                        <a:spcBef>
                          <a:spcPts val="0"/>
                        </a:spcBef>
                        <a:spcAft>
                          <a:spcPts val="0"/>
                        </a:spcAft>
                      </a:pPr>
                      <a:r>
                        <a:rPr lang="en-US" sz="1500" b="1" dirty="0" smtClean="0">
                          <a:solidFill>
                            <a:srgbClr val="FFFF00"/>
                          </a:solidFill>
                          <a:effectLst/>
                          <a:latin typeface="Book Antiqua" pitchFamily="18" charset="0"/>
                          <a:ea typeface="Calibri"/>
                          <a:cs typeface="Times New Roman"/>
                        </a:rPr>
                        <a:t>Ward </a:t>
                      </a:r>
                      <a:r>
                        <a:rPr lang="en-US" sz="1500" b="1" dirty="0">
                          <a:solidFill>
                            <a:srgbClr val="FFFF00"/>
                          </a:solidFill>
                          <a:effectLst/>
                          <a:latin typeface="Book Antiqua" pitchFamily="18" charset="0"/>
                          <a:ea typeface="Calibri"/>
                          <a:cs typeface="Times New Roman"/>
                        </a:rPr>
                        <a:t>No. 06</a:t>
                      </a:r>
                      <a:endParaRPr lang="en-US" sz="1500" dirty="0">
                        <a:solidFill>
                          <a:srgbClr val="FFFF00"/>
                        </a:solidFill>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Shortage of Pure Drinking Water</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Road Broken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Water Logging</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Unemployment to Women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Problem of Drug addiction &amp; Entertainment</a:t>
                      </a: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River</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Children Park</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Natural Cannel</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Bus Stand</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Main Road in City                              </a:t>
                      </a:r>
                    </a:p>
                  </a:txBody>
                  <a:tcPr marL="68580" marR="68580" marT="0" marB="0"/>
                </a:tc>
              </a:tr>
              <a:tr h="11173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err="1" smtClean="0">
                          <a:solidFill>
                            <a:srgbClr val="FFFF00"/>
                          </a:solidFill>
                          <a:effectLst/>
                          <a:latin typeface="Book Antiqua" pitchFamily="18" charset="0"/>
                          <a:ea typeface="Calibri"/>
                          <a:cs typeface="Times New Roman"/>
                        </a:rPr>
                        <a:t>Bwabanigonj</a:t>
                      </a:r>
                      <a:r>
                        <a:rPr lang="en-US" sz="1500" b="1" dirty="0" smtClean="0">
                          <a:solidFill>
                            <a:srgbClr val="FFFF00"/>
                          </a:solidFill>
                          <a:effectLst/>
                          <a:latin typeface="Book Antiqua" pitchFamily="18" charset="0"/>
                          <a:ea typeface="Calibri"/>
                          <a:cs typeface="Times New Roman"/>
                        </a:rPr>
                        <a:t> </a:t>
                      </a:r>
                      <a:r>
                        <a:rPr lang="en-US" sz="1500" b="1" dirty="0" err="1" smtClean="0">
                          <a:solidFill>
                            <a:srgbClr val="FFFF00"/>
                          </a:solidFill>
                          <a:effectLst/>
                          <a:latin typeface="Book Antiqua" pitchFamily="18" charset="0"/>
                          <a:ea typeface="Calibri"/>
                          <a:cs typeface="Times New Roman"/>
                        </a:rPr>
                        <a:t>Pourashava</a:t>
                      </a:r>
                      <a:endParaRPr lang="en-US" sz="1500" b="1" dirty="0" smtClean="0">
                        <a:solidFill>
                          <a:srgbClr val="FFFF00"/>
                        </a:solidFill>
                        <a:effectLst/>
                        <a:latin typeface="Book Antiqua" pitchFamily="18" charset="0"/>
                        <a:ea typeface="Calibri"/>
                        <a:cs typeface="Times New Roman"/>
                      </a:endParaRPr>
                    </a:p>
                    <a:p>
                      <a:pPr marL="0" marR="0" algn="ctr">
                        <a:lnSpc>
                          <a:spcPct val="100000"/>
                        </a:lnSpc>
                        <a:spcBef>
                          <a:spcPts val="0"/>
                        </a:spcBef>
                        <a:spcAft>
                          <a:spcPts val="0"/>
                        </a:spcAft>
                      </a:pPr>
                      <a:r>
                        <a:rPr lang="en-US" sz="1500" b="1" dirty="0" smtClean="0">
                          <a:solidFill>
                            <a:srgbClr val="FFFF00"/>
                          </a:solidFill>
                          <a:effectLst/>
                          <a:latin typeface="Book Antiqua" pitchFamily="18" charset="0"/>
                          <a:ea typeface="Calibri"/>
                          <a:cs typeface="Times New Roman"/>
                        </a:rPr>
                        <a:t>Ward </a:t>
                      </a:r>
                      <a:r>
                        <a:rPr lang="en-US" sz="1500" b="1" dirty="0">
                          <a:solidFill>
                            <a:srgbClr val="FFFF00"/>
                          </a:solidFill>
                          <a:effectLst/>
                          <a:latin typeface="Book Antiqua" pitchFamily="18" charset="0"/>
                          <a:ea typeface="Calibri"/>
                          <a:cs typeface="Times New Roman"/>
                        </a:rPr>
                        <a:t>No. 07</a:t>
                      </a:r>
                      <a:endParaRPr lang="en-US" sz="1500" dirty="0">
                        <a:solidFill>
                          <a:srgbClr val="FFFF00"/>
                        </a:solidFill>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Shortage of Pure Drinking Water</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Road Broken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Water Logging</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Unemployment to Women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Problem of Drug addiction &amp; Entertainment</a:t>
                      </a: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River</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Children Park</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Natural Cannel</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Bus Stand</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Main Road in City                              </a:t>
                      </a:r>
                    </a:p>
                  </a:txBody>
                  <a:tcPr marL="68580" marR="68580" marT="0" marB="0"/>
                </a:tc>
              </a:tr>
              <a:tr h="11173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err="1" smtClean="0">
                          <a:solidFill>
                            <a:srgbClr val="FFFF00"/>
                          </a:solidFill>
                          <a:effectLst/>
                          <a:latin typeface="Book Antiqua" pitchFamily="18" charset="0"/>
                          <a:ea typeface="Calibri"/>
                          <a:cs typeface="Times New Roman"/>
                        </a:rPr>
                        <a:t>Bwabanigonj</a:t>
                      </a:r>
                      <a:r>
                        <a:rPr lang="en-US" sz="1500" b="1" dirty="0" smtClean="0">
                          <a:solidFill>
                            <a:srgbClr val="FFFF00"/>
                          </a:solidFill>
                          <a:effectLst/>
                          <a:latin typeface="Book Antiqua" pitchFamily="18" charset="0"/>
                          <a:ea typeface="Calibri"/>
                          <a:cs typeface="Times New Roman"/>
                        </a:rPr>
                        <a:t> </a:t>
                      </a:r>
                      <a:r>
                        <a:rPr lang="en-US" sz="1500" b="1" dirty="0" err="1" smtClean="0">
                          <a:solidFill>
                            <a:srgbClr val="FFFF00"/>
                          </a:solidFill>
                          <a:effectLst/>
                          <a:latin typeface="Book Antiqua" pitchFamily="18" charset="0"/>
                          <a:ea typeface="Calibri"/>
                          <a:cs typeface="Times New Roman"/>
                        </a:rPr>
                        <a:t>Pourashava</a:t>
                      </a:r>
                      <a:endParaRPr lang="en-US" sz="1500" b="1" dirty="0" smtClean="0">
                        <a:solidFill>
                          <a:srgbClr val="FFFF00"/>
                        </a:solidFill>
                        <a:effectLst/>
                        <a:latin typeface="Book Antiqua" pitchFamily="18" charset="0"/>
                        <a:ea typeface="Calibri"/>
                        <a:cs typeface="Times New Roman"/>
                      </a:endParaRPr>
                    </a:p>
                    <a:p>
                      <a:pPr marL="0" marR="0" algn="ctr">
                        <a:lnSpc>
                          <a:spcPct val="100000"/>
                        </a:lnSpc>
                        <a:spcBef>
                          <a:spcPts val="0"/>
                        </a:spcBef>
                        <a:spcAft>
                          <a:spcPts val="0"/>
                        </a:spcAft>
                      </a:pPr>
                      <a:r>
                        <a:rPr lang="en-US" sz="1500" b="1" dirty="0" smtClean="0">
                          <a:solidFill>
                            <a:srgbClr val="FFFF00"/>
                          </a:solidFill>
                          <a:effectLst/>
                          <a:latin typeface="Book Antiqua" pitchFamily="18" charset="0"/>
                          <a:ea typeface="Calibri"/>
                          <a:cs typeface="Times New Roman"/>
                        </a:rPr>
                        <a:t>Ward </a:t>
                      </a:r>
                      <a:r>
                        <a:rPr lang="en-US" sz="1500" b="1" dirty="0">
                          <a:solidFill>
                            <a:srgbClr val="FFFF00"/>
                          </a:solidFill>
                          <a:effectLst/>
                          <a:latin typeface="Book Antiqua" pitchFamily="18" charset="0"/>
                          <a:ea typeface="Calibri"/>
                          <a:cs typeface="Times New Roman"/>
                        </a:rPr>
                        <a:t>No. 08</a:t>
                      </a:r>
                      <a:endParaRPr lang="en-US" sz="1500" dirty="0">
                        <a:solidFill>
                          <a:srgbClr val="FFFF00"/>
                        </a:solidFill>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Shortage of Pure Drinking Water</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Road Broken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Water Logging</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Unemployment to Women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Problem of Drug addiction &amp; Entertainment</a:t>
                      </a: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River</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Children Park</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Natural Cannel</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Bus Stand</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Main Road in City                              </a:t>
                      </a:r>
                    </a:p>
                  </a:txBody>
                  <a:tcPr marL="68580" marR="68580" marT="0" marB="0"/>
                </a:tc>
              </a:tr>
              <a:tr h="12191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err="1" smtClean="0">
                          <a:solidFill>
                            <a:srgbClr val="FFFF00"/>
                          </a:solidFill>
                          <a:effectLst/>
                          <a:latin typeface="Book Antiqua" pitchFamily="18" charset="0"/>
                          <a:ea typeface="Calibri"/>
                          <a:cs typeface="Times New Roman"/>
                        </a:rPr>
                        <a:t>Bwabanigonj</a:t>
                      </a:r>
                      <a:r>
                        <a:rPr lang="en-US" sz="1500" b="1" dirty="0" smtClean="0">
                          <a:solidFill>
                            <a:srgbClr val="FFFF00"/>
                          </a:solidFill>
                          <a:effectLst/>
                          <a:latin typeface="Book Antiqua" pitchFamily="18" charset="0"/>
                          <a:ea typeface="Calibri"/>
                          <a:cs typeface="Times New Roman"/>
                        </a:rPr>
                        <a:t> </a:t>
                      </a:r>
                      <a:r>
                        <a:rPr lang="en-US" sz="1500" b="1" dirty="0" err="1" smtClean="0">
                          <a:solidFill>
                            <a:srgbClr val="FFFF00"/>
                          </a:solidFill>
                          <a:effectLst/>
                          <a:latin typeface="Book Antiqua" pitchFamily="18" charset="0"/>
                          <a:ea typeface="Calibri"/>
                          <a:cs typeface="Times New Roman"/>
                        </a:rPr>
                        <a:t>Pourashava</a:t>
                      </a:r>
                      <a:endParaRPr lang="en-US" sz="1500" b="1" dirty="0" smtClean="0">
                        <a:solidFill>
                          <a:srgbClr val="FFFF00"/>
                        </a:solidFill>
                        <a:effectLst/>
                        <a:latin typeface="Book Antiqua" pitchFamily="18" charset="0"/>
                        <a:ea typeface="Calibri"/>
                        <a:cs typeface="Times New Roman"/>
                      </a:endParaRPr>
                    </a:p>
                    <a:p>
                      <a:pPr marL="0" marR="0" algn="ctr">
                        <a:lnSpc>
                          <a:spcPct val="100000"/>
                        </a:lnSpc>
                        <a:spcBef>
                          <a:spcPts val="0"/>
                        </a:spcBef>
                        <a:spcAft>
                          <a:spcPts val="0"/>
                        </a:spcAft>
                      </a:pPr>
                      <a:r>
                        <a:rPr lang="en-US" sz="1500" b="1" dirty="0" smtClean="0">
                          <a:solidFill>
                            <a:srgbClr val="FFFF00"/>
                          </a:solidFill>
                          <a:effectLst/>
                          <a:latin typeface="Book Antiqua" pitchFamily="18" charset="0"/>
                          <a:ea typeface="Calibri"/>
                          <a:cs typeface="Times New Roman"/>
                        </a:rPr>
                        <a:t>Ward </a:t>
                      </a:r>
                      <a:r>
                        <a:rPr lang="en-US" sz="1500" b="1" dirty="0">
                          <a:solidFill>
                            <a:srgbClr val="FFFF00"/>
                          </a:solidFill>
                          <a:effectLst/>
                          <a:latin typeface="Book Antiqua" pitchFamily="18" charset="0"/>
                          <a:ea typeface="Calibri"/>
                          <a:cs typeface="Times New Roman"/>
                        </a:rPr>
                        <a:t>No. 09</a:t>
                      </a:r>
                      <a:endParaRPr lang="en-US" sz="1500" dirty="0">
                        <a:solidFill>
                          <a:srgbClr val="FFFF00"/>
                        </a:solidFill>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dirty="0">
                          <a:effectLst/>
                          <a:latin typeface="Book Antiqua" pitchFamily="18" charset="0"/>
                          <a:ea typeface="Calibri"/>
                          <a:cs typeface="Times New Roman"/>
                        </a:rPr>
                        <a:t>Shortage of Pure Drinking Water</a:t>
                      </a:r>
                    </a:p>
                    <a:p>
                      <a:pPr marL="342900" marR="0" lvl="0" indent="-342900">
                        <a:lnSpc>
                          <a:spcPct val="100000"/>
                        </a:lnSpc>
                        <a:spcBef>
                          <a:spcPts val="0"/>
                        </a:spcBef>
                        <a:spcAft>
                          <a:spcPts val="0"/>
                        </a:spcAft>
                        <a:buFont typeface="Wingdings"/>
                        <a:buChar char=""/>
                        <a:tabLst>
                          <a:tab pos="3987165" algn="l"/>
                        </a:tabLst>
                      </a:pPr>
                      <a:r>
                        <a:rPr lang="en-US" sz="1500" dirty="0">
                          <a:effectLst/>
                          <a:latin typeface="Book Antiqua" pitchFamily="18" charset="0"/>
                          <a:ea typeface="Calibri"/>
                          <a:cs typeface="Times New Roman"/>
                        </a:rPr>
                        <a:t>Road Broken</a:t>
                      </a:r>
                    </a:p>
                    <a:p>
                      <a:pPr marL="342900" marR="0" lvl="0" indent="-342900">
                        <a:lnSpc>
                          <a:spcPct val="100000"/>
                        </a:lnSpc>
                        <a:spcBef>
                          <a:spcPts val="0"/>
                        </a:spcBef>
                        <a:spcAft>
                          <a:spcPts val="0"/>
                        </a:spcAft>
                        <a:buFont typeface="Wingdings"/>
                        <a:buChar char=""/>
                        <a:tabLst>
                          <a:tab pos="3987165" algn="l"/>
                        </a:tabLst>
                      </a:pPr>
                      <a:r>
                        <a:rPr lang="en-US" sz="1500" dirty="0">
                          <a:effectLst/>
                          <a:latin typeface="Book Antiqua" pitchFamily="18" charset="0"/>
                          <a:ea typeface="Calibri"/>
                          <a:cs typeface="Times New Roman"/>
                        </a:rPr>
                        <a:t>Water Logging</a:t>
                      </a:r>
                    </a:p>
                    <a:p>
                      <a:pPr marL="342900" marR="0" lvl="0" indent="-342900">
                        <a:lnSpc>
                          <a:spcPct val="100000"/>
                        </a:lnSpc>
                        <a:spcBef>
                          <a:spcPts val="0"/>
                        </a:spcBef>
                        <a:spcAft>
                          <a:spcPts val="0"/>
                        </a:spcAft>
                        <a:buFont typeface="Wingdings"/>
                        <a:buChar char=""/>
                        <a:tabLst>
                          <a:tab pos="3987165" algn="l"/>
                        </a:tabLst>
                      </a:pPr>
                      <a:r>
                        <a:rPr lang="en-US" sz="1500" dirty="0">
                          <a:effectLst/>
                          <a:latin typeface="Book Antiqua" pitchFamily="18" charset="0"/>
                          <a:ea typeface="Calibri"/>
                          <a:cs typeface="Times New Roman"/>
                        </a:rPr>
                        <a:t>Unemployment to Women</a:t>
                      </a:r>
                    </a:p>
                    <a:p>
                      <a:pPr marL="342900" marR="0" lvl="0" indent="-342900">
                        <a:lnSpc>
                          <a:spcPct val="100000"/>
                        </a:lnSpc>
                        <a:spcBef>
                          <a:spcPts val="0"/>
                        </a:spcBef>
                        <a:spcAft>
                          <a:spcPts val="0"/>
                        </a:spcAft>
                        <a:buFont typeface="Wingdings"/>
                        <a:buChar char=""/>
                        <a:tabLst>
                          <a:tab pos="3987165" algn="l"/>
                        </a:tabLst>
                      </a:pPr>
                      <a:r>
                        <a:rPr lang="en-US" sz="1500" dirty="0">
                          <a:effectLst/>
                          <a:latin typeface="Book Antiqua" pitchFamily="18" charset="0"/>
                          <a:ea typeface="Calibri"/>
                          <a:cs typeface="Times New Roman"/>
                        </a:rPr>
                        <a:t>Problem of Drug addiction &amp; </a:t>
                      </a:r>
                      <a:r>
                        <a:rPr lang="en-US" sz="1500" dirty="0" smtClean="0">
                          <a:effectLst/>
                          <a:latin typeface="Book Antiqua" pitchFamily="18" charset="0"/>
                          <a:ea typeface="Calibri"/>
                          <a:cs typeface="Times New Roman"/>
                        </a:rPr>
                        <a:t>Entertainment</a:t>
                      </a:r>
                    </a:p>
                    <a:p>
                      <a:pPr marL="0" marR="0" lvl="0" indent="0">
                        <a:lnSpc>
                          <a:spcPct val="100000"/>
                        </a:lnSpc>
                        <a:spcBef>
                          <a:spcPts val="0"/>
                        </a:spcBef>
                        <a:spcAft>
                          <a:spcPts val="0"/>
                        </a:spcAft>
                        <a:buFont typeface="Wingdings"/>
                        <a:buNone/>
                        <a:tabLst>
                          <a:tab pos="3987165" algn="l"/>
                        </a:tabLst>
                      </a:pPr>
                      <a:endParaRPr lang="en-US" sz="1500" dirty="0">
                        <a:effectLst/>
                        <a:latin typeface="Book Antiqua" pitchFamily="18" charset="0"/>
                        <a:ea typeface="Calibri"/>
                        <a:cs typeface="Times New Roman"/>
                      </a:endParaRP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River</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Children Park</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Natural Cannel</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Bus Stand</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Main Road in City          </a:t>
                      </a:r>
                      <a:r>
                        <a:rPr lang="en-US" sz="1500" dirty="0" smtClean="0">
                          <a:effectLst/>
                          <a:latin typeface="Book Antiqua" pitchFamily="18" charset="0"/>
                          <a:ea typeface="Calibri"/>
                          <a:cs typeface="Times New Roman"/>
                        </a:rPr>
                        <a:t>               </a:t>
                      </a:r>
                      <a:endParaRPr lang="en-US" sz="1500" dirty="0">
                        <a:effectLst/>
                        <a:latin typeface="Book Antiqua" pitchFamily="18" charset="0"/>
                        <a:ea typeface="Calibri"/>
                        <a:cs typeface="Times New Roman"/>
                      </a:endParaRPr>
                    </a:p>
                  </a:txBody>
                  <a:tcPr marL="68580" marR="68580" marT="0" marB="0"/>
                </a:tc>
              </a:tr>
            </a:tbl>
          </a:graphicData>
        </a:graphic>
      </p:graphicFrame>
      <p:sp>
        <p:nvSpPr>
          <p:cNvPr id="3" name="Title 1"/>
          <p:cNvSpPr txBox="1">
            <a:spLocks/>
          </p:cNvSpPr>
          <p:nvPr/>
        </p:nvSpPr>
        <p:spPr>
          <a:xfrm>
            <a:off x="571500" y="0"/>
            <a:ext cx="12573000" cy="587375"/>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2800" b="1" dirty="0">
                <a:latin typeface="Book Antiqua" pitchFamily="18" charset="0"/>
              </a:rPr>
              <a:t>PRA </a:t>
            </a:r>
            <a:r>
              <a:rPr lang="en-US" altLang="en-US" sz="2800" b="1" dirty="0" smtClean="0">
                <a:latin typeface="Book Antiqua" pitchFamily="18" charset="0"/>
              </a:rPr>
              <a:t>Findings of </a:t>
            </a:r>
            <a:r>
              <a:rPr lang="en-US" altLang="en-US" sz="2800" b="1" dirty="0" err="1" smtClean="0">
                <a:latin typeface="Book Antiqua" pitchFamily="18" charset="0"/>
              </a:rPr>
              <a:t>Bagmara</a:t>
            </a:r>
            <a:r>
              <a:rPr lang="en-US" altLang="en-US" sz="2800" b="1" dirty="0" smtClean="0">
                <a:latin typeface="Book Antiqua" pitchFamily="18" charset="0"/>
              </a:rPr>
              <a:t> Unions and </a:t>
            </a:r>
            <a:r>
              <a:rPr lang="en-US" altLang="en-US" sz="2800" b="1" dirty="0" err="1" smtClean="0">
                <a:latin typeface="Book Antiqua" pitchFamily="18" charset="0"/>
              </a:rPr>
              <a:t>Pourashavas</a:t>
            </a:r>
            <a:endParaRPr lang="en-US" sz="2800" b="1" dirty="0">
              <a:latin typeface="Book Antiqua" pitchFamily="18" charset="0"/>
            </a:endParaRPr>
          </a:p>
        </p:txBody>
      </p:sp>
    </p:spTree>
    <p:extLst>
      <p:ext uri="{BB962C8B-B14F-4D97-AF65-F5344CB8AC3E}">
        <p14:creationId xmlns:p14="http://schemas.microsoft.com/office/powerpoint/2010/main" val="32669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90589254"/>
              </p:ext>
            </p:extLst>
          </p:nvPr>
        </p:nvGraphicFramePr>
        <p:xfrm>
          <a:off x="1295400" y="515837"/>
          <a:ext cx="11277600" cy="6113562"/>
        </p:xfrm>
        <a:graphic>
          <a:graphicData uri="http://schemas.openxmlformats.org/drawingml/2006/table">
            <a:tbl>
              <a:tblPr firstRow="1" firstCol="1" bandRow="1">
                <a:tableStyleId>{5C22544A-7EE6-4342-B048-85BDC9FD1C3A}</a:tableStyleId>
              </a:tblPr>
              <a:tblGrid>
                <a:gridCol w="2696702"/>
                <a:gridCol w="4923298"/>
                <a:gridCol w="3657600"/>
              </a:tblGrid>
              <a:tr h="322363">
                <a:tc>
                  <a:txBody>
                    <a:bodyPr/>
                    <a:lstStyle/>
                    <a:p>
                      <a:pPr marL="0" marR="0" algn="ctr">
                        <a:lnSpc>
                          <a:spcPct val="100000"/>
                        </a:lnSpc>
                        <a:spcBef>
                          <a:spcPts val="0"/>
                        </a:spcBef>
                        <a:spcAft>
                          <a:spcPts val="0"/>
                        </a:spcAft>
                      </a:pPr>
                      <a:r>
                        <a:rPr lang="en-US" sz="1500" dirty="0">
                          <a:effectLst/>
                          <a:latin typeface="Book Antiqua" pitchFamily="18" charset="0"/>
                        </a:rPr>
                        <a:t>Union/Ward</a:t>
                      </a:r>
                      <a:endParaRPr lang="en-US" sz="1500" dirty="0">
                        <a:effectLst/>
                        <a:latin typeface="Book Antiqua" pitchFamily="18" charset="0"/>
                        <a:ea typeface="Calibri"/>
                        <a:cs typeface="Times New Roman"/>
                      </a:endParaRPr>
                    </a:p>
                  </a:txBody>
                  <a:tcPr marL="56493" marR="56493" marT="0" marB="0" anchor="ctr"/>
                </a:tc>
                <a:tc>
                  <a:txBody>
                    <a:bodyPr/>
                    <a:lstStyle/>
                    <a:p>
                      <a:pPr marL="0" marR="0" algn="ctr">
                        <a:lnSpc>
                          <a:spcPct val="100000"/>
                        </a:lnSpc>
                        <a:spcBef>
                          <a:spcPts val="0"/>
                        </a:spcBef>
                        <a:spcAft>
                          <a:spcPts val="0"/>
                        </a:spcAft>
                      </a:pPr>
                      <a:r>
                        <a:rPr lang="en-US" sz="1500">
                          <a:effectLst/>
                          <a:latin typeface="Book Antiqua" pitchFamily="18" charset="0"/>
                        </a:rPr>
                        <a:t>Problems</a:t>
                      </a:r>
                      <a:endParaRPr lang="en-US" sz="1500">
                        <a:effectLst/>
                        <a:latin typeface="Book Antiqua" pitchFamily="18" charset="0"/>
                        <a:ea typeface="Calibri"/>
                        <a:cs typeface="Times New Roman"/>
                      </a:endParaRPr>
                    </a:p>
                  </a:txBody>
                  <a:tcPr marL="56493" marR="56493" marT="0" marB="0" anchor="ctr"/>
                </a:tc>
                <a:tc>
                  <a:txBody>
                    <a:bodyPr/>
                    <a:lstStyle/>
                    <a:p>
                      <a:pPr marL="0" marR="0" algn="ctr">
                        <a:lnSpc>
                          <a:spcPct val="100000"/>
                        </a:lnSpc>
                        <a:spcBef>
                          <a:spcPts val="0"/>
                        </a:spcBef>
                        <a:spcAft>
                          <a:spcPts val="0"/>
                        </a:spcAft>
                      </a:pPr>
                      <a:r>
                        <a:rPr lang="en-US" sz="1500">
                          <a:effectLst/>
                          <a:latin typeface="Book Antiqua" pitchFamily="18" charset="0"/>
                        </a:rPr>
                        <a:t>Potentials</a:t>
                      </a:r>
                      <a:endParaRPr lang="en-US" sz="1500">
                        <a:effectLst/>
                        <a:latin typeface="Book Antiqua" pitchFamily="18" charset="0"/>
                        <a:ea typeface="Calibri"/>
                        <a:cs typeface="Times New Roman"/>
                      </a:endParaRPr>
                    </a:p>
                  </a:txBody>
                  <a:tcPr marL="56493" marR="56493" marT="0" marB="0" anchor="ctr"/>
                </a:tc>
              </a:tr>
              <a:tr h="11173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err="1" smtClean="0">
                          <a:solidFill>
                            <a:srgbClr val="FFFF00"/>
                          </a:solidFill>
                          <a:effectLst/>
                          <a:latin typeface="Book Antiqua" pitchFamily="18" charset="0"/>
                          <a:ea typeface="Calibri"/>
                          <a:cs typeface="Times New Roman"/>
                        </a:rPr>
                        <a:t>Taherpur</a:t>
                      </a:r>
                      <a:r>
                        <a:rPr lang="en-US" sz="1500" b="1" dirty="0" smtClean="0">
                          <a:solidFill>
                            <a:srgbClr val="FFFF00"/>
                          </a:solidFill>
                          <a:effectLst/>
                          <a:latin typeface="Book Antiqua" pitchFamily="18" charset="0"/>
                          <a:ea typeface="Calibri"/>
                          <a:cs typeface="Times New Roman"/>
                        </a:rPr>
                        <a:t> </a:t>
                      </a:r>
                      <a:r>
                        <a:rPr lang="en-US" sz="1500" b="1" dirty="0" err="1" smtClean="0">
                          <a:solidFill>
                            <a:srgbClr val="FFFF00"/>
                          </a:solidFill>
                          <a:effectLst/>
                          <a:latin typeface="Book Antiqua" pitchFamily="18" charset="0"/>
                          <a:ea typeface="Calibri"/>
                          <a:cs typeface="Times New Roman"/>
                        </a:rPr>
                        <a:t>Pourashava</a:t>
                      </a:r>
                      <a:endParaRPr lang="en-US" sz="1500" b="1" dirty="0" smtClean="0">
                        <a:solidFill>
                          <a:srgbClr val="FFFF00"/>
                        </a:solidFill>
                        <a:effectLst/>
                        <a:latin typeface="Book Antiqua" pitchFamily="18" charset="0"/>
                        <a:ea typeface="Calibri"/>
                        <a:cs typeface="Times New Roman"/>
                      </a:endParaRPr>
                    </a:p>
                    <a:p>
                      <a:pPr marL="0" marR="0" algn="ctr">
                        <a:lnSpc>
                          <a:spcPct val="100000"/>
                        </a:lnSpc>
                        <a:spcBef>
                          <a:spcPts val="0"/>
                        </a:spcBef>
                        <a:spcAft>
                          <a:spcPts val="0"/>
                        </a:spcAft>
                      </a:pPr>
                      <a:r>
                        <a:rPr lang="en-US" sz="1500" b="1" dirty="0" smtClean="0">
                          <a:solidFill>
                            <a:srgbClr val="FFFF00"/>
                          </a:solidFill>
                          <a:effectLst/>
                          <a:latin typeface="Book Antiqua" pitchFamily="18" charset="0"/>
                          <a:ea typeface="Calibri"/>
                          <a:cs typeface="Times New Roman"/>
                        </a:rPr>
                        <a:t>Ward </a:t>
                      </a:r>
                      <a:r>
                        <a:rPr lang="en-US" sz="1500" b="1" dirty="0">
                          <a:solidFill>
                            <a:srgbClr val="FFFF00"/>
                          </a:solidFill>
                          <a:effectLst/>
                          <a:latin typeface="Book Antiqua" pitchFamily="18" charset="0"/>
                          <a:ea typeface="Calibri"/>
                          <a:cs typeface="Times New Roman"/>
                        </a:rPr>
                        <a:t>No. 01</a:t>
                      </a:r>
                      <a:endParaRPr lang="en-US" sz="1500" dirty="0">
                        <a:solidFill>
                          <a:srgbClr val="FFFF00"/>
                        </a:solidFill>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Shortage of Pure Drinking Water</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Road Broken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Water Logging</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Unemployment to Women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Problem of Drug addiction &amp; Entertainment</a:t>
                      </a: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River</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Children Park</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Natural Cannel</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Bus Stand</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Main Road in City                              </a:t>
                      </a:r>
                    </a:p>
                  </a:txBody>
                  <a:tcPr marL="68580" marR="68580" marT="0" marB="0"/>
                </a:tc>
              </a:tr>
              <a:tr h="10971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err="1" smtClean="0">
                          <a:solidFill>
                            <a:srgbClr val="FFFF00"/>
                          </a:solidFill>
                          <a:effectLst/>
                          <a:latin typeface="Book Antiqua" pitchFamily="18" charset="0"/>
                          <a:ea typeface="Calibri"/>
                          <a:cs typeface="Times New Roman"/>
                        </a:rPr>
                        <a:t>Taherpur</a:t>
                      </a:r>
                      <a:r>
                        <a:rPr lang="en-US" sz="1500" b="1" dirty="0" smtClean="0">
                          <a:solidFill>
                            <a:srgbClr val="FFFF00"/>
                          </a:solidFill>
                          <a:effectLst/>
                          <a:latin typeface="Book Antiqua" pitchFamily="18" charset="0"/>
                          <a:ea typeface="Calibri"/>
                          <a:cs typeface="Times New Roman"/>
                        </a:rPr>
                        <a:t> </a:t>
                      </a:r>
                      <a:r>
                        <a:rPr lang="en-US" sz="1500" b="1" dirty="0" err="1" smtClean="0">
                          <a:solidFill>
                            <a:srgbClr val="FFFF00"/>
                          </a:solidFill>
                          <a:effectLst/>
                          <a:latin typeface="Book Antiqua" pitchFamily="18" charset="0"/>
                          <a:ea typeface="Calibri"/>
                          <a:cs typeface="Times New Roman"/>
                        </a:rPr>
                        <a:t>Pourashava</a:t>
                      </a:r>
                      <a:endParaRPr lang="en-US" sz="1500" b="1" dirty="0" smtClean="0">
                        <a:solidFill>
                          <a:srgbClr val="FFFF00"/>
                        </a:solidFill>
                        <a:effectLst/>
                        <a:latin typeface="Book Antiqua" pitchFamily="18" charset="0"/>
                        <a:ea typeface="Calibri"/>
                        <a:cs typeface="Times New Roman"/>
                      </a:endParaRPr>
                    </a:p>
                    <a:p>
                      <a:pPr marL="0" marR="0" algn="ctr">
                        <a:lnSpc>
                          <a:spcPct val="100000"/>
                        </a:lnSpc>
                        <a:spcBef>
                          <a:spcPts val="0"/>
                        </a:spcBef>
                        <a:spcAft>
                          <a:spcPts val="0"/>
                        </a:spcAft>
                      </a:pPr>
                      <a:r>
                        <a:rPr lang="en-US" sz="1500" b="1" dirty="0" smtClean="0">
                          <a:solidFill>
                            <a:srgbClr val="FFFF00"/>
                          </a:solidFill>
                          <a:effectLst/>
                          <a:latin typeface="Book Antiqua" pitchFamily="18" charset="0"/>
                          <a:ea typeface="Calibri"/>
                          <a:cs typeface="Times New Roman"/>
                        </a:rPr>
                        <a:t>Ward </a:t>
                      </a:r>
                      <a:r>
                        <a:rPr lang="en-US" sz="1500" b="1" dirty="0">
                          <a:solidFill>
                            <a:srgbClr val="FFFF00"/>
                          </a:solidFill>
                          <a:effectLst/>
                          <a:latin typeface="Book Antiqua" pitchFamily="18" charset="0"/>
                          <a:ea typeface="Calibri"/>
                          <a:cs typeface="Times New Roman"/>
                        </a:rPr>
                        <a:t>No. 02</a:t>
                      </a:r>
                      <a:endParaRPr lang="en-US" sz="1500" dirty="0">
                        <a:solidFill>
                          <a:srgbClr val="FFFF00"/>
                        </a:solidFill>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Shortage of Pure Drinking Water</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Road Broken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Water Logging</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Unemployment to Women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Problem of Drug addiction &amp; Entertainment</a:t>
                      </a: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River</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Children Park</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Natural Cannel</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Bus Stand</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Main Road in City                              </a:t>
                      </a:r>
                    </a:p>
                  </a:txBody>
                  <a:tcPr marL="68580" marR="68580" marT="0" marB="0"/>
                </a:tc>
              </a:tr>
              <a:tr h="11173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err="1" smtClean="0">
                          <a:solidFill>
                            <a:srgbClr val="FFFF00"/>
                          </a:solidFill>
                          <a:effectLst/>
                          <a:latin typeface="Book Antiqua" pitchFamily="18" charset="0"/>
                          <a:ea typeface="Calibri"/>
                          <a:cs typeface="Times New Roman"/>
                        </a:rPr>
                        <a:t>Taherpur</a:t>
                      </a:r>
                      <a:r>
                        <a:rPr lang="en-US" sz="1500" b="1" dirty="0" smtClean="0">
                          <a:solidFill>
                            <a:srgbClr val="FFFF00"/>
                          </a:solidFill>
                          <a:effectLst/>
                          <a:latin typeface="Book Antiqua" pitchFamily="18" charset="0"/>
                          <a:ea typeface="Calibri"/>
                          <a:cs typeface="Times New Roman"/>
                        </a:rPr>
                        <a:t> </a:t>
                      </a:r>
                      <a:r>
                        <a:rPr lang="en-US" sz="1500" b="1" dirty="0" err="1" smtClean="0">
                          <a:solidFill>
                            <a:srgbClr val="FFFF00"/>
                          </a:solidFill>
                          <a:effectLst/>
                          <a:latin typeface="Book Antiqua" pitchFamily="18" charset="0"/>
                          <a:ea typeface="Calibri"/>
                          <a:cs typeface="Times New Roman"/>
                        </a:rPr>
                        <a:t>Pourashava</a:t>
                      </a:r>
                      <a:endParaRPr lang="en-US" sz="1500" b="1" dirty="0" smtClean="0">
                        <a:solidFill>
                          <a:srgbClr val="FFFF00"/>
                        </a:solidFill>
                        <a:effectLst/>
                        <a:latin typeface="Book Antiqua" pitchFamily="18" charset="0"/>
                        <a:ea typeface="Calibri"/>
                        <a:cs typeface="Times New Roman"/>
                      </a:endParaRPr>
                    </a:p>
                    <a:p>
                      <a:pPr marL="0" marR="0" algn="ctr">
                        <a:lnSpc>
                          <a:spcPct val="100000"/>
                        </a:lnSpc>
                        <a:spcBef>
                          <a:spcPts val="0"/>
                        </a:spcBef>
                        <a:spcAft>
                          <a:spcPts val="0"/>
                        </a:spcAft>
                      </a:pPr>
                      <a:r>
                        <a:rPr lang="en-US" sz="1500" b="1" dirty="0" smtClean="0">
                          <a:solidFill>
                            <a:srgbClr val="FFFF00"/>
                          </a:solidFill>
                          <a:effectLst/>
                          <a:latin typeface="Book Antiqua" pitchFamily="18" charset="0"/>
                          <a:ea typeface="Calibri"/>
                          <a:cs typeface="Times New Roman"/>
                        </a:rPr>
                        <a:t>Ward </a:t>
                      </a:r>
                      <a:r>
                        <a:rPr lang="en-US" sz="1500" b="1" dirty="0">
                          <a:solidFill>
                            <a:srgbClr val="FFFF00"/>
                          </a:solidFill>
                          <a:effectLst/>
                          <a:latin typeface="Book Antiqua" pitchFamily="18" charset="0"/>
                          <a:ea typeface="Calibri"/>
                          <a:cs typeface="Times New Roman"/>
                        </a:rPr>
                        <a:t>No. 03</a:t>
                      </a:r>
                      <a:endParaRPr lang="en-US" sz="1500" dirty="0">
                        <a:solidFill>
                          <a:srgbClr val="FFFF00"/>
                        </a:solidFill>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Shortage of Pure Drinking Water</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Road Broken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Water Logging</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Unemployment to Women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Problem of Drug addiction &amp; Entertainment</a:t>
                      </a: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River</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Children Park</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Natural Cannel</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Bus Stand</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Main Road in City                              </a:t>
                      </a:r>
                    </a:p>
                  </a:txBody>
                  <a:tcPr marL="68580" marR="68580" marT="0" marB="0"/>
                </a:tc>
              </a:tr>
              <a:tr h="11173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err="1" smtClean="0">
                          <a:solidFill>
                            <a:srgbClr val="FFFF00"/>
                          </a:solidFill>
                          <a:effectLst/>
                          <a:latin typeface="Book Antiqua" pitchFamily="18" charset="0"/>
                          <a:ea typeface="Calibri"/>
                          <a:cs typeface="Times New Roman"/>
                        </a:rPr>
                        <a:t>Taherpur</a:t>
                      </a:r>
                      <a:r>
                        <a:rPr lang="en-US" sz="1500" b="1" dirty="0" smtClean="0">
                          <a:solidFill>
                            <a:srgbClr val="FFFF00"/>
                          </a:solidFill>
                          <a:effectLst/>
                          <a:latin typeface="Book Antiqua" pitchFamily="18" charset="0"/>
                          <a:ea typeface="Calibri"/>
                          <a:cs typeface="Times New Roman"/>
                        </a:rPr>
                        <a:t> </a:t>
                      </a:r>
                      <a:r>
                        <a:rPr lang="en-US" sz="1500" b="1" dirty="0" err="1" smtClean="0">
                          <a:solidFill>
                            <a:srgbClr val="FFFF00"/>
                          </a:solidFill>
                          <a:effectLst/>
                          <a:latin typeface="Book Antiqua" pitchFamily="18" charset="0"/>
                          <a:ea typeface="Calibri"/>
                          <a:cs typeface="Times New Roman"/>
                        </a:rPr>
                        <a:t>Pourashava</a:t>
                      </a:r>
                      <a:endParaRPr lang="en-US" sz="1500" b="1" dirty="0" smtClean="0">
                        <a:solidFill>
                          <a:srgbClr val="FFFF00"/>
                        </a:solidFill>
                        <a:effectLst/>
                        <a:latin typeface="Book Antiqua" pitchFamily="18" charset="0"/>
                        <a:ea typeface="Calibri"/>
                        <a:cs typeface="Times New Roman"/>
                      </a:endParaRPr>
                    </a:p>
                    <a:p>
                      <a:pPr marL="0" marR="0" algn="ctr">
                        <a:lnSpc>
                          <a:spcPct val="100000"/>
                        </a:lnSpc>
                        <a:spcBef>
                          <a:spcPts val="0"/>
                        </a:spcBef>
                        <a:spcAft>
                          <a:spcPts val="0"/>
                        </a:spcAft>
                      </a:pPr>
                      <a:r>
                        <a:rPr lang="en-US" sz="1500" b="1" dirty="0" smtClean="0">
                          <a:solidFill>
                            <a:srgbClr val="FFFF00"/>
                          </a:solidFill>
                          <a:effectLst/>
                          <a:latin typeface="Book Antiqua" pitchFamily="18" charset="0"/>
                          <a:ea typeface="Calibri"/>
                          <a:cs typeface="Times New Roman"/>
                        </a:rPr>
                        <a:t>Ward </a:t>
                      </a:r>
                      <a:r>
                        <a:rPr lang="en-US" sz="1500" b="1" dirty="0">
                          <a:solidFill>
                            <a:srgbClr val="FFFF00"/>
                          </a:solidFill>
                          <a:effectLst/>
                          <a:latin typeface="Book Antiqua" pitchFamily="18" charset="0"/>
                          <a:ea typeface="Calibri"/>
                          <a:cs typeface="Times New Roman"/>
                        </a:rPr>
                        <a:t>No. 04</a:t>
                      </a:r>
                      <a:endParaRPr lang="en-US" sz="1500" dirty="0">
                        <a:solidFill>
                          <a:srgbClr val="FFFF00"/>
                        </a:solidFill>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Shortage of Pure Drinking Water</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Road Broken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Water Logging</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Unemployment to Women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Problem of Drug addiction &amp; Entertainment</a:t>
                      </a: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River</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Children Park</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Natural Cannel</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Bus Stand</a:t>
                      </a:r>
                    </a:p>
                    <a:p>
                      <a:pPr marL="342900" marR="0" lvl="0" indent="-342900">
                        <a:lnSpc>
                          <a:spcPct val="100000"/>
                        </a:lnSpc>
                        <a:spcBef>
                          <a:spcPts val="0"/>
                        </a:spcBef>
                        <a:spcAft>
                          <a:spcPts val="0"/>
                        </a:spcAft>
                        <a:buFont typeface="Wingdings"/>
                        <a:buChar char=""/>
                      </a:pPr>
                      <a:r>
                        <a:rPr lang="en-US" sz="1500">
                          <a:effectLst/>
                          <a:latin typeface="Book Antiqua" pitchFamily="18" charset="0"/>
                          <a:ea typeface="Calibri"/>
                          <a:cs typeface="Times New Roman"/>
                        </a:rPr>
                        <a:t>Main Road in City                              </a:t>
                      </a:r>
                    </a:p>
                  </a:txBody>
                  <a:tcPr marL="68580" marR="68580" marT="0" marB="0"/>
                </a:tc>
              </a:tr>
              <a:tr h="12191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err="1" smtClean="0">
                          <a:solidFill>
                            <a:srgbClr val="FFFF00"/>
                          </a:solidFill>
                          <a:effectLst/>
                          <a:latin typeface="Book Antiqua" pitchFamily="18" charset="0"/>
                          <a:ea typeface="Calibri"/>
                          <a:cs typeface="Times New Roman"/>
                        </a:rPr>
                        <a:t>Taherpur</a:t>
                      </a:r>
                      <a:r>
                        <a:rPr lang="en-US" sz="1500" b="1" dirty="0" smtClean="0">
                          <a:solidFill>
                            <a:srgbClr val="FFFF00"/>
                          </a:solidFill>
                          <a:effectLst/>
                          <a:latin typeface="Book Antiqua" pitchFamily="18" charset="0"/>
                          <a:ea typeface="Calibri"/>
                          <a:cs typeface="Times New Roman"/>
                        </a:rPr>
                        <a:t> </a:t>
                      </a:r>
                      <a:r>
                        <a:rPr lang="en-US" sz="1500" b="1" dirty="0" err="1" smtClean="0">
                          <a:solidFill>
                            <a:srgbClr val="FFFF00"/>
                          </a:solidFill>
                          <a:effectLst/>
                          <a:latin typeface="Book Antiqua" pitchFamily="18" charset="0"/>
                          <a:ea typeface="Calibri"/>
                          <a:cs typeface="Times New Roman"/>
                        </a:rPr>
                        <a:t>Pourashava</a:t>
                      </a:r>
                      <a:endParaRPr lang="en-US" sz="1500" b="1" dirty="0" smtClean="0">
                        <a:solidFill>
                          <a:srgbClr val="FFFF00"/>
                        </a:solidFill>
                        <a:effectLst/>
                        <a:latin typeface="Book Antiqua" pitchFamily="18" charset="0"/>
                        <a:ea typeface="Calibri"/>
                        <a:cs typeface="Times New Roman"/>
                      </a:endParaRPr>
                    </a:p>
                    <a:p>
                      <a:pPr marL="0" marR="0" algn="ctr">
                        <a:lnSpc>
                          <a:spcPct val="100000"/>
                        </a:lnSpc>
                        <a:spcBef>
                          <a:spcPts val="0"/>
                        </a:spcBef>
                        <a:spcAft>
                          <a:spcPts val="0"/>
                        </a:spcAft>
                      </a:pPr>
                      <a:r>
                        <a:rPr lang="en-US" sz="1500" b="1" dirty="0" smtClean="0">
                          <a:solidFill>
                            <a:srgbClr val="FFFF00"/>
                          </a:solidFill>
                          <a:effectLst/>
                          <a:latin typeface="Book Antiqua" pitchFamily="18" charset="0"/>
                          <a:ea typeface="Calibri"/>
                          <a:cs typeface="Times New Roman"/>
                        </a:rPr>
                        <a:t>Ward </a:t>
                      </a:r>
                      <a:r>
                        <a:rPr lang="en-US" sz="1500" b="1" dirty="0">
                          <a:solidFill>
                            <a:srgbClr val="FFFF00"/>
                          </a:solidFill>
                          <a:effectLst/>
                          <a:latin typeface="Book Antiqua" pitchFamily="18" charset="0"/>
                          <a:ea typeface="Calibri"/>
                          <a:cs typeface="Times New Roman"/>
                        </a:rPr>
                        <a:t>No. 05</a:t>
                      </a:r>
                      <a:endParaRPr lang="en-US" sz="1500" dirty="0">
                        <a:solidFill>
                          <a:srgbClr val="FFFF00"/>
                        </a:solidFill>
                        <a:effectLst/>
                        <a:latin typeface="Book Antiqua" pitchFamily="18" charset="0"/>
                        <a:ea typeface="Calibri"/>
                        <a:cs typeface="Times New Roman"/>
                      </a:endParaRPr>
                    </a:p>
                  </a:txBody>
                  <a:tcPr marL="68580" marR="68580" marT="0" marB="0" anchor="ctr"/>
                </a:tc>
                <a:tc>
                  <a:txBody>
                    <a:bodyPr/>
                    <a:lstStyle/>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Shortage of Pure Drinking Water</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Road Broken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Water Logging</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Unemployment to Women</a:t>
                      </a:r>
                    </a:p>
                    <a:p>
                      <a:pPr marL="342900" marR="0" lvl="0" indent="-342900">
                        <a:lnSpc>
                          <a:spcPct val="100000"/>
                        </a:lnSpc>
                        <a:spcBef>
                          <a:spcPts val="0"/>
                        </a:spcBef>
                        <a:spcAft>
                          <a:spcPts val="0"/>
                        </a:spcAft>
                        <a:buFont typeface="Wingdings"/>
                        <a:buChar char=""/>
                        <a:tabLst>
                          <a:tab pos="3987165" algn="l"/>
                        </a:tabLst>
                      </a:pPr>
                      <a:r>
                        <a:rPr lang="en-US" sz="1500">
                          <a:effectLst/>
                          <a:latin typeface="Book Antiqua" pitchFamily="18" charset="0"/>
                          <a:ea typeface="Calibri"/>
                          <a:cs typeface="Times New Roman"/>
                        </a:rPr>
                        <a:t>Problem of Drug addiction &amp; Entertainment</a:t>
                      </a:r>
                    </a:p>
                  </a:txBody>
                  <a:tcPr marL="68580" marR="68580" marT="0" marB="0"/>
                </a:tc>
                <a:tc>
                  <a:txBody>
                    <a:bodyPr/>
                    <a:lstStyle/>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River</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Children Park</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Natural Cannel</a:t>
                      </a:r>
                    </a:p>
                    <a:p>
                      <a:pPr marL="342900" marR="0" lvl="0" indent="-342900">
                        <a:lnSpc>
                          <a:spcPct val="100000"/>
                        </a:lnSpc>
                        <a:spcBef>
                          <a:spcPts val="0"/>
                        </a:spcBef>
                        <a:spcAft>
                          <a:spcPts val="0"/>
                        </a:spcAft>
                        <a:buFont typeface="Wingdings"/>
                        <a:buChar char=""/>
                      </a:pPr>
                      <a:r>
                        <a:rPr lang="en-US" sz="1500" dirty="0">
                          <a:effectLst/>
                          <a:latin typeface="Book Antiqua" pitchFamily="18" charset="0"/>
                          <a:ea typeface="Calibri"/>
                          <a:cs typeface="Times New Roman"/>
                        </a:rPr>
                        <a:t>Bus Stand Main Road in City                              </a:t>
                      </a:r>
                    </a:p>
                  </a:txBody>
                  <a:tcPr marL="68580" marR="68580" marT="0" marB="0"/>
                </a:tc>
              </a:tr>
            </a:tbl>
          </a:graphicData>
        </a:graphic>
      </p:graphicFrame>
      <p:sp>
        <p:nvSpPr>
          <p:cNvPr id="3" name="Title 1"/>
          <p:cNvSpPr txBox="1">
            <a:spLocks/>
          </p:cNvSpPr>
          <p:nvPr/>
        </p:nvSpPr>
        <p:spPr>
          <a:xfrm>
            <a:off x="571500" y="0"/>
            <a:ext cx="12573000" cy="587375"/>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2800" b="1" dirty="0">
                <a:latin typeface="Book Antiqua" pitchFamily="18" charset="0"/>
              </a:rPr>
              <a:t>PRA </a:t>
            </a:r>
            <a:r>
              <a:rPr lang="en-US" altLang="en-US" sz="2800" b="1" dirty="0" smtClean="0">
                <a:latin typeface="Book Antiqua" pitchFamily="18" charset="0"/>
              </a:rPr>
              <a:t>Findings of </a:t>
            </a:r>
            <a:r>
              <a:rPr lang="en-US" altLang="en-US" sz="2800" b="1" dirty="0" err="1" smtClean="0">
                <a:latin typeface="Book Antiqua" pitchFamily="18" charset="0"/>
              </a:rPr>
              <a:t>Bagmara</a:t>
            </a:r>
            <a:r>
              <a:rPr lang="en-US" altLang="en-US" sz="2800" b="1" dirty="0" smtClean="0">
                <a:latin typeface="Book Antiqua" pitchFamily="18" charset="0"/>
              </a:rPr>
              <a:t> Unions and </a:t>
            </a:r>
            <a:r>
              <a:rPr lang="en-US" altLang="en-US" sz="2800" b="1" dirty="0" err="1" smtClean="0">
                <a:latin typeface="Book Antiqua" pitchFamily="18" charset="0"/>
              </a:rPr>
              <a:t>Pourashavas</a:t>
            </a:r>
            <a:endParaRPr lang="en-US" sz="2800" b="1" dirty="0">
              <a:latin typeface="Book Antiqua" pitchFamily="18" charset="0"/>
            </a:endParaRPr>
          </a:p>
        </p:txBody>
      </p:sp>
    </p:spTree>
    <p:extLst>
      <p:ext uri="{BB962C8B-B14F-4D97-AF65-F5344CB8AC3E}">
        <p14:creationId xmlns:p14="http://schemas.microsoft.com/office/powerpoint/2010/main" val="2765425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86758576"/>
              </p:ext>
            </p:extLst>
          </p:nvPr>
        </p:nvGraphicFramePr>
        <p:xfrm>
          <a:off x="1295400" y="681445"/>
          <a:ext cx="11277600" cy="5930683"/>
        </p:xfrm>
        <a:graphic>
          <a:graphicData uri="http://schemas.openxmlformats.org/drawingml/2006/table">
            <a:tbl>
              <a:tblPr firstRow="1" firstCol="1" bandRow="1">
                <a:tableStyleId>{5C22544A-7EE6-4342-B048-85BDC9FD1C3A}</a:tableStyleId>
              </a:tblPr>
              <a:tblGrid>
                <a:gridCol w="2696702"/>
                <a:gridCol w="4923298"/>
                <a:gridCol w="3657600"/>
              </a:tblGrid>
              <a:tr h="322363">
                <a:tc>
                  <a:txBody>
                    <a:bodyPr/>
                    <a:lstStyle/>
                    <a:p>
                      <a:pPr marL="0" marR="0" algn="ctr">
                        <a:lnSpc>
                          <a:spcPct val="100000"/>
                        </a:lnSpc>
                        <a:spcBef>
                          <a:spcPts val="0"/>
                        </a:spcBef>
                        <a:spcAft>
                          <a:spcPts val="0"/>
                        </a:spcAft>
                      </a:pPr>
                      <a:r>
                        <a:rPr lang="en-US" sz="1600" dirty="0">
                          <a:effectLst/>
                          <a:latin typeface="Book Antiqua" pitchFamily="18" charset="0"/>
                        </a:rPr>
                        <a:t>Union/Ward</a:t>
                      </a:r>
                      <a:endParaRPr lang="en-US" sz="1600" dirty="0">
                        <a:effectLst/>
                        <a:latin typeface="Book Antiqua" pitchFamily="18" charset="0"/>
                        <a:ea typeface="Calibri"/>
                        <a:cs typeface="Times New Roman"/>
                      </a:endParaRPr>
                    </a:p>
                  </a:txBody>
                  <a:tcPr marL="56493" marR="56493" marT="0" marB="0" anchor="ctr"/>
                </a:tc>
                <a:tc>
                  <a:txBody>
                    <a:bodyPr/>
                    <a:lstStyle/>
                    <a:p>
                      <a:pPr marL="0" marR="0" algn="ctr">
                        <a:lnSpc>
                          <a:spcPct val="100000"/>
                        </a:lnSpc>
                        <a:spcBef>
                          <a:spcPts val="0"/>
                        </a:spcBef>
                        <a:spcAft>
                          <a:spcPts val="0"/>
                        </a:spcAft>
                      </a:pPr>
                      <a:r>
                        <a:rPr lang="en-US" sz="1600">
                          <a:effectLst/>
                          <a:latin typeface="Book Antiqua" pitchFamily="18" charset="0"/>
                        </a:rPr>
                        <a:t>Problems</a:t>
                      </a:r>
                      <a:endParaRPr lang="en-US" sz="1600">
                        <a:effectLst/>
                        <a:latin typeface="Book Antiqua" pitchFamily="18" charset="0"/>
                        <a:ea typeface="Calibri"/>
                        <a:cs typeface="Times New Roman"/>
                      </a:endParaRPr>
                    </a:p>
                  </a:txBody>
                  <a:tcPr marL="56493" marR="56493" marT="0" marB="0" anchor="ctr"/>
                </a:tc>
                <a:tc>
                  <a:txBody>
                    <a:bodyPr/>
                    <a:lstStyle/>
                    <a:p>
                      <a:pPr marL="0" marR="0" algn="ctr">
                        <a:lnSpc>
                          <a:spcPct val="100000"/>
                        </a:lnSpc>
                        <a:spcBef>
                          <a:spcPts val="0"/>
                        </a:spcBef>
                        <a:spcAft>
                          <a:spcPts val="0"/>
                        </a:spcAft>
                      </a:pPr>
                      <a:r>
                        <a:rPr lang="en-US" sz="1600">
                          <a:effectLst/>
                          <a:latin typeface="Book Antiqua" pitchFamily="18" charset="0"/>
                        </a:rPr>
                        <a:t>Potentials</a:t>
                      </a:r>
                      <a:endParaRPr lang="en-US" sz="1600">
                        <a:effectLst/>
                        <a:latin typeface="Book Antiqua" pitchFamily="18" charset="0"/>
                        <a:ea typeface="Calibri"/>
                        <a:cs typeface="Times New Roman"/>
                      </a:endParaRPr>
                    </a:p>
                  </a:txBody>
                  <a:tcPr marL="56493" marR="56493" marT="0" marB="0" anchor="ctr"/>
                </a:tc>
              </a:tr>
              <a:tr h="1117329">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err="1" smtClean="0">
                          <a:solidFill>
                            <a:srgbClr val="FFFF00"/>
                          </a:solidFill>
                          <a:effectLst/>
                          <a:latin typeface="Book Antiqua" pitchFamily="18" charset="0"/>
                          <a:ea typeface="Calibri"/>
                          <a:cs typeface="Times New Roman"/>
                        </a:rPr>
                        <a:t>Taherpur</a:t>
                      </a:r>
                      <a:r>
                        <a:rPr lang="en-US" sz="1600" b="1" dirty="0" smtClean="0">
                          <a:solidFill>
                            <a:srgbClr val="FFFF00"/>
                          </a:solidFill>
                          <a:effectLst/>
                          <a:latin typeface="Book Antiqua" pitchFamily="18" charset="0"/>
                          <a:ea typeface="Calibri"/>
                          <a:cs typeface="Times New Roman"/>
                        </a:rPr>
                        <a:t> </a:t>
                      </a:r>
                      <a:r>
                        <a:rPr lang="en-US" sz="1600" b="1" dirty="0" err="1" smtClean="0">
                          <a:solidFill>
                            <a:srgbClr val="FFFF00"/>
                          </a:solidFill>
                          <a:effectLst/>
                          <a:latin typeface="Book Antiqua" pitchFamily="18" charset="0"/>
                          <a:ea typeface="Calibri"/>
                          <a:cs typeface="Times New Roman"/>
                        </a:rPr>
                        <a:t>Pourashava</a:t>
                      </a:r>
                      <a:endParaRPr lang="en-US" sz="1600" b="1" dirty="0" smtClean="0">
                        <a:solidFill>
                          <a:srgbClr val="FFFF00"/>
                        </a:solidFill>
                        <a:effectLst/>
                        <a:latin typeface="Book Antiqua" pitchFamily="18" charset="0"/>
                        <a:ea typeface="Calibri"/>
                        <a:cs typeface="Times New Roman"/>
                      </a:endParaRPr>
                    </a:p>
                    <a:p>
                      <a:pPr marL="0" marR="0" algn="ctr">
                        <a:lnSpc>
                          <a:spcPct val="115000"/>
                        </a:lnSpc>
                        <a:spcBef>
                          <a:spcPts val="0"/>
                        </a:spcBef>
                        <a:spcAft>
                          <a:spcPts val="0"/>
                        </a:spcAft>
                      </a:pPr>
                      <a:r>
                        <a:rPr lang="en-US" sz="1600" b="1" dirty="0" smtClean="0">
                          <a:solidFill>
                            <a:srgbClr val="FFFF00"/>
                          </a:solidFill>
                          <a:effectLst/>
                          <a:latin typeface="Book Antiqua" pitchFamily="18" charset="0"/>
                          <a:ea typeface="Calibri"/>
                          <a:cs typeface="Times New Roman"/>
                        </a:rPr>
                        <a:t>Ward </a:t>
                      </a:r>
                      <a:r>
                        <a:rPr lang="en-US" sz="1600" b="1" dirty="0">
                          <a:solidFill>
                            <a:srgbClr val="FFFF00"/>
                          </a:solidFill>
                          <a:effectLst/>
                          <a:latin typeface="Book Antiqua" pitchFamily="18" charset="0"/>
                          <a:ea typeface="Calibri"/>
                          <a:cs typeface="Times New Roman"/>
                        </a:rPr>
                        <a:t>No. 06</a:t>
                      </a:r>
                      <a:endParaRPr lang="en-US" sz="1600" dirty="0">
                        <a:solidFill>
                          <a:srgbClr val="FFFF00"/>
                        </a:solidFill>
                        <a:effectLst/>
                        <a:latin typeface="Book Antiqua" pitchFamily="18" charset="0"/>
                        <a:ea typeface="Calibri"/>
                        <a:cs typeface="Times New Roman"/>
                      </a:endParaRPr>
                    </a:p>
                  </a:txBody>
                  <a:tcPr marL="68580" marR="68580" marT="0" marB="0" anchor="ctr"/>
                </a:tc>
                <a:tc>
                  <a:txBody>
                    <a:bodyPr/>
                    <a:lstStyle/>
                    <a:p>
                      <a:pPr marL="342900" marR="0" lvl="0" indent="-342900">
                        <a:lnSpc>
                          <a:spcPct val="115000"/>
                        </a:lnSpc>
                        <a:spcBef>
                          <a:spcPts val="0"/>
                        </a:spcBef>
                        <a:spcAft>
                          <a:spcPts val="0"/>
                        </a:spcAft>
                        <a:buFont typeface="Wingdings"/>
                        <a:buChar char=""/>
                        <a:tabLst>
                          <a:tab pos="3987165" algn="l"/>
                        </a:tabLst>
                      </a:pPr>
                      <a:r>
                        <a:rPr lang="en-US" sz="1600">
                          <a:effectLst/>
                          <a:latin typeface="Book Antiqua" pitchFamily="18" charset="0"/>
                          <a:ea typeface="Calibri"/>
                          <a:cs typeface="Times New Roman"/>
                        </a:rPr>
                        <a:t>Shortage of Pure Drinking Water</a:t>
                      </a:r>
                    </a:p>
                    <a:p>
                      <a:pPr marL="342900" marR="0" lvl="0" indent="-342900">
                        <a:lnSpc>
                          <a:spcPct val="115000"/>
                        </a:lnSpc>
                        <a:spcBef>
                          <a:spcPts val="0"/>
                        </a:spcBef>
                        <a:spcAft>
                          <a:spcPts val="0"/>
                        </a:spcAft>
                        <a:buFont typeface="Wingdings"/>
                        <a:buChar char=""/>
                        <a:tabLst>
                          <a:tab pos="3987165" algn="l"/>
                        </a:tabLst>
                      </a:pPr>
                      <a:r>
                        <a:rPr lang="en-US" sz="1600">
                          <a:effectLst/>
                          <a:latin typeface="Book Antiqua" pitchFamily="18" charset="0"/>
                          <a:ea typeface="Calibri"/>
                          <a:cs typeface="Times New Roman"/>
                        </a:rPr>
                        <a:t>Road Broken</a:t>
                      </a:r>
                    </a:p>
                    <a:p>
                      <a:pPr marL="342900" marR="0" lvl="0" indent="-342900">
                        <a:lnSpc>
                          <a:spcPct val="115000"/>
                        </a:lnSpc>
                        <a:spcBef>
                          <a:spcPts val="0"/>
                        </a:spcBef>
                        <a:spcAft>
                          <a:spcPts val="0"/>
                        </a:spcAft>
                        <a:buFont typeface="Wingdings"/>
                        <a:buChar char=""/>
                        <a:tabLst>
                          <a:tab pos="3987165" algn="l"/>
                        </a:tabLst>
                      </a:pPr>
                      <a:r>
                        <a:rPr lang="en-US" sz="1600">
                          <a:effectLst/>
                          <a:latin typeface="Book Antiqua" pitchFamily="18" charset="0"/>
                          <a:ea typeface="Calibri"/>
                          <a:cs typeface="Times New Roman"/>
                        </a:rPr>
                        <a:t>Water Logging</a:t>
                      </a:r>
                    </a:p>
                    <a:p>
                      <a:pPr marL="342900" marR="0" lvl="0" indent="-342900">
                        <a:lnSpc>
                          <a:spcPct val="115000"/>
                        </a:lnSpc>
                        <a:spcBef>
                          <a:spcPts val="0"/>
                        </a:spcBef>
                        <a:spcAft>
                          <a:spcPts val="0"/>
                        </a:spcAft>
                        <a:buFont typeface="Wingdings"/>
                        <a:buChar char=""/>
                        <a:tabLst>
                          <a:tab pos="3987165" algn="l"/>
                        </a:tabLst>
                      </a:pPr>
                      <a:r>
                        <a:rPr lang="en-US" sz="1600">
                          <a:effectLst/>
                          <a:latin typeface="Book Antiqua" pitchFamily="18" charset="0"/>
                          <a:ea typeface="Calibri"/>
                          <a:cs typeface="Times New Roman"/>
                        </a:rPr>
                        <a:t>Unemployment to Women</a:t>
                      </a:r>
                    </a:p>
                    <a:p>
                      <a:pPr marL="342900" marR="0" lvl="0" indent="-342900">
                        <a:lnSpc>
                          <a:spcPct val="115000"/>
                        </a:lnSpc>
                        <a:spcBef>
                          <a:spcPts val="0"/>
                        </a:spcBef>
                        <a:spcAft>
                          <a:spcPts val="0"/>
                        </a:spcAft>
                        <a:buFont typeface="Wingdings"/>
                        <a:buChar char=""/>
                        <a:tabLst>
                          <a:tab pos="3987165" algn="l"/>
                        </a:tabLst>
                      </a:pPr>
                      <a:r>
                        <a:rPr lang="en-US" sz="1600">
                          <a:effectLst/>
                          <a:latin typeface="Book Antiqua" pitchFamily="18" charset="0"/>
                          <a:ea typeface="Calibri"/>
                          <a:cs typeface="Times New Roman"/>
                        </a:rPr>
                        <a:t>Problem of Drug addiction &amp; Entertainment</a:t>
                      </a:r>
                    </a:p>
                  </a:txBody>
                  <a:tcPr marL="68580" marR="68580" marT="0" marB="0"/>
                </a:tc>
                <a:tc>
                  <a:txBody>
                    <a:bodyPr/>
                    <a:lstStyle/>
                    <a:p>
                      <a:pPr marL="342900" marR="0" lvl="0" indent="-342900">
                        <a:lnSpc>
                          <a:spcPct val="115000"/>
                        </a:lnSpc>
                        <a:spcBef>
                          <a:spcPts val="0"/>
                        </a:spcBef>
                        <a:spcAft>
                          <a:spcPts val="0"/>
                        </a:spcAft>
                        <a:buFont typeface="Wingdings"/>
                        <a:buChar char=""/>
                      </a:pPr>
                      <a:r>
                        <a:rPr lang="en-US" sz="1600">
                          <a:effectLst/>
                          <a:latin typeface="Book Antiqua" pitchFamily="18" charset="0"/>
                          <a:ea typeface="Calibri"/>
                          <a:cs typeface="Times New Roman"/>
                        </a:rPr>
                        <a:t>River</a:t>
                      </a:r>
                    </a:p>
                    <a:p>
                      <a:pPr marL="342900" marR="0" lvl="0" indent="-342900">
                        <a:lnSpc>
                          <a:spcPct val="115000"/>
                        </a:lnSpc>
                        <a:spcBef>
                          <a:spcPts val="0"/>
                        </a:spcBef>
                        <a:spcAft>
                          <a:spcPts val="0"/>
                        </a:spcAft>
                        <a:buFont typeface="Wingdings"/>
                        <a:buChar char=""/>
                      </a:pPr>
                      <a:r>
                        <a:rPr lang="en-US" sz="1600">
                          <a:effectLst/>
                          <a:latin typeface="Book Antiqua" pitchFamily="18" charset="0"/>
                          <a:ea typeface="Calibri"/>
                          <a:cs typeface="Times New Roman"/>
                        </a:rPr>
                        <a:t>Children Park</a:t>
                      </a:r>
                    </a:p>
                    <a:p>
                      <a:pPr marL="342900" marR="0" lvl="0" indent="-342900">
                        <a:lnSpc>
                          <a:spcPct val="115000"/>
                        </a:lnSpc>
                        <a:spcBef>
                          <a:spcPts val="0"/>
                        </a:spcBef>
                        <a:spcAft>
                          <a:spcPts val="0"/>
                        </a:spcAft>
                        <a:buFont typeface="Wingdings"/>
                        <a:buChar char=""/>
                      </a:pPr>
                      <a:r>
                        <a:rPr lang="en-US" sz="1600">
                          <a:effectLst/>
                          <a:latin typeface="Book Antiqua" pitchFamily="18" charset="0"/>
                          <a:ea typeface="Calibri"/>
                          <a:cs typeface="Times New Roman"/>
                        </a:rPr>
                        <a:t>Natural Cannel</a:t>
                      </a:r>
                    </a:p>
                    <a:p>
                      <a:pPr marL="342900" marR="0" lvl="0" indent="-342900">
                        <a:lnSpc>
                          <a:spcPct val="115000"/>
                        </a:lnSpc>
                        <a:spcBef>
                          <a:spcPts val="0"/>
                        </a:spcBef>
                        <a:spcAft>
                          <a:spcPts val="0"/>
                        </a:spcAft>
                        <a:buFont typeface="Wingdings"/>
                        <a:buChar char=""/>
                      </a:pPr>
                      <a:r>
                        <a:rPr lang="en-US" sz="1600">
                          <a:effectLst/>
                          <a:latin typeface="Book Antiqua" pitchFamily="18" charset="0"/>
                          <a:ea typeface="Calibri"/>
                          <a:cs typeface="Times New Roman"/>
                        </a:rPr>
                        <a:t>Bus Stand</a:t>
                      </a:r>
                    </a:p>
                    <a:p>
                      <a:pPr marL="342900" marR="0" lvl="0" indent="-342900">
                        <a:lnSpc>
                          <a:spcPct val="115000"/>
                        </a:lnSpc>
                        <a:spcBef>
                          <a:spcPts val="0"/>
                        </a:spcBef>
                        <a:spcAft>
                          <a:spcPts val="0"/>
                        </a:spcAft>
                        <a:buFont typeface="Wingdings"/>
                        <a:buChar char=""/>
                      </a:pPr>
                      <a:r>
                        <a:rPr lang="en-US" sz="1600">
                          <a:effectLst/>
                          <a:latin typeface="Book Antiqua" pitchFamily="18" charset="0"/>
                          <a:ea typeface="Calibri"/>
                          <a:cs typeface="Times New Roman"/>
                        </a:rPr>
                        <a:t>Main Road in City                              </a:t>
                      </a:r>
                    </a:p>
                  </a:txBody>
                  <a:tcPr marL="68580" marR="68580" marT="0" marB="0"/>
                </a:tc>
              </a:tr>
              <a:tr h="1097133">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err="1" smtClean="0">
                          <a:solidFill>
                            <a:srgbClr val="FFFF00"/>
                          </a:solidFill>
                          <a:effectLst/>
                          <a:latin typeface="Book Antiqua" pitchFamily="18" charset="0"/>
                          <a:ea typeface="Calibri"/>
                          <a:cs typeface="Times New Roman"/>
                        </a:rPr>
                        <a:t>Taherpur</a:t>
                      </a:r>
                      <a:r>
                        <a:rPr lang="en-US" sz="1600" b="1" dirty="0" smtClean="0">
                          <a:solidFill>
                            <a:srgbClr val="FFFF00"/>
                          </a:solidFill>
                          <a:effectLst/>
                          <a:latin typeface="Book Antiqua" pitchFamily="18" charset="0"/>
                          <a:ea typeface="Calibri"/>
                          <a:cs typeface="Times New Roman"/>
                        </a:rPr>
                        <a:t> </a:t>
                      </a:r>
                      <a:r>
                        <a:rPr lang="en-US" sz="1600" b="1" dirty="0" err="1" smtClean="0">
                          <a:solidFill>
                            <a:srgbClr val="FFFF00"/>
                          </a:solidFill>
                          <a:effectLst/>
                          <a:latin typeface="Book Antiqua" pitchFamily="18" charset="0"/>
                          <a:ea typeface="Calibri"/>
                          <a:cs typeface="Times New Roman"/>
                        </a:rPr>
                        <a:t>Pourashava</a:t>
                      </a:r>
                      <a:endParaRPr lang="en-US" sz="1600" b="1" dirty="0" smtClean="0">
                        <a:solidFill>
                          <a:srgbClr val="FFFF00"/>
                        </a:solidFill>
                        <a:effectLst/>
                        <a:latin typeface="Book Antiqua" pitchFamily="18" charset="0"/>
                        <a:ea typeface="Calibri"/>
                        <a:cs typeface="Times New Roman"/>
                      </a:endParaRPr>
                    </a:p>
                    <a:p>
                      <a:pPr marL="0" marR="0" algn="ctr">
                        <a:lnSpc>
                          <a:spcPct val="115000"/>
                        </a:lnSpc>
                        <a:spcBef>
                          <a:spcPts val="0"/>
                        </a:spcBef>
                        <a:spcAft>
                          <a:spcPts val="0"/>
                        </a:spcAft>
                      </a:pPr>
                      <a:r>
                        <a:rPr lang="en-US" sz="1600" b="1" dirty="0" smtClean="0">
                          <a:solidFill>
                            <a:srgbClr val="FFFF00"/>
                          </a:solidFill>
                          <a:effectLst/>
                          <a:latin typeface="Book Antiqua" pitchFamily="18" charset="0"/>
                          <a:ea typeface="Calibri"/>
                          <a:cs typeface="Times New Roman"/>
                        </a:rPr>
                        <a:t>Ward </a:t>
                      </a:r>
                      <a:r>
                        <a:rPr lang="en-US" sz="1600" b="1" dirty="0">
                          <a:solidFill>
                            <a:srgbClr val="FFFF00"/>
                          </a:solidFill>
                          <a:effectLst/>
                          <a:latin typeface="Book Antiqua" pitchFamily="18" charset="0"/>
                          <a:ea typeface="Calibri"/>
                          <a:cs typeface="Times New Roman"/>
                        </a:rPr>
                        <a:t>No. 07</a:t>
                      </a:r>
                      <a:endParaRPr lang="en-US" sz="1600" dirty="0">
                        <a:solidFill>
                          <a:srgbClr val="FFFF00"/>
                        </a:solidFill>
                        <a:effectLst/>
                        <a:latin typeface="Book Antiqua" pitchFamily="18" charset="0"/>
                        <a:ea typeface="Calibri"/>
                        <a:cs typeface="Times New Roman"/>
                      </a:endParaRPr>
                    </a:p>
                  </a:txBody>
                  <a:tcPr marL="68580" marR="68580" marT="0" marB="0" anchor="ctr"/>
                </a:tc>
                <a:tc>
                  <a:txBody>
                    <a:bodyPr/>
                    <a:lstStyle/>
                    <a:p>
                      <a:pPr marL="342900" marR="0" lvl="0" indent="-342900">
                        <a:lnSpc>
                          <a:spcPct val="115000"/>
                        </a:lnSpc>
                        <a:spcBef>
                          <a:spcPts val="0"/>
                        </a:spcBef>
                        <a:spcAft>
                          <a:spcPts val="0"/>
                        </a:spcAft>
                        <a:buFont typeface="Wingdings"/>
                        <a:buChar char=""/>
                        <a:tabLst>
                          <a:tab pos="3987165" algn="l"/>
                        </a:tabLst>
                      </a:pPr>
                      <a:r>
                        <a:rPr lang="en-US" sz="1600">
                          <a:effectLst/>
                          <a:latin typeface="Book Antiqua" pitchFamily="18" charset="0"/>
                          <a:ea typeface="Calibri"/>
                          <a:cs typeface="Times New Roman"/>
                        </a:rPr>
                        <a:t>Shortage of Pure Drinking Water</a:t>
                      </a:r>
                    </a:p>
                    <a:p>
                      <a:pPr marL="342900" marR="0" lvl="0" indent="-342900">
                        <a:lnSpc>
                          <a:spcPct val="115000"/>
                        </a:lnSpc>
                        <a:spcBef>
                          <a:spcPts val="0"/>
                        </a:spcBef>
                        <a:spcAft>
                          <a:spcPts val="0"/>
                        </a:spcAft>
                        <a:buFont typeface="Wingdings"/>
                        <a:buChar char=""/>
                        <a:tabLst>
                          <a:tab pos="3987165" algn="l"/>
                        </a:tabLst>
                      </a:pPr>
                      <a:r>
                        <a:rPr lang="en-US" sz="1600">
                          <a:effectLst/>
                          <a:latin typeface="Book Antiqua" pitchFamily="18" charset="0"/>
                          <a:ea typeface="Calibri"/>
                          <a:cs typeface="Times New Roman"/>
                        </a:rPr>
                        <a:t>Road Broken</a:t>
                      </a:r>
                    </a:p>
                    <a:p>
                      <a:pPr marL="342900" marR="0" lvl="0" indent="-342900">
                        <a:lnSpc>
                          <a:spcPct val="115000"/>
                        </a:lnSpc>
                        <a:spcBef>
                          <a:spcPts val="0"/>
                        </a:spcBef>
                        <a:spcAft>
                          <a:spcPts val="0"/>
                        </a:spcAft>
                        <a:buFont typeface="Wingdings"/>
                        <a:buChar char=""/>
                        <a:tabLst>
                          <a:tab pos="3987165" algn="l"/>
                        </a:tabLst>
                      </a:pPr>
                      <a:r>
                        <a:rPr lang="en-US" sz="1600">
                          <a:effectLst/>
                          <a:latin typeface="Book Antiqua" pitchFamily="18" charset="0"/>
                          <a:ea typeface="Calibri"/>
                          <a:cs typeface="Times New Roman"/>
                        </a:rPr>
                        <a:t>Water Logging</a:t>
                      </a:r>
                    </a:p>
                    <a:p>
                      <a:pPr marL="342900" marR="0" lvl="0" indent="-342900">
                        <a:lnSpc>
                          <a:spcPct val="115000"/>
                        </a:lnSpc>
                        <a:spcBef>
                          <a:spcPts val="0"/>
                        </a:spcBef>
                        <a:spcAft>
                          <a:spcPts val="0"/>
                        </a:spcAft>
                        <a:buFont typeface="Wingdings"/>
                        <a:buChar char=""/>
                        <a:tabLst>
                          <a:tab pos="3987165" algn="l"/>
                        </a:tabLst>
                      </a:pPr>
                      <a:r>
                        <a:rPr lang="en-US" sz="1600">
                          <a:effectLst/>
                          <a:latin typeface="Book Antiqua" pitchFamily="18" charset="0"/>
                          <a:ea typeface="Calibri"/>
                          <a:cs typeface="Times New Roman"/>
                        </a:rPr>
                        <a:t>Unemployment to Women</a:t>
                      </a:r>
                    </a:p>
                    <a:p>
                      <a:pPr marL="342900" marR="0" lvl="0" indent="-342900">
                        <a:lnSpc>
                          <a:spcPct val="115000"/>
                        </a:lnSpc>
                        <a:spcBef>
                          <a:spcPts val="0"/>
                        </a:spcBef>
                        <a:spcAft>
                          <a:spcPts val="0"/>
                        </a:spcAft>
                        <a:buFont typeface="Wingdings"/>
                        <a:buChar char=""/>
                        <a:tabLst>
                          <a:tab pos="3987165" algn="l"/>
                        </a:tabLst>
                      </a:pPr>
                      <a:r>
                        <a:rPr lang="en-US" sz="1600">
                          <a:effectLst/>
                          <a:latin typeface="Book Antiqua" pitchFamily="18" charset="0"/>
                          <a:ea typeface="Calibri"/>
                          <a:cs typeface="Times New Roman"/>
                        </a:rPr>
                        <a:t>Problem of Drug addiction &amp; Entertainment</a:t>
                      </a:r>
                    </a:p>
                  </a:txBody>
                  <a:tcPr marL="68580" marR="68580" marT="0" marB="0"/>
                </a:tc>
                <a:tc>
                  <a:txBody>
                    <a:bodyPr/>
                    <a:lstStyle/>
                    <a:p>
                      <a:pPr marL="342900" marR="0" lvl="0" indent="-342900">
                        <a:lnSpc>
                          <a:spcPct val="115000"/>
                        </a:lnSpc>
                        <a:spcBef>
                          <a:spcPts val="0"/>
                        </a:spcBef>
                        <a:spcAft>
                          <a:spcPts val="0"/>
                        </a:spcAft>
                        <a:buFont typeface="Wingdings"/>
                        <a:buChar char=""/>
                      </a:pPr>
                      <a:r>
                        <a:rPr lang="en-US" sz="1600">
                          <a:effectLst/>
                          <a:latin typeface="Book Antiqua" pitchFamily="18" charset="0"/>
                          <a:ea typeface="Calibri"/>
                          <a:cs typeface="Times New Roman"/>
                        </a:rPr>
                        <a:t>River</a:t>
                      </a:r>
                    </a:p>
                    <a:p>
                      <a:pPr marL="342900" marR="0" lvl="0" indent="-342900">
                        <a:lnSpc>
                          <a:spcPct val="115000"/>
                        </a:lnSpc>
                        <a:spcBef>
                          <a:spcPts val="0"/>
                        </a:spcBef>
                        <a:spcAft>
                          <a:spcPts val="0"/>
                        </a:spcAft>
                        <a:buFont typeface="Wingdings"/>
                        <a:buChar char=""/>
                      </a:pPr>
                      <a:r>
                        <a:rPr lang="en-US" sz="1600">
                          <a:effectLst/>
                          <a:latin typeface="Book Antiqua" pitchFamily="18" charset="0"/>
                          <a:ea typeface="Calibri"/>
                          <a:cs typeface="Times New Roman"/>
                        </a:rPr>
                        <a:t>Children Park</a:t>
                      </a:r>
                    </a:p>
                    <a:p>
                      <a:pPr marL="342900" marR="0" lvl="0" indent="-342900">
                        <a:lnSpc>
                          <a:spcPct val="115000"/>
                        </a:lnSpc>
                        <a:spcBef>
                          <a:spcPts val="0"/>
                        </a:spcBef>
                        <a:spcAft>
                          <a:spcPts val="0"/>
                        </a:spcAft>
                        <a:buFont typeface="Wingdings"/>
                        <a:buChar char=""/>
                      </a:pPr>
                      <a:r>
                        <a:rPr lang="en-US" sz="1600">
                          <a:effectLst/>
                          <a:latin typeface="Book Antiqua" pitchFamily="18" charset="0"/>
                          <a:ea typeface="Calibri"/>
                          <a:cs typeface="Times New Roman"/>
                        </a:rPr>
                        <a:t>Natural Cannel</a:t>
                      </a:r>
                    </a:p>
                    <a:p>
                      <a:pPr marL="342900" marR="0" lvl="0" indent="-342900">
                        <a:lnSpc>
                          <a:spcPct val="115000"/>
                        </a:lnSpc>
                        <a:spcBef>
                          <a:spcPts val="0"/>
                        </a:spcBef>
                        <a:spcAft>
                          <a:spcPts val="0"/>
                        </a:spcAft>
                        <a:buFont typeface="Wingdings"/>
                        <a:buChar char=""/>
                      </a:pPr>
                      <a:r>
                        <a:rPr lang="en-US" sz="1600">
                          <a:effectLst/>
                          <a:latin typeface="Book Antiqua" pitchFamily="18" charset="0"/>
                          <a:ea typeface="Calibri"/>
                          <a:cs typeface="Times New Roman"/>
                        </a:rPr>
                        <a:t>Bus Stand</a:t>
                      </a:r>
                    </a:p>
                    <a:p>
                      <a:pPr marL="342900" marR="0" lvl="0" indent="-342900">
                        <a:lnSpc>
                          <a:spcPct val="115000"/>
                        </a:lnSpc>
                        <a:spcBef>
                          <a:spcPts val="0"/>
                        </a:spcBef>
                        <a:spcAft>
                          <a:spcPts val="0"/>
                        </a:spcAft>
                        <a:buFont typeface="Wingdings"/>
                        <a:buChar char=""/>
                      </a:pPr>
                      <a:r>
                        <a:rPr lang="en-US" sz="1600">
                          <a:effectLst/>
                          <a:latin typeface="Book Antiqua" pitchFamily="18" charset="0"/>
                          <a:ea typeface="Calibri"/>
                          <a:cs typeface="Times New Roman"/>
                        </a:rPr>
                        <a:t>Main Road in City                              </a:t>
                      </a:r>
                    </a:p>
                  </a:txBody>
                  <a:tcPr marL="68580" marR="68580" marT="0" marB="0"/>
                </a:tc>
              </a:tr>
              <a:tr h="1117329">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err="1" smtClean="0">
                          <a:solidFill>
                            <a:srgbClr val="FFFF00"/>
                          </a:solidFill>
                          <a:effectLst/>
                          <a:latin typeface="Book Antiqua" pitchFamily="18" charset="0"/>
                          <a:ea typeface="Calibri"/>
                          <a:cs typeface="Times New Roman"/>
                        </a:rPr>
                        <a:t>Taherpur</a:t>
                      </a:r>
                      <a:r>
                        <a:rPr lang="en-US" sz="1600" b="1" dirty="0" smtClean="0">
                          <a:solidFill>
                            <a:srgbClr val="FFFF00"/>
                          </a:solidFill>
                          <a:effectLst/>
                          <a:latin typeface="Book Antiqua" pitchFamily="18" charset="0"/>
                          <a:ea typeface="Calibri"/>
                          <a:cs typeface="Times New Roman"/>
                        </a:rPr>
                        <a:t> </a:t>
                      </a:r>
                      <a:r>
                        <a:rPr lang="en-US" sz="1600" b="1" dirty="0" err="1" smtClean="0">
                          <a:solidFill>
                            <a:srgbClr val="FFFF00"/>
                          </a:solidFill>
                          <a:effectLst/>
                          <a:latin typeface="Book Antiqua" pitchFamily="18" charset="0"/>
                          <a:ea typeface="Calibri"/>
                          <a:cs typeface="Times New Roman"/>
                        </a:rPr>
                        <a:t>Pourashava</a:t>
                      </a:r>
                      <a:endParaRPr lang="en-US" sz="1600" b="1" dirty="0" smtClean="0">
                        <a:solidFill>
                          <a:srgbClr val="FFFF00"/>
                        </a:solidFill>
                        <a:effectLst/>
                        <a:latin typeface="Book Antiqua" pitchFamily="18" charset="0"/>
                        <a:ea typeface="Calibri"/>
                        <a:cs typeface="Times New Roman"/>
                      </a:endParaRPr>
                    </a:p>
                    <a:p>
                      <a:pPr marL="0" marR="0" algn="ctr">
                        <a:lnSpc>
                          <a:spcPct val="115000"/>
                        </a:lnSpc>
                        <a:spcBef>
                          <a:spcPts val="0"/>
                        </a:spcBef>
                        <a:spcAft>
                          <a:spcPts val="0"/>
                        </a:spcAft>
                      </a:pPr>
                      <a:r>
                        <a:rPr lang="en-US" sz="1600" b="1" dirty="0" smtClean="0">
                          <a:solidFill>
                            <a:srgbClr val="FFFF00"/>
                          </a:solidFill>
                          <a:effectLst/>
                          <a:latin typeface="Book Antiqua" pitchFamily="18" charset="0"/>
                          <a:ea typeface="Calibri"/>
                          <a:cs typeface="Times New Roman"/>
                        </a:rPr>
                        <a:t>Ward </a:t>
                      </a:r>
                      <a:r>
                        <a:rPr lang="en-US" sz="1600" b="1" dirty="0">
                          <a:solidFill>
                            <a:srgbClr val="FFFF00"/>
                          </a:solidFill>
                          <a:effectLst/>
                          <a:latin typeface="Book Antiqua" pitchFamily="18" charset="0"/>
                          <a:ea typeface="Calibri"/>
                          <a:cs typeface="Times New Roman"/>
                        </a:rPr>
                        <a:t>No. 08</a:t>
                      </a:r>
                      <a:endParaRPr lang="en-US" sz="1600" dirty="0">
                        <a:solidFill>
                          <a:srgbClr val="FFFF00"/>
                        </a:solidFill>
                        <a:effectLst/>
                        <a:latin typeface="Book Antiqua" pitchFamily="18" charset="0"/>
                        <a:ea typeface="Calibri"/>
                        <a:cs typeface="Times New Roman"/>
                      </a:endParaRPr>
                    </a:p>
                  </a:txBody>
                  <a:tcPr marL="68580" marR="68580" marT="0" marB="0" anchor="ctr"/>
                </a:tc>
                <a:tc>
                  <a:txBody>
                    <a:bodyPr/>
                    <a:lstStyle/>
                    <a:p>
                      <a:pPr marL="342900" marR="0" lvl="0" indent="-342900">
                        <a:lnSpc>
                          <a:spcPct val="115000"/>
                        </a:lnSpc>
                        <a:spcBef>
                          <a:spcPts val="0"/>
                        </a:spcBef>
                        <a:spcAft>
                          <a:spcPts val="0"/>
                        </a:spcAft>
                        <a:buFont typeface="Wingdings"/>
                        <a:buChar char=""/>
                        <a:tabLst>
                          <a:tab pos="3987165" algn="l"/>
                        </a:tabLst>
                      </a:pPr>
                      <a:r>
                        <a:rPr lang="en-US" sz="1600">
                          <a:effectLst/>
                          <a:latin typeface="Book Antiqua" pitchFamily="18" charset="0"/>
                          <a:ea typeface="Calibri"/>
                          <a:cs typeface="Times New Roman"/>
                        </a:rPr>
                        <a:t>Shortage of Pure Drinking Water</a:t>
                      </a:r>
                    </a:p>
                    <a:p>
                      <a:pPr marL="342900" marR="0" lvl="0" indent="-342900">
                        <a:lnSpc>
                          <a:spcPct val="115000"/>
                        </a:lnSpc>
                        <a:spcBef>
                          <a:spcPts val="0"/>
                        </a:spcBef>
                        <a:spcAft>
                          <a:spcPts val="0"/>
                        </a:spcAft>
                        <a:buFont typeface="Wingdings"/>
                        <a:buChar char=""/>
                        <a:tabLst>
                          <a:tab pos="3987165" algn="l"/>
                        </a:tabLst>
                      </a:pPr>
                      <a:r>
                        <a:rPr lang="en-US" sz="1600">
                          <a:effectLst/>
                          <a:latin typeface="Book Antiqua" pitchFamily="18" charset="0"/>
                          <a:ea typeface="Calibri"/>
                          <a:cs typeface="Times New Roman"/>
                        </a:rPr>
                        <a:t>Road Broken</a:t>
                      </a:r>
                    </a:p>
                    <a:p>
                      <a:pPr marL="342900" marR="0" lvl="0" indent="-342900">
                        <a:lnSpc>
                          <a:spcPct val="115000"/>
                        </a:lnSpc>
                        <a:spcBef>
                          <a:spcPts val="0"/>
                        </a:spcBef>
                        <a:spcAft>
                          <a:spcPts val="0"/>
                        </a:spcAft>
                        <a:buFont typeface="Wingdings"/>
                        <a:buChar char=""/>
                        <a:tabLst>
                          <a:tab pos="3987165" algn="l"/>
                        </a:tabLst>
                      </a:pPr>
                      <a:r>
                        <a:rPr lang="en-US" sz="1600">
                          <a:effectLst/>
                          <a:latin typeface="Book Antiqua" pitchFamily="18" charset="0"/>
                          <a:ea typeface="Calibri"/>
                          <a:cs typeface="Times New Roman"/>
                        </a:rPr>
                        <a:t>Water Logging</a:t>
                      </a:r>
                    </a:p>
                    <a:p>
                      <a:pPr marL="342900" marR="0" lvl="0" indent="-342900">
                        <a:lnSpc>
                          <a:spcPct val="115000"/>
                        </a:lnSpc>
                        <a:spcBef>
                          <a:spcPts val="0"/>
                        </a:spcBef>
                        <a:spcAft>
                          <a:spcPts val="0"/>
                        </a:spcAft>
                        <a:buFont typeface="Wingdings"/>
                        <a:buChar char=""/>
                        <a:tabLst>
                          <a:tab pos="3987165" algn="l"/>
                        </a:tabLst>
                      </a:pPr>
                      <a:r>
                        <a:rPr lang="en-US" sz="1600">
                          <a:effectLst/>
                          <a:latin typeface="Book Antiqua" pitchFamily="18" charset="0"/>
                          <a:ea typeface="Calibri"/>
                          <a:cs typeface="Times New Roman"/>
                        </a:rPr>
                        <a:t>Unemployment to Women</a:t>
                      </a:r>
                    </a:p>
                    <a:p>
                      <a:pPr marL="342900" marR="0" lvl="0" indent="-342900">
                        <a:lnSpc>
                          <a:spcPct val="115000"/>
                        </a:lnSpc>
                        <a:spcBef>
                          <a:spcPts val="0"/>
                        </a:spcBef>
                        <a:spcAft>
                          <a:spcPts val="0"/>
                        </a:spcAft>
                        <a:buFont typeface="Wingdings"/>
                        <a:buChar char=""/>
                        <a:tabLst>
                          <a:tab pos="3987165" algn="l"/>
                        </a:tabLst>
                      </a:pPr>
                      <a:r>
                        <a:rPr lang="en-US" sz="1600">
                          <a:effectLst/>
                          <a:latin typeface="Book Antiqua" pitchFamily="18" charset="0"/>
                          <a:ea typeface="Calibri"/>
                          <a:cs typeface="Times New Roman"/>
                        </a:rPr>
                        <a:t>Problem of Drug addiction &amp; Entertainment</a:t>
                      </a:r>
                    </a:p>
                  </a:txBody>
                  <a:tcPr marL="68580" marR="68580" marT="0" marB="0"/>
                </a:tc>
                <a:tc>
                  <a:txBody>
                    <a:bodyPr/>
                    <a:lstStyle/>
                    <a:p>
                      <a:pPr marL="342900" marR="0" lvl="0" indent="-342900">
                        <a:lnSpc>
                          <a:spcPct val="115000"/>
                        </a:lnSpc>
                        <a:spcBef>
                          <a:spcPts val="0"/>
                        </a:spcBef>
                        <a:spcAft>
                          <a:spcPts val="0"/>
                        </a:spcAft>
                        <a:buFont typeface="Wingdings"/>
                        <a:buChar char=""/>
                      </a:pPr>
                      <a:r>
                        <a:rPr lang="en-US" sz="1600">
                          <a:effectLst/>
                          <a:latin typeface="Book Antiqua" pitchFamily="18" charset="0"/>
                          <a:ea typeface="Calibri"/>
                          <a:cs typeface="Times New Roman"/>
                        </a:rPr>
                        <a:t>River</a:t>
                      </a:r>
                    </a:p>
                    <a:p>
                      <a:pPr marL="342900" marR="0" lvl="0" indent="-342900">
                        <a:lnSpc>
                          <a:spcPct val="115000"/>
                        </a:lnSpc>
                        <a:spcBef>
                          <a:spcPts val="0"/>
                        </a:spcBef>
                        <a:spcAft>
                          <a:spcPts val="0"/>
                        </a:spcAft>
                        <a:buFont typeface="Wingdings"/>
                        <a:buChar char=""/>
                      </a:pPr>
                      <a:r>
                        <a:rPr lang="en-US" sz="1600">
                          <a:effectLst/>
                          <a:latin typeface="Book Antiqua" pitchFamily="18" charset="0"/>
                          <a:ea typeface="Calibri"/>
                          <a:cs typeface="Times New Roman"/>
                        </a:rPr>
                        <a:t>Children Park</a:t>
                      </a:r>
                    </a:p>
                    <a:p>
                      <a:pPr marL="342900" marR="0" lvl="0" indent="-342900">
                        <a:lnSpc>
                          <a:spcPct val="115000"/>
                        </a:lnSpc>
                        <a:spcBef>
                          <a:spcPts val="0"/>
                        </a:spcBef>
                        <a:spcAft>
                          <a:spcPts val="0"/>
                        </a:spcAft>
                        <a:buFont typeface="Wingdings"/>
                        <a:buChar char=""/>
                      </a:pPr>
                      <a:r>
                        <a:rPr lang="en-US" sz="1600">
                          <a:effectLst/>
                          <a:latin typeface="Book Antiqua" pitchFamily="18" charset="0"/>
                          <a:ea typeface="Calibri"/>
                          <a:cs typeface="Times New Roman"/>
                        </a:rPr>
                        <a:t>Natural Cannel</a:t>
                      </a:r>
                    </a:p>
                    <a:p>
                      <a:pPr marL="342900" marR="0" lvl="0" indent="-342900">
                        <a:lnSpc>
                          <a:spcPct val="115000"/>
                        </a:lnSpc>
                        <a:spcBef>
                          <a:spcPts val="0"/>
                        </a:spcBef>
                        <a:spcAft>
                          <a:spcPts val="0"/>
                        </a:spcAft>
                        <a:buFont typeface="Wingdings"/>
                        <a:buChar char=""/>
                      </a:pPr>
                      <a:r>
                        <a:rPr lang="en-US" sz="1600">
                          <a:effectLst/>
                          <a:latin typeface="Book Antiqua" pitchFamily="18" charset="0"/>
                          <a:ea typeface="Calibri"/>
                          <a:cs typeface="Times New Roman"/>
                        </a:rPr>
                        <a:t>Bus Stand</a:t>
                      </a:r>
                    </a:p>
                    <a:p>
                      <a:pPr marL="342900" marR="0" lvl="0" indent="-342900">
                        <a:lnSpc>
                          <a:spcPct val="115000"/>
                        </a:lnSpc>
                        <a:spcBef>
                          <a:spcPts val="0"/>
                        </a:spcBef>
                        <a:spcAft>
                          <a:spcPts val="0"/>
                        </a:spcAft>
                        <a:buFont typeface="Wingdings"/>
                        <a:buChar char=""/>
                      </a:pPr>
                      <a:r>
                        <a:rPr lang="en-US" sz="1600">
                          <a:effectLst/>
                          <a:latin typeface="Book Antiqua" pitchFamily="18" charset="0"/>
                          <a:ea typeface="Calibri"/>
                          <a:cs typeface="Times New Roman"/>
                        </a:rPr>
                        <a:t>Main Road in City                              </a:t>
                      </a:r>
                    </a:p>
                  </a:txBody>
                  <a:tcPr marL="68580" marR="68580" marT="0" marB="0"/>
                </a:tc>
              </a:tr>
              <a:tr h="1117329">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err="1" smtClean="0">
                          <a:solidFill>
                            <a:srgbClr val="FFFF00"/>
                          </a:solidFill>
                          <a:effectLst/>
                          <a:latin typeface="Book Antiqua" pitchFamily="18" charset="0"/>
                          <a:ea typeface="Calibri"/>
                          <a:cs typeface="Times New Roman"/>
                        </a:rPr>
                        <a:t>Taherpur</a:t>
                      </a:r>
                      <a:r>
                        <a:rPr lang="en-US" sz="1600" b="1" dirty="0" smtClean="0">
                          <a:solidFill>
                            <a:srgbClr val="FFFF00"/>
                          </a:solidFill>
                          <a:effectLst/>
                          <a:latin typeface="Book Antiqua" pitchFamily="18" charset="0"/>
                          <a:ea typeface="Calibri"/>
                          <a:cs typeface="Times New Roman"/>
                        </a:rPr>
                        <a:t> </a:t>
                      </a:r>
                      <a:r>
                        <a:rPr lang="en-US" sz="1600" b="1" dirty="0" err="1" smtClean="0">
                          <a:solidFill>
                            <a:srgbClr val="FFFF00"/>
                          </a:solidFill>
                          <a:effectLst/>
                          <a:latin typeface="Book Antiqua" pitchFamily="18" charset="0"/>
                          <a:ea typeface="Calibri"/>
                          <a:cs typeface="Times New Roman"/>
                        </a:rPr>
                        <a:t>Pourashava</a:t>
                      </a:r>
                      <a:endParaRPr lang="en-US" sz="1600" b="1" dirty="0" smtClean="0">
                        <a:solidFill>
                          <a:srgbClr val="FFFF00"/>
                        </a:solidFill>
                        <a:effectLst/>
                        <a:latin typeface="Book Antiqua" pitchFamily="18" charset="0"/>
                        <a:ea typeface="Calibri"/>
                        <a:cs typeface="Times New Roman"/>
                      </a:endParaRPr>
                    </a:p>
                    <a:p>
                      <a:pPr marL="0" marR="0" algn="ctr">
                        <a:lnSpc>
                          <a:spcPct val="115000"/>
                        </a:lnSpc>
                        <a:spcBef>
                          <a:spcPts val="0"/>
                        </a:spcBef>
                        <a:spcAft>
                          <a:spcPts val="0"/>
                        </a:spcAft>
                      </a:pPr>
                      <a:r>
                        <a:rPr lang="en-US" sz="1600" b="1" dirty="0" smtClean="0">
                          <a:solidFill>
                            <a:srgbClr val="FFFF00"/>
                          </a:solidFill>
                          <a:effectLst/>
                          <a:latin typeface="Book Antiqua" pitchFamily="18" charset="0"/>
                          <a:ea typeface="Calibri"/>
                          <a:cs typeface="Times New Roman"/>
                        </a:rPr>
                        <a:t>Ward </a:t>
                      </a:r>
                      <a:r>
                        <a:rPr lang="en-US" sz="1600" b="1" dirty="0">
                          <a:solidFill>
                            <a:srgbClr val="FFFF00"/>
                          </a:solidFill>
                          <a:effectLst/>
                          <a:latin typeface="Book Antiqua" pitchFamily="18" charset="0"/>
                          <a:ea typeface="Calibri"/>
                          <a:cs typeface="Times New Roman"/>
                        </a:rPr>
                        <a:t>No. 09</a:t>
                      </a:r>
                      <a:endParaRPr lang="en-US" sz="1600" dirty="0">
                        <a:solidFill>
                          <a:srgbClr val="FFFF00"/>
                        </a:solidFill>
                        <a:effectLst/>
                        <a:latin typeface="Book Antiqua" pitchFamily="18" charset="0"/>
                        <a:ea typeface="Calibri"/>
                        <a:cs typeface="Times New Roman"/>
                      </a:endParaRPr>
                    </a:p>
                  </a:txBody>
                  <a:tcPr marL="68580" marR="68580" marT="0" marB="0" anchor="ctr"/>
                </a:tc>
                <a:tc>
                  <a:txBody>
                    <a:bodyPr/>
                    <a:lstStyle/>
                    <a:p>
                      <a:pPr marL="342900" marR="0" lvl="0" indent="-342900">
                        <a:lnSpc>
                          <a:spcPct val="115000"/>
                        </a:lnSpc>
                        <a:spcBef>
                          <a:spcPts val="0"/>
                        </a:spcBef>
                        <a:spcAft>
                          <a:spcPts val="0"/>
                        </a:spcAft>
                        <a:buFont typeface="Wingdings"/>
                        <a:buChar char=""/>
                        <a:tabLst>
                          <a:tab pos="3987165" algn="l"/>
                        </a:tabLst>
                      </a:pPr>
                      <a:r>
                        <a:rPr lang="en-US" sz="1600" dirty="0">
                          <a:effectLst/>
                          <a:latin typeface="Book Antiqua" pitchFamily="18" charset="0"/>
                          <a:ea typeface="Calibri"/>
                          <a:cs typeface="Times New Roman"/>
                        </a:rPr>
                        <a:t>Shortage of Pure Drinking Water</a:t>
                      </a:r>
                    </a:p>
                    <a:p>
                      <a:pPr marL="342900" marR="0" lvl="0" indent="-342900">
                        <a:lnSpc>
                          <a:spcPct val="115000"/>
                        </a:lnSpc>
                        <a:spcBef>
                          <a:spcPts val="0"/>
                        </a:spcBef>
                        <a:spcAft>
                          <a:spcPts val="0"/>
                        </a:spcAft>
                        <a:buFont typeface="Wingdings"/>
                        <a:buChar char=""/>
                        <a:tabLst>
                          <a:tab pos="3987165" algn="l"/>
                        </a:tabLst>
                      </a:pPr>
                      <a:r>
                        <a:rPr lang="en-US" sz="1600" dirty="0">
                          <a:effectLst/>
                          <a:latin typeface="Book Antiqua" pitchFamily="18" charset="0"/>
                          <a:ea typeface="Calibri"/>
                          <a:cs typeface="Times New Roman"/>
                        </a:rPr>
                        <a:t>Road Broken</a:t>
                      </a:r>
                    </a:p>
                    <a:p>
                      <a:pPr marL="342900" marR="0" lvl="0" indent="-342900">
                        <a:lnSpc>
                          <a:spcPct val="115000"/>
                        </a:lnSpc>
                        <a:spcBef>
                          <a:spcPts val="0"/>
                        </a:spcBef>
                        <a:spcAft>
                          <a:spcPts val="0"/>
                        </a:spcAft>
                        <a:buFont typeface="Wingdings"/>
                        <a:buChar char=""/>
                        <a:tabLst>
                          <a:tab pos="3987165" algn="l"/>
                        </a:tabLst>
                      </a:pPr>
                      <a:r>
                        <a:rPr lang="en-US" sz="1600" dirty="0">
                          <a:effectLst/>
                          <a:latin typeface="Book Antiqua" pitchFamily="18" charset="0"/>
                          <a:ea typeface="Calibri"/>
                          <a:cs typeface="Times New Roman"/>
                        </a:rPr>
                        <a:t>Water Logging</a:t>
                      </a:r>
                    </a:p>
                    <a:p>
                      <a:pPr marL="342900" marR="0" lvl="0" indent="-342900">
                        <a:lnSpc>
                          <a:spcPct val="115000"/>
                        </a:lnSpc>
                        <a:spcBef>
                          <a:spcPts val="0"/>
                        </a:spcBef>
                        <a:spcAft>
                          <a:spcPts val="0"/>
                        </a:spcAft>
                        <a:buFont typeface="Wingdings"/>
                        <a:buChar char=""/>
                        <a:tabLst>
                          <a:tab pos="3987165" algn="l"/>
                        </a:tabLst>
                      </a:pPr>
                      <a:r>
                        <a:rPr lang="en-US" sz="1600" dirty="0">
                          <a:effectLst/>
                          <a:latin typeface="Book Antiqua" pitchFamily="18" charset="0"/>
                          <a:ea typeface="Calibri"/>
                          <a:cs typeface="Times New Roman"/>
                        </a:rPr>
                        <a:t>Unemployment to Women</a:t>
                      </a:r>
                    </a:p>
                    <a:p>
                      <a:pPr marL="342900" marR="0" lvl="0" indent="-342900">
                        <a:lnSpc>
                          <a:spcPct val="115000"/>
                        </a:lnSpc>
                        <a:spcBef>
                          <a:spcPts val="0"/>
                        </a:spcBef>
                        <a:spcAft>
                          <a:spcPts val="0"/>
                        </a:spcAft>
                        <a:buFont typeface="Wingdings"/>
                        <a:buChar char=""/>
                        <a:tabLst>
                          <a:tab pos="3987165" algn="l"/>
                        </a:tabLst>
                      </a:pPr>
                      <a:r>
                        <a:rPr lang="en-US" sz="1600" dirty="0">
                          <a:effectLst/>
                          <a:latin typeface="Book Antiqua" pitchFamily="18" charset="0"/>
                          <a:ea typeface="Calibri"/>
                          <a:cs typeface="Times New Roman"/>
                        </a:rPr>
                        <a:t>Problem of Drug addiction &amp; Entertainment</a:t>
                      </a:r>
                    </a:p>
                  </a:txBody>
                  <a:tcPr marL="68580" marR="68580" marT="0" marB="0"/>
                </a:tc>
                <a:tc>
                  <a:txBody>
                    <a:bodyPr/>
                    <a:lstStyle/>
                    <a:p>
                      <a:pPr marL="342900" marR="0" lvl="0" indent="-342900">
                        <a:lnSpc>
                          <a:spcPct val="115000"/>
                        </a:lnSpc>
                        <a:spcBef>
                          <a:spcPts val="0"/>
                        </a:spcBef>
                        <a:spcAft>
                          <a:spcPts val="0"/>
                        </a:spcAft>
                        <a:buFont typeface="Wingdings"/>
                        <a:buChar char=""/>
                      </a:pPr>
                      <a:r>
                        <a:rPr lang="en-US" sz="1600" dirty="0">
                          <a:effectLst/>
                          <a:latin typeface="Book Antiqua" pitchFamily="18" charset="0"/>
                          <a:ea typeface="Calibri"/>
                          <a:cs typeface="Times New Roman"/>
                        </a:rPr>
                        <a:t>River</a:t>
                      </a:r>
                    </a:p>
                    <a:p>
                      <a:pPr marL="342900" marR="0" lvl="0" indent="-342900">
                        <a:lnSpc>
                          <a:spcPct val="115000"/>
                        </a:lnSpc>
                        <a:spcBef>
                          <a:spcPts val="0"/>
                        </a:spcBef>
                        <a:spcAft>
                          <a:spcPts val="0"/>
                        </a:spcAft>
                        <a:buFont typeface="Wingdings"/>
                        <a:buChar char=""/>
                      </a:pPr>
                      <a:r>
                        <a:rPr lang="en-US" sz="1600" dirty="0">
                          <a:effectLst/>
                          <a:latin typeface="Book Antiqua" pitchFamily="18" charset="0"/>
                          <a:ea typeface="Calibri"/>
                          <a:cs typeface="Times New Roman"/>
                        </a:rPr>
                        <a:t>Children Park</a:t>
                      </a:r>
                    </a:p>
                    <a:p>
                      <a:pPr marL="342900" marR="0" lvl="0" indent="-342900">
                        <a:lnSpc>
                          <a:spcPct val="115000"/>
                        </a:lnSpc>
                        <a:spcBef>
                          <a:spcPts val="0"/>
                        </a:spcBef>
                        <a:spcAft>
                          <a:spcPts val="0"/>
                        </a:spcAft>
                        <a:buFont typeface="Wingdings"/>
                        <a:buChar char=""/>
                      </a:pPr>
                      <a:r>
                        <a:rPr lang="en-US" sz="1600" dirty="0">
                          <a:effectLst/>
                          <a:latin typeface="Book Antiqua" pitchFamily="18" charset="0"/>
                          <a:ea typeface="Calibri"/>
                          <a:cs typeface="Times New Roman"/>
                        </a:rPr>
                        <a:t>Natural Cannel</a:t>
                      </a:r>
                    </a:p>
                    <a:p>
                      <a:pPr marL="342900" marR="0" lvl="0" indent="-342900">
                        <a:lnSpc>
                          <a:spcPct val="115000"/>
                        </a:lnSpc>
                        <a:spcBef>
                          <a:spcPts val="0"/>
                        </a:spcBef>
                        <a:spcAft>
                          <a:spcPts val="0"/>
                        </a:spcAft>
                        <a:buFont typeface="Wingdings"/>
                        <a:buChar char=""/>
                      </a:pPr>
                      <a:r>
                        <a:rPr lang="en-US" sz="1600" dirty="0">
                          <a:effectLst/>
                          <a:latin typeface="Book Antiqua" pitchFamily="18" charset="0"/>
                          <a:ea typeface="Calibri"/>
                          <a:cs typeface="Times New Roman"/>
                        </a:rPr>
                        <a:t>Bus Stand</a:t>
                      </a:r>
                    </a:p>
                    <a:p>
                      <a:pPr marL="342900" marR="0" lvl="0" indent="-342900">
                        <a:lnSpc>
                          <a:spcPct val="115000"/>
                        </a:lnSpc>
                        <a:spcBef>
                          <a:spcPts val="0"/>
                        </a:spcBef>
                        <a:spcAft>
                          <a:spcPts val="0"/>
                        </a:spcAft>
                        <a:buFont typeface="Wingdings"/>
                        <a:buChar char=""/>
                      </a:pPr>
                      <a:r>
                        <a:rPr lang="en-US" sz="1600" dirty="0">
                          <a:effectLst/>
                          <a:latin typeface="Book Antiqua" pitchFamily="18" charset="0"/>
                          <a:ea typeface="Calibri"/>
                          <a:cs typeface="Times New Roman"/>
                        </a:rPr>
                        <a:t>Main Road in City                              </a:t>
                      </a:r>
                    </a:p>
                  </a:txBody>
                  <a:tcPr marL="68580" marR="68580" marT="0" marB="0"/>
                </a:tc>
              </a:tr>
            </a:tbl>
          </a:graphicData>
        </a:graphic>
      </p:graphicFrame>
      <p:sp>
        <p:nvSpPr>
          <p:cNvPr id="3" name="Title 1"/>
          <p:cNvSpPr txBox="1">
            <a:spLocks/>
          </p:cNvSpPr>
          <p:nvPr/>
        </p:nvSpPr>
        <p:spPr>
          <a:xfrm>
            <a:off x="571500" y="0"/>
            <a:ext cx="12573000" cy="587375"/>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2800" b="1" dirty="0">
                <a:latin typeface="Book Antiqua" pitchFamily="18" charset="0"/>
              </a:rPr>
              <a:t>PRA </a:t>
            </a:r>
            <a:r>
              <a:rPr lang="en-US" altLang="en-US" sz="2800" b="1" dirty="0" smtClean="0">
                <a:latin typeface="Book Antiqua" pitchFamily="18" charset="0"/>
              </a:rPr>
              <a:t>Findings of </a:t>
            </a:r>
            <a:r>
              <a:rPr lang="en-US" altLang="en-US" sz="2800" b="1" dirty="0" err="1" smtClean="0">
                <a:latin typeface="Book Antiqua" pitchFamily="18" charset="0"/>
              </a:rPr>
              <a:t>Bagmara</a:t>
            </a:r>
            <a:r>
              <a:rPr lang="en-US" altLang="en-US" sz="2800" b="1" dirty="0" smtClean="0">
                <a:latin typeface="Book Antiqua" pitchFamily="18" charset="0"/>
              </a:rPr>
              <a:t> Unions and </a:t>
            </a:r>
            <a:r>
              <a:rPr lang="en-US" altLang="en-US" sz="2800" b="1" dirty="0" err="1" smtClean="0">
                <a:latin typeface="Book Antiqua" pitchFamily="18" charset="0"/>
              </a:rPr>
              <a:t>Pourashavas</a:t>
            </a:r>
            <a:endParaRPr lang="en-US" sz="2800" b="1" dirty="0">
              <a:latin typeface="Book Antiqua" pitchFamily="18" charset="0"/>
            </a:endParaRPr>
          </a:p>
        </p:txBody>
      </p:sp>
    </p:spTree>
    <p:extLst>
      <p:ext uri="{BB962C8B-B14F-4D97-AF65-F5344CB8AC3E}">
        <p14:creationId xmlns:p14="http://schemas.microsoft.com/office/powerpoint/2010/main" val="333832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499" y="543580"/>
            <a:ext cx="12573005" cy="523220"/>
          </a:xfrm>
          <a:prstGeom prst="rect">
            <a:avLst/>
          </a:prstGeom>
          <a:noFill/>
        </p:spPr>
        <p:txBody>
          <a:bodyPr wrap="square" rtlCol="0">
            <a:spAutoFit/>
          </a:bodyPr>
          <a:lstStyle/>
          <a:p>
            <a:pPr algn="ctr"/>
            <a:r>
              <a:rPr lang="en-US" sz="2800" b="1" dirty="0">
                <a:latin typeface="Book Antiqua" pitchFamily="18" charset="0"/>
              </a:rPr>
              <a:t>Participatory Rapid Appraisal (PRA) - City Level</a:t>
            </a:r>
          </a:p>
        </p:txBody>
      </p:sp>
      <p:sp>
        <p:nvSpPr>
          <p:cNvPr id="4" name="Rectangle 3"/>
          <p:cNvSpPr/>
          <p:nvPr/>
        </p:nvSpPr>
        <p:spPr>
          <a:xfrm>
            <a:off x="-357238" y="6488668"/>
            <a:ext cx="6204854" cy="369332"/>
          </a:xfrm>
          <a:prstGeom prst="rect">
            <a:avLst/>
          </a:prstGeom>
        </p:spPr>
        <p:txBody>
          <a:bodyPr wrap="square">
            <a:spAutoFit/>
          </a:bodyPr>
          <a:lstStyle/>
          <a:p>
            <a:pPr algn="ctr"/>
            <a:r>
              <a:rPr lang="en-US" dirty="0">
                <a:solidFill>
                  <a:prstClr val="black"/>
                </a:solidFill>
                <a:latin typeface="Book Antiqua" pitchFamily="18" charset="0"/>
              </a:rPr>
              <a:t>PRA  </a:t>
            </a:r>
            <a:r>
              <a:rPr lang="en-US" dirty="0" err="1" smtClean="0">
                <a:solidFill>
                  <a:prstClr val="black"/>
                </a:solidFill>
                <a:latin typeface="Book Antiqua" pitchFamily="18" charset="0"/>
              </a:rPr>
              <a:t>Bwabaniganj</a:t>
            </a:r>
            <a:r>
              <a:rPr lang="en-US" dirty="0" smtClean="0">
                <a:solidFill>
                  <a:prstClr val="black"/>
                </a:solidFill>
                <a:latin typeface="Book Antiqua" pitchFamily="18" charset="0"/>
              </a:rPr>
              <a:t> Pourashava, </a:t>
            </a:r>
            <a:r>
              <a:rPr lang="en-US" dirty="0" err="1" smtClean="0">
                <a:solidFill>
                  <a:prstClr val="black"/>
                </a:solidFill>
                <a:latin typeface="Book Antiqua" pitchFamily="18" charset="0"/>
              </a:rPr>
              <a:t>Bagmara</a:t>
            </a:r>
            <a:endParaRPr lang="en-US" dirty="0">
              <a:solidFill>
                <a:prstClr val="black"/>
              </a:solidFill>
              <a:latin typeface="Book Antiqua"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142" y="3857629"/>
            <a:ext cx="4786346" cy="2714644"/>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142" y="1142984"/>
            <a:ext cx="4741212" cy="2428892"/>
          </a:xfrm>
          <a:prstGeom prst="rect">
            <a:avLst/>
          </a:prstGeom>
        </p:spPr>
      </p:pic>
      <p:sp>
        <p:nvSpPr>
          <p:cNvPr id="17" name="Rectangle 16"/>
          <p:cNvSpPr/>
          <p:nvPr/>
        </p:nvSpPr>
        <p:spPr>
          <a:xfrm>
            <a:off x="-357238" y="3571876"/>
            <a:ext cx="6515100" cy="369332"/>
          </a:xfrm>
          <a:prstGeom prst="rect">
            <a:avLst/>
          </a:prstGeom>
        </p:spPr>
        <p:txBody>
          <a:bodyPr wrap="square">
            <a:spAutoFit/>
          </a:bodyPr>
          <a:lstStyle/>
          <a:p>
            <a:pPr algn="ctr"/>
            <a:r>
              <a:rPr lang="en-US" dirty="0">
                <a:solidFill>
                  <a:prstClr val="black"/>
                </a:solidFill>
                <a:latin typeface="Book Antiqua" pitchFamily="18" charset="0"/>
              </a:rPr>
              <a:t>PRA </a:t>
            </a:r>
            <a:r>
              <a:rPr lang="en-US" dirty="0" err="1" smtClean="0">
                <a:solidFill>
                  <a:prstClr val="black"/>
                </a:solidFill>
                <a:latin typeface="Book Antiqua" pitchFamily="18" charset="0"/>
              </a:rPr>
              <a:t>Taherpur</a:t>
            </a:r>
            <a:r>
              <a:rPr lang="en-US" dirty="0" smtClean="0">
                <a:solidFill>
                  <a:prstClr val="black"/>
                </a:solidFill>
                <a:latin typeface="Book Antiqua" pitchFamily="18" charset="0"/>
              </a:rPr>
              <a:t> Pourashava, </a:t>
            </a:r>
            <a:r>
              <a:rPr lang="en-US" dirty="0" err="1" smtClean="0">
                <a:solidFill>
                  <a:prstClr val="black"/>
                </a:solidFill>
                <a:latin typeface="Book Antiqua" pitchFamily="18" charset="0"/>
              </a:rPr>
              <a:t>Bagmara</a:t>
            </a:r>
            <a:endParaRPr lang="en-US" dirty="0">
              <a:solidFill>
                <a:prstClr val="black"/>
              </a:solidFill>
              <a:latin typeface="Book Antiqua" pitchFamily="18" charset="0"/>
            </a:endParaRPr>
          </a:p>
        </p:txBody>
      </p:sp>
      <p:pic>
        <p:nvPicPr>
          <p:cNvPr id="7" name="Picture 4" descr="D:\All picture_Package3_19.12.17\Bagmara Upazila\PRA_ Bagmara upazila\DSCN3819.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44496" t="7812" r="852" b="1136"/>
          <a:stretch/>
        </p:blipFill>
        <p:spPr bwMode="auto">
          <a:xfrm>
            <a:off x="6286496" y="1071546"/>
            <a:ext cx="6543679" cy="54509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8815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15256" y="2928934"/>
            <a:ext cx="4806124" cy="769441"/>
          </a:xfrm>
          <a:prstGeom prst="rect">
            <a:avLst/>
          </a:prstGeom>
          <a:noFill/>
        </p:spPr>
        <p:txBody>
          <a:bodyPr wrap="none" rtlCol="0">
            <a:spAutoFit/>
          </a:bodyPr>
          <a:lstStyle/>
          <a:p>
            <a:r>
              <a:rPr lang="en-US" sz="4400" b="1" dirty="0" smtClean="0">
                <a:solidFill>
                  <a:schemeClr val="tx2"/>
                </a:solidFill>
                <a:latin typeface="Book Antiqua" pitchFamily="18" charset="0"/>
              </a:rPr>
              <a:t>Demand Analysis</a:t>
            </a:r>
            <a:endParaRPr lang="en-US" sz="4400" b="1" dirty="0">
              <a:solidFill>
                <a:schemeClr val="tx2"/>
              </a:solidFill>
              <a:latin typeface="Book Antiqua" pitchFamily="18" charset="0"/>
            </a:endParaRPr>
          </a:p>
        </p:txBody>
      </p:sp>
      <p:graphicFrame>
        <p:nvGraphicFramePr>
          <p:cNvPr id="4" name="Diagram 3"/>
          <p:cNvGraphicFramePr/>
          <p:nvPr/>
        </p:nvGraphicFramePr>
        <p:xfrm>
          <a:off x="785770" y="1214422"/>
          <a:ext cx="5214942" cy="4333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19288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5E3A962-73CD-46E4-AF1A-BEDB48466BAA}" type="slidenum">
              <a:rPr lang="en-US" smtClean="0"/>
              <a:pPr/>
              <a:t>39</a:t>
            </a:fld>
            <a:endParaRPr lang="en-US"/>
          </a:p>
        </p:txBody>
      </p:sp>
      <p:sp>
        <p:nvSpPr>
          <p:cNvPr id="6" name="TextBox 5"/>
          <p:cNvSpPr txBox="1"/>
          <p:nvPr/>
        </p:nvSpPr>
        <p:spPr>
          <a:xfrm>
            <a:off x="4430828" y="76200"/>
            <a:ext cx="4273557" cy="523220"/>
          </a:xfrm>
          <a:prstGeom prst="rect">
            <a:avLst/>
          </a:prstGeom>
          <a:noFill/>
        </p:spPr>
        <p:txBody>
          <a:bodyPr wrap="square" rtlCol="0">
            <a:spAutoFit/>
          </a:bodyPr>
          <a:lstStyle/>
          <a:p>
            <a:r>
              <a:rPr lang="en-US" sz="2800" b="1" dirty="0" smtClean="0">
                <a:latin typeface="Book Antiqua" pitchFamily="18" charset="0"/>
                <a:cs typeface="Times New Roman" panose="02020603050405020304" pitchFamily="18" charset="0"/>
              </a:rPr>
              <a:t>Projected Population</a:t>
            </a:r>
            <a:endParaRPr lang="en-US" sz="2800" b="1" dirty="0">
              <a:latin typeface="Book Antiqua"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344393925"/>
              </p:ext>
            </p:extLst>
          </p:nvPr>
        </p:nvGraphicFramePr>
        <p:xfrm>
          <a:off x="703385" y="1164623"/>
          <a:ext cx="12485077" cy="2797777"/>
        </p:xfrm>
        <a:graphic>
          <a:graphicData uri="http://schemas.openxmlformats.org/drawingml/2006/table">
            <a:tbl>
              <a:tblPr firstRow="1" firstCol="1" bandRow="1">
                <a:tableStyleId>{00A15C55-8517-42AA-B614-E9B94910E393}</a:tableStyleId>
              </a:tblPr>
              <a:tblGrid>
                <a:gridCol w="2102768">
                  <a:extLst>
                    <a:ext uri="{9D8B030D-6E8A-4147-A177-3AD203B41FA5}">
                      <a16:colId xmlns:a16="http://schemas.microsoft.com/office/drawing/2014/main" xmlns="" val="20000"/>
                    </a:ext>
                  </a:extLst>
                </a:gridCol>
                <a:gridCol w="2733453">
                  <a:extLst>
                    <a:ext uri="{9D8B030D-6E8A-4147-A177-3AD203B41FA5}">
                      <a16:colId xmlns:a16="http://schemas.microsoft.com/office/drawing/2014/main" xmlns="" val="20001"/>
                    </a:ext>
                  </a:extLst>
                </a:gridCol>
                <a:gridCol w="1958574">
                  <a:extLst>
                    <a:ext uri="{9D8B030D-6E8A-4147-A177-3AD203B41FA5}">
                      <a16:colId xmlns:a16="http://schemas.microsoft.com/office/drawing/2014/main" xmlns="" val="20003"/>
                    </a:ext>
                  </a:extLst>
                </a:gridCol>
                <a:gridCol w="1635315">
                  <a:extLst>
                    <a:ext uri="{9D8B030D-6E8A-4147-A177-3AD203B41FA5}">
                      <a16:colId xmlns:a16="http://schemas.microsoft.com/office/drawing/2014/main" xmlns="" val="20004"/>
                    </a:ext>
                  </a:extLst>
                </a:gridCol>
                <a:gridCol w="1843580">
                  <a:extLst>
                    <a:ext uri="{9D8B030D-6E8A-4147-A177-3AD203B41FA5}">
                      <a16:colId xmlns:a16="http://schemas.microsoft.com/office/drawing/2014/main" xmlns="" val="20005"/>
                    </a:ext>
                  </a:extLst>
                </a:gridCol>
                <a:gridCol w="2211387">
                  <a:extLst>
                    <a:ext uri="{9D8B030D-6E8A-4147-A177-3AD203B41FA5}">
                      <a16:colId xmlns:a16="http://schemas.microsoft.com/office/drawing/2014/main" xmlns="" val="20006"/>
                    </a:ext>
                  </a:extLst>
                </a:gridCol>
              </a:tblGrid>
              <a:tr h="713669">
                <a:tc rowSpan="2">
                  <a:txBody>
                    <a:bodyPr/>
                    <a:lstStyle/>
                    <a:p>
                      <a:pPr algn="ctr" fontAlgn="b"/>
                      <a:r>
                        <a:rPr lang="en-US" dirty="0">
                          <a:latin typeface="Book Antiqua" pitchFamily="18" charset="0"/>
                        </a:rPr>
                        <a:t>Area</a:t>
                      </a:r>
                      <a:endParaRPr lang="en-US" b="1" dirty="0">
                        <a:latin typeface="Book Antiqua" pitchFamily="18" charset="0"/>
                      </a:endParaRPr>
                    </a:p>
                  </a:txBody>
                  <a:tcPr marL="10990" marR="10990" marT="9525" marB="0" anchor="ctr"/>
                </a:tc>
                <a:tc rowSpan="2">
                  <a:txBody>
                    <a:bodyPr/>
                    <a:lstStyle/>
                    <a:p>
                      <a:pPr algn="ctr" fontAlgn="b"/>
                      <a:r>
                        <a:rPr lang="en-US" dirty="0">
                          <a:latin typeface="Book Antiqua" pitchFamily="18" charset="0"/>
                        </a:rPr>
                        <a:t>Base Year Population  </a:t>
                      </a:r>
                      <a:r>
                        <a:rPr lang="en-US" dirty="0" smtClean="0">
                          <a:latin typeface="Book Antiqua" pitchFamily="18" charset="0"/>
                        </a:rPr>
                        <a:t>(BBS,2011</a:t>
                      </a:r>
                      <a:r>
                        <a:rPr lang="en-US" dirty="0">
                          <a:latin typeface="Book Antiqua" pitchFamily="18" charset="0"/>
                        </a:rPr>
                        <a:t>)</a:t>
                      </a:r>
                      <a:endParaRPr lang="en-US" b="1" dirty="0">
                        <a:latin typeface="Book Antiqua" pitchFamily="18" charset="0"/>
                      </a:endParaRPr>
                    </a:p>
                  </a:txBody>
                  <a:tcPr marL="10990" marR="10990" marT="9525" marB="0" anchor="ctr"/>
                </a:tc>
                <a:tc gridSpan="4">
                  <a:txBody>
                    <a:bodyPr/>
                    <a:lstStyle/>
                    <a:p>
                      <a:pPr algn="ctr" fontAlgn="b"/>
                      <a:r>
                        <a:rPr lang="en-US" dirty="0">
                          <a:latin typeface="Book Antiqua" pitchFamily="18" charset="0"/>
                        </a:rPr>
                        <a:t>Projected </a:t>
                      </a:r>
                      <a:r>
                        <a:rPr lang="en-US" dirty="0" smtClean="0">
                          <a:latin typeface="Book Antiqua" pitchFamily="18" charset="0"/>
                        </a:rPr>
                        <a:t>Population (Consider Medium Growth Rate, 1.28%)</a:t>
                      </a:r>
                      <a:endParaRPr lang="en-US" b="1" dirty="0">
                        <a:latin typeface="Book Antiqua" pitchFamily="18" charset="0"/>
                      </a:endParaRPr>
                    </a:p>
                  </a:txBody>
                  <a:tcPr marL="10990" marR="10990" marT="9525" marB="0" anchor="ctr"/>
                </a:tc>
                <a:tc hMerge="1">
                  <a:txBody>
                    <a:bodyPr/>
                    <a:lstStyle/>
                    <a:p>
                      <a:endParaRPr lang="en-US"/>
                    </a:p>
                  </a:txBody>
                  <a:tcPr/>
                </a:tc>
                <a:tc hMerge="1">
                  <a:txBody>
                    <a:bodyPr/>
                    <a:lstStyle/>
                    <a:p>
                      <a:pPr algn="ctr" fontAlgn="b"/>
                      <a:endParaRPr lang="en-US" sz="20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pPr algn="ctr" fontAlgn="b"/>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xmlns="" val="10000"/>
                  </a:ext>
                </a:extLst>
              </a:tr>
              <a:tr h="581731">
                <a:tc vMerge="1">
                  <a:txBody>
                    <a:bodyPr/>
                    <a:lstStyle/>
                    <a:p>
                      <a:endParaRPr lang="en-US"/>
                    </a:p>
                  </a:txBody>
                  <a:tcPr/>
                </a:tc>
                <a:tc vMerge="1">
                  <a:txBody>
                    <a:bodyPr/>
                    <a:lstStyle/>
                    <a:p>
                      <a:endParaRPr lang="en-US"/>
                    </a:p>
                  </a:txBody>
                  <a:tcPr/>
                </a:tc>
                <a:tc>
                  <a:txBody>
                    <a:bodyPr/>
                    <a:lstStyle/>
                    <a:p>
                      <a:pPr algn="ctr" fontAlgn="b"/>
                      <a:r>
                        <a:rPr lang="en-US" b="1" dirty="0" smtClean="0">
                          <a:latin typeface="Book Antiqua" pitchFamily="18" charset="0"/>
                        </a:rPr>
                        <a:t>2018</a:t>
                      </a:r>
                      <a:endParaRPr lang="en-US" b="1" dirty="0">
                        <a:latin typeface="Book Antiqua" pitchFamily="18" charset="0"/>
                      </a:endParaRPr>
                    </a:p>
                  </a:txBody>
                  <a:tcPr marL="10990" marR="10990" marT="9525" marB="0" anchor="ctr"/>
                </a:tc>
                <a:tc>
                  <a:txBody>
                    <a:bodyPr/>
                    <a:lstStyle/>
                    <a:p>
                      <a:pPr algn="ctr" fontAlgn="b"/>
                      <a:r>
                        <a:rPr lang="en-US" b="1" dirty="0" smtClean="0">
                          <a:latin typeface="Book Antiqua" pitchFamily="18" charset="0"/>
                        </a:rPr>
                        <a:t>2023</a:t>
                      </a:r>
                      <a:endParaRPr lang="en-US" b="1" dirty="0">
                        <a:latin typeface="Book Antiqua" pitchFamily="18" charset="0"/>
                      </a:endParaRPr>
                    </a:p>
                  </a:txBody>
                  <a:tcPr marL="10990" marR="10990" marT="9525" marB="0" anchor="ctr"/>
                </a:tc>
                <a:tc>
                  <a:txBody>
                    <a:bodyPr/>
                    <a:lstStyle/>
                    <a:p>
                      <a:pPr algn="ctr" fontAlgn="b"/>
                      <a:r>
                        <a:rPr lang="en-US" b="1" dirty="0" smtClean="0">
                          <a:latin typeface="Book Antiqua" pitchFamily="18" charset="0"/>
                        </a:rPr>
                        <a:t>2028</a:t>
                      </a:r>
                      <a:endParaRPr lang="en-US" b="1" dirty="0">
                        <a:latin typeface="Book Antiqua" pitchFamily="18" charset="0"/>
                      </a:endParaRPr>
                    </a:p>
                  </a:txBody>
                  <a:tcPr marL="10990" marR="10990" marT="9525" marB="0" anchor="ctr"/>
                </a:tc>
                <a:tc>
                  <a:txBody>
                    <a:bodyPr/>
                    <a:lstStyle/>
                    <a:p>
                      <a:pPr algn="ctr" fontAlgn="b"/>
                      <a:r>
                        <a:rPr lang="en-US" b="1" dirty="0">
                          <a:latin typeface="Book Antiqua" pitchFamily="18" charset="0"/>
                        </a:rPr>
                        <a:t>2035</a:t>
                      </a:r>
                    </a:p>
                  </a:txBody>
                  <a:tcPr marL="10990" marR="10990" marT="9525" marB="0" anchor="ctr"/>
                </a:tc>
                <a:extLst>
                  <a:ext uri="{0D108BD9-81ED-4DB2-BD59-A6C34878D82A}">
                    <a16:rowId xmlns:a16="http://schemas.microsoft.com/office/drawing/2014/main" xmlns="" val="10001"/>
                  </a:ext>
                </a:extLst>
              </a:tr>
              <a:tr h="502998">
                <a:tc>
                  <a:txBody>
                    <a:bodyPr/>
                    <a:lstStyle/>
                    <a:p>
                      <a:pPr algn="ctr" fontAlgn="b"/>
                      <a:r>
                        <a:rPr lang="en-US" dirty="0" err="1">
                          <a:latin typeface="Book Antiqua" pitchFamily="18" charset="0"/>
                        </a:rPr>
                        <a:t>Paurashava</a:t>
                      </a:r>
                      <a:endParaRPr lang="en-US" b="1" dirty="0">
                        <a:latin typeface="Book Antiqua" pitchFamily="18" charset="0"/>
                      </a:endParaRPr>
                    </a:p>
                  </a:txBody>
                  <a:tcPr marL="10990" marR="10990" marT="9525" marB="0" anchor="ctr"/>
                </a:tc>
                <a:tc>
                  <a:txBody>
                    <a:bodyPr/>
                    <a:lstStyle/>
                    <a:p>
                      <a:pPr algn="ctr" fontAlgn="b"/>
                      <a:r>
                        <a:rPr lang="en-US" dirty="0">
                          <a:latin typeface="Book Antiqua" pitchFamily="18" charset="0"/>
                        </a:rPr>
                        <a:t>35899</a:t>
                      </a:r>
                    </a:p>
                  </a:txBody>
                  <a:tcPr marL="10990" marR="10990" marT="9525" marB="0" anchor="b"/>
                </a:tc>
                <a:tc>
                  <a:txBody>
                    <a:bodyPr/>
                    <a:lstStyle/>
                    <a:p>
                      <a:pPr algn="ctr" fontAlgn="b"/>
                      <a:r>
                        <a:rPr lang="en-US" dirty="0">
                          <a:latin typeface="Book Antiqua" pitchFamily="18" charset="0"/>
                        </a:rPr>
                        <a:t>39242</a:t>
                      </a:r>
                    </a:p>
                  </a:txBody>
                  <a:tcPr marL="10990" marR="10990" marT="9525" marB="0" anchor="b"/>
                </a:tc>
                <a:tc>
                  <a:txBody>
                    <a:bodyPr/>
                    <a:lstStyle/>
                    <a:p>
                      <a:pPr algn="ctr" fontAlgn="b"/>
                      <a:r>
                        <a:rPr lang="en-US" dirty="0">
                          <a:latin typeface="Book Antiqua" pitchFamily="18" charset="0"/>
                        </a:rPr>
                        <a:t>41818</a:t>
                      </a:r>
                    </a:p>
                  </a:txBody>
                  <a:tcPr marL="10990" marR="10990" marT="9525" marB="0" anchor="b"/>
                </a:tc>
                <a:tc>
                  <a:txBody>
                    <a:bodyPr/>
                    <a:lstStyle/>
                    <a:p>
                      <a:pPr algn="ctr" fontAlgn="b"/>
                      <a:r>
                        <a:rPr lang="en-US" dirty="0">
                          <a:latin typeface="Book Antiqua" pitchFamily="18" charset="0"/>
                        </a:rPr>
                        <a:t>44564</a:t>
                      </a:r>
                    </a:p>
                  </a:txBody>
                  <a:tcPr marL="10990" marR="10990" marT="9525" marB="0" anchor="b"/>
                </a:tc>
                <a:tc>
                  <a:txBody>
                    <a:bodyPr/>
                    <a:lstStyle/>
                    <a:p>
                      <a:pPr algn="ctr" fontAlgn="b"/>
                      <a:r>
                        <a:rPr lang="en-US" dirty="0">
                          <a:latin typeface="Book Antiqua" pitchFamily="18" charset="0"/>
                        </a:rPr>
                        <a:t>48714</a:t>
                      </a:r>
                    </a:p>
                  </a:txBody>
                  <a:tcPr marL="10990" marR="10990" marT="9525" marB="0" anchor="b"/>
                </a:tc>
                <a:extLst>
                  <a:ext uri="{0D108BD9-81ED-4DB2-BD59-A6C34878D82A}">
                    <a16:rowId xmlns:a16="http://schemas.microsoft.com/office/drawing/2014/main" xmlns="" val="10002"/>
                  </a:ext>
                </a:extLst>
              </a:tr>
              <a:tr h="477769">
                <a:tc>
                  <a:txBody>
                    <a:bodyPr/>
                    <a:lstStyle/>
                    <a:p>
                      <a:pPr algn="ctr" fontAlgn="b"/>
                      <a:r>
                        <a:rPr lang="en-US" dirty="0">
                          <a:latin typeface="Book Antiqua" pitchFamily="18" charset="0"/>
                        </a:rPr>
                        <a:t>Rural Area</a:t>
                      </a:r>
                      <a:endParaRPr lang="en-US" b="1" dirty="0">
                        <a:latin typeface="Book Antiqua" pitchFamily="18" charset="0"/>
                      </a:endParaRPr>
                    </a:p>
                  </a:txBody>
                  <a:tcPr marL="10990" marR="10990" marT="9525" marB="0" anchor="ctr"/>
                </a:tc>
                <a:tc>
                  <a:txBody>
                    <a:bodyPr/>
                    <a:lstStyle/>
                    <a:p>
                      <a:pPr algn="ctr" fontAlgn="b"/>
                      <a:r>
                        <a:rPr lang="en-US" dirty="0">
                          <a:latin typeface="Book Antiqua" pitchFamily="18" charset="0"/>
                        </a:rPr>
                        <a:t>318765</a:t>
                      </a:r>
                    </a:p>
                  </a:txBody>
                  <a:tcPr marL="10990" marR="10990" marT="9525" marB="0" anchor="b"/>
                </a:tc>
                <a:tc>
                  <a:txBody>
                    <a:bodyPr/>
                    <a:lstStyle/>
                    <a:p>
                      <a:pPr algn="ctr" fontAlgn="b"/>
                      <a:r>
                        <a:rPr lang="en-US" dirty="0">
                          <a:latin typeface="Book Antiqua" pitchFamily="18" charset="0"/>
                        </a:rPr>
                        <a:t>348447</a:t>
                      </a:r>
                    </a:p>
                  </a:txBody>
                  <a:tcPr marL="10990" marR="10990" marT="9525" marB="0" anchor="b"/>
                </a:tc>
                <a:tc>
                  <a:txBody>
                    <a:bodyPr/>
                    <a:lstStyle/>
                    <a:p>
                      <a:pPr algn="ctr" fontAlgn="b"/>
                      <a:r>
                        <a:rPr lang="en-US">
                          <a:latin typeface="Book Antiqua" pitchFamily="18" charset="0"/>
                        </a:rPr>
                        <a:t>371326</a:t>
                      </a:r>
                    </a:p>
                  </a:txBody>
                  <a:tcPr marL="10990" marR="10990" marT="9525" marB="0" anchor="b"/>
                </a:tc>
                <a:tc>
                  <a:txBody>
                    <a:bodyPr/>
                    <a:lstStyle/>
                    <a:p>
                      <a:pPr algn="ctr" fontAlgn="b"/>
                      <a:r>
                        <a:rPr lang="en-US" dirty="0">
                          <a:latin typeface="Book Antiqua" pitchFamily="18" charset="0"/>
                        </a:rPr>
                        <a:t>395707</a:t>
                      </a:r>
                    </a:p>
                  </a:txBody>
                  <a:tcPr marL="10990" marR="10990" marT="9525" marB="0" anchor="b"/>
                </a:tc>
                <a:tc>
                  <a:txBody>
                    <a:bodyPr/>
                    <a:lstStyle/>
                    <a:p>
                      <a:pPr algn="ctr" fontAlgn="b"/>
                      <a:r>
                        <a:rPr lang="en-US" dirty="0">
                          <a:latin typeface="Book Antiqua" pitchFamily="18" charset="0"/>
                        </a:rPr>
                        <a:t>432553</a:t>
                      </a:r>
                    </a:p>
                  </a:txBody>
                  <a:tcPr marL="10990" marR="10990" marT="9525" marB="0" anchor="b"/>
                </a:tc>
                <a:extLst>
                  <a:ext uri="{0D108BD9-81ED-4DB2-BD59-A6C34878D82A}">
                    <a16:rowId xmlns:a16="http://schemas.microsoft.com/office/drawing/2014/main" xmlns="" val="10003"/>
                  </a:ext>
                </a:extLst>
              </a:tr>
              <a:tr h="521610">
                <a:tc>
                  <a:txBody>
                    <a:bodyPr/>
                    <a:lstStyle/>
                    <a:p>
                      <a:pPr algn="ctr" fontAlgn="b"/>
                      <a:r>
                        <a:rPr lang="en-US" dirty="0">
                          <a:latin typeface="Book Antiqua" pitchFamily="18" charset="0"/>
                        </a:rPr>
                        <a:t>Total</a:t>
                      </a:r>
                      <a:endParaRPr lang="en-US" b="1" dirty="0">
                        <a:latin typeface="Book Antiqua" pitchFamily="18" charset="0"/>
                      </a:endParaRPr>
                    </a:p>
                  </a:txBody>
                  <a:tcPr marL="10990" marR="10990" marT="9525" marB="0" anchor="ctr"/>
                </a:tc>
                <a:tc>
                  <a:txBody>
                    <a:bodyPr/>
                    <a:lstStyle/>
                    <a:p>
                      <a:pPr algn="ctr" fontAlgn="b"/>
                      <a:r>
                        <a:rPr lang="en-US" dirty="0">
                          <a:latin typeface="Book Antiqua" pitchFamily="18" charset="0"/>
                        </a:rPr>
                        <a:t>354664</a:t>
                      </a:r>
                    </a:p>
                  </a:txBody>
                  <a:tcPr marL="10990" marR="10990" marT="9525" marB="0" anchor="b"/>
                </a:tc>
                <a:tc>
                  <a:txBody>
                    <a:bodyPr/>
                    <a:lstStyle/>
                    <a:p>
                      <a:pPr algn="ctr" fontAlgn="b"/>
                      <a:r>
                        <a:rPr lang="en-US">
                          <a:latin typeface="Book Antiqua" pitchFamily="18" charset="0"/>
                        </a:rPr>
                        <a:t>387689</a:t>
                      </a:r>
                    </a:p>
                  </a:txBody>
                  <a:tcPr marL="10990" marR="10990" marT="9525" marB="0" anchor="b"/>
                </a:tc>
                <a:tc>
                  <a:txBody>
                    <a:bodyPr/>
                    <a:lstStyle/>
                    <a:p>
                      <a:pPr algn="ctr" fontAlgn="b"/>
                      <a:r>
                        <a:rPr lang="en-US" dirty="0">
                          <a:latin typeface="Book Antiqua" pitchFamily="18" charset="0"/>
                        </a:rPr>
                        <a:t>413144</a:t>
                      </a:r>
                    </a:p>
                  </a:txBody>
                  <a:tcPr marL="10990" marR="10990" marT="9525" marB="0" anchor="b"/>
                </a:tc>
                <a:tc>
                  <a:txBody>
                    <a:bodyPr/>
                    <a:lstStyle/>
                    <a:p>
                      <a:pPr algn="ctr" fontAlgn="b"/>
                      <a:r>
                        <a:rPr lang="en-US" dirty="0">
                          <a:latin typeface="Book Antiqua" pitchFamily="18" charset="0"/>
                        </a:rPr>
                        <a:t>440271</a:t>
                      </a:r>
                    </a:p>
                  </a:txBody>
                  <a:tcPr marL="10990" marR="10990" marT="9525" marB="0" anchor="b"/>
                </a:tc>
                <a:tc>
                  <a:txBody>
                    <a:bodyPr/>
                    <a:lstStyle/>
                    <a:p>
                      <a:pPr algn="ctr" fontAlgn="b"/>
                      <a:r>
                        <a:rPr lang="en-US" dirty="0">
                          <a:latin typeface="Book Antiqua" pitchFamily="18" charset="0"/>
                        </a:rPr>
                        <a:t>481267</a:t>
                      </a:r>
                    </a:p>
                  </a:txBody>
                  <a:tcPr marL="10990" marR="10990" marT="9525" marB="0" anchor="b"/>
                </a:tc>
                <a:extLst>
                  <a:ext uri="{0D108BD9-81ED-4DB2-BD59-A6C34878D82A}">
                    <a16:rowId xmlns:a16="http://schemas.microsoft.com/office/drawing/2014/main" xmlns="" val="10004"/>
                  </a:ext>
                </a:extLst>
              </a:tr>
            </a:tbl>
          </a:graphicData>
        </a:graphic>
      </p:graphicFrame>
      <p:sp>
        <p:nvSpPr>
          <p:cNvPr id="9" name="Rectangle 8"/>
          <p:cNvSpPr/>
          <p:nvPr/>
        </p:nvSpPr>
        <p:spPr>
          <a:xfrm>
            <a:off x="738059" y="732118"/>
            <a:ext cx="10600304" cy="410882"/>
          </a:xfrm>
          <a:prstGeom prst="rect">
            <a:avLst/>
          </a:prstGeom>
        </p:spPr>
        <p:txBody>
          <a:bodyPr wrap="square">
            <a:spAutoFit/>
          </a:bodyPr>
          <a:lstStyle/>
          <a:p>
            <a:pPr lvl="0" algn="just">
              <a:lnSpc>
                <a:spcPct val="115000"/>
              </a:lnSpc>
            </a:pPr>
            <a:r>
              <a:rPr lang="en-US" dirty="0">
                <a:solidFill>
                  <a:srgbClr val="000000"/>
                </a:solidFill>
                <a:latin typeface="Book Antiqua" pitchFamily="18" charset="0"/>
                <a:ea typeface="Calibri" panose="020F0502020204030204" pitchFamily="34" charset="0"/>
              </a:rPr>
              <a:t>Exponential Compound Growth Method </a:t>
            </a:r>
            <a:r>
              <a:rPr lang="en-US" dirty="0" smtClean="0">
                <a:solidFill>
                  <a:srgbClr val="000000"/>
                </a:solidFill>
                <a:latin typeface="Book Antiqua" pitchFamily="18" charset="0"/>
                <a:ea typeface="Calibri" panose="020F0502020204030204" pitchFamily="34" charset="0"/>
              </a:rPr>
              <a:t>has </a:t>
            </a:r>
            <a:r>
              <a:rPr lang="en-US" dirty="0">
                <a:solidFill>
                  <a:srgbClr val="000000"/>
                </a:solidFill>
                <a:latin typeface="Book Antiqua" pitchFamily="18" charset="0"/>
                <a:ea typeface="Calibri" panose="020F0502020204030204" pitchFamily="34" charset="0"/>
              </a:rPr>
              <a:t>been </a:t>
            </a:r>
            <a:r>
              <a:rPr lang="en-US" dirty="0" smtClean="0">
                <a:solidFill>
                  <a:srgbClr val="000000"/>
                </a:solidFill>
                <a:latin typeface="Book Antiqua" pitchFamily="18" charset="0"/>
                <a:ea typeface="Calibri" panose="020F0502020204030204" pitchFamily="34" charset="0"/>
              </a:rPr>
              <a:t>used</a:t>
            </a:r>
            <a:r>
              <a:rPr lang="en-US" dirty="0">
                <a:solidFill>
                  <a:srgbClr val="000000"/>
                </a:solidFill>
                <a:latin typeface="Book Antiqua" pitchFamily="18" charset="0"/>
                <a:ea typeface="Calibri" panose="020F0502020204030204" pitchFamily="34" charset="0"/>
              </a:rPr>
              <a:t> </a:t>
            </a:r>
            <a:r>
              <a:rPr lang="en-US" dirty="0" smtClean="0">
                <a:solidFill>
                  <a:srgbClr val="000000"/>
                </a:solidFill>
                <a:latin typeface="Book Antiqua" pitchFamily="18" charset="0"/>
                <a:ea typeface="Calibri" panose="020F0502020204030204" pitchFamily="34" charset="0"/>
              </a:rPr>
              <a:t>for population projection</a:t>
            </a:r>
            <a:endParaRPr lang="en-US" sz="2000" dirty="0">
              <a:solidFill>
                <a:srgbClr val="000000"/>
              </a:solidFill>
              <a:effectLst/>
              <a:latin typeface="Book Antiqua" pitchFamily="18" charset="0"/>
              <a:ea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807927127"/>
              </p:ext>
            </p:extLst>
          </p:nvPr>
        </p:nvGraphicFramePr>
        <p:xfrm>
          <a:off x="703423" y="4734233"/>
          <a:ext cx="12485077" cy="1971367"/>
        </p:xfrm>
        <a:graphic>
          <a:graphicData uri="http://schemas.openxmlformats.org/drawingml/2006/table">
            <a:tbl>
              <a:tblPr firstRow="1" firstCol="1" bandRow="1">
                <a:tableStyleId>{21E4AEA4-8DFA-4A89-87EB-49C32662AFE0}</a:tableStyleId>
              </a:tblPr>
              <a:tblGrid>
                <a:gridCol w="2102768">
                  <a:extLst>
                    <a:ext uri="{9D8B030D-6E8A-4147-A177-3AD203B41FA5}">
                      <a16:colId xmlns:a16="http://schemas.microsoft.com/office/drawing/2014/main" xmlns="" val="20000"/>
                    </a:ext>
                  </a:extLst>
                </a:gridCol>
                <a:gridCol w="2733453">
                  <a:extLst>
                    <a:ext uri="{9D8B030D-6E8A-4147-A177-3AD203B41FA5}">
                      <a16:colId xmlns:a16="http://schemas.microsoft.com/office/drawing/2014/main" xmlns="" val="20001"/>
                    </a:ext>
                  </a:extLst>
                </a:gridCol>
                <a:gridCol w="1958574">
                  <a:extLst>
                    <a:ext uri="{9D8B030D-6E8A-4147-A177-3AD203B41FA5}">
                      <a16:colId xmlns:a16="http://schemas.microsoft.com/office/drawing/2014/main" xmlns="" val="20003"/>
                    </a:ext>
                  </a:extLst>
                </a:gridCol>
                <a:gridCol w="1635315">
                  <a:extLst>
                    <a:ext uri="{9D8B030D-6E8A-4147-A177-3AD203B41FA5}">
                      <a16:colId xmlns:a16="http://schemas.microsoft.com/office/drawing/2014/main" xmlns="" val="20004"/>
                    </a:ext>
                  </a:extLst>
                </a:gridCol>
                <a:gridCol w="1843580">
                  <a:extLst>
                    <a:ext uri="{9D8B030D-6E8A-4147-A177-3AD203B41FA5}">
                      <a16:colId xmlns:a16="http://schemas.microsoft.com/office/drawing/2014/main" xmlns="" val="20005"/>
                    </a:ext>
                  </a:extLst>
                </a:gridCol>
                <a:gridCol w="2211387">
                  <a:extLst>
                    <a:ext uri="{9D8B030D-6E8A-4147-A177-3AD203B41FA5}">
                      <a16:colId xmlns:a16="http://schemas.microsoft.com/office/drawing/2014/main" xmlns="" val="20006"/>
                    </a:ext>
                  </a:extLst>
                </a:gridCol>
              </a:tblGrid>
              <a:tr h="609600">
                <a:tc rowSpan="2">
                  <a:txBody>
                    <a:bodyPr/>
                    <a:lstStyle/>
                    <a:p>
                      <a:pPr algn="ctr" fontAlgn="b"/>
                      <a:r>
                        <a:rPr lang="en-US" dirty="0" err="1" smtClean="0">
                          <a:latin typeface="Book Antiqua" pitchFamily="18" charset="0"/>
                        </a:rPr>
                        <a:t>Pourashava</a:t>
                      </a:r>
                      <a:r>
                        <a:rPr lang="en-US" dirty="0" smtClean="0">
                          <a:latin typeface="Book Antiqua" pitchFamily="18" charset="0"/>
                        </a:rPr>
                        <a:t> </a:t>
                      </a:r>
                      <a:endParaRPr lang="en-US" dirty="0">
                        <a:latin typeface="Book Antiqua" pitchFamily="18" charset="0"/>
                      </a:endParaRPr>
                    </a:p>
                  </a:txBody>
                  <a:tcPr marL="10990" marR="10990" marT="9525" marB="0" anchor="ctr"/>
                </a:tc>
                <a:tc rowSpan="2">
                  <a:txBody>
                    <a:bodyPr/>
                    <a:lstStyle/>
                    <a:p>
                      <a:pPr algn="ctr" fontAlgn="b"/>
                      <a:r>
                        <a:rPr lang="en-US" dirty="0">
                          <a:latin typeface="Book Antiqua" pitchFamily="18" charset="0"/>
                        </a:rPr>
                        <a:t>Base Year Population  </a:t>
                      </a:r>
                      <a:r>
                        <a:rPr lang="en-US" dirty="0" smtClean="0">
                          <a:latin typeface="Book Antiqua" pitchFamily="18" charset="0"/>
                        </a:rPr>
                        <a:t>(BBS,2011</a:t>
                      </a:r>
                      <a:r>
                        <a:rPr lang="en-US" dirty="0">
                          <a:latin typeface="Book Antiqua" pitchFamily="18" charset="0"/>
                        </a:rPr>
                        <a:t>)</a:t>
                      </a:r>
                    </a:p>
                  </a:txBody>
                  <a:tcPr marL="10990" marR="10990" marT="9525" marB="0" anchor="ctr"/>
                </a:tc>
                <a:tc gridSpan="4">
                  <a:txBody>
                    <a:bodyPr/>
                    <a:lstStyle/>
                    <a:p>
                      <a:pPr algn="ctr" fontAlgn="b"/>
                      <a:r>
                        <a:rPr lang="en-US" b="1" dirty="0">
                          <a:latin typeface="Book Antiqua" pitchFamily="18" charset="0"/>
                        </a:rPr>
                        <a:t>Projected </a:t>
                      </a:r>
                      <a:r>
                        <a:rPr lang="en-US" b="1" dirty="0" smtClean="0">
                          <a:latin typeface="Book Antiqua" pitchFamily="18" charset="0"/>
                        </a:rPr>
                        <a:t>Population (Consider Medium Growth Rate, 1.28%)</a:t>
                      </a:r>
                      <a:endParaRPr lang="en-US" b="1" dirty="0">
                        <a:latin typeface="Book Antiqua" pitchFamily="18" charset="0"/>
                      </a:endParaRPr>
                    </a:p>
                  </a:txBody>
                  <a:tcPr marL="10990" marR="10990" marT="9525" marB="0" anchor="ctr"/>
                </a:tc>
                <a:tc hMerge="1">
                  <a:txBody>
                    <a:bodyPr/>
                    <a:lstStyle/>
                    <a:p>
                      <a:endParaRPr lang="en-US"/>
                    </a:p>
                  </a:txBody>
                  <a:tcPr/>
                </a:tc>
                <a:tc hMerge="1">
                  <a:txBody>
                    <a:bodyPr/>
                    <a:lstStyle/>
                    <a:p>
                      <a:pPr algn="ctr" fontAlgn="b"/>
                      <a:endParaRPr lang="en-US" sz="20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pPr algn="ctr" fontAlgn="b"/>
                      <a:endParaRPr lang="en-US" sz="2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xmlns="" val="10000"/>
                  </a:ext>
                </a:extLst>
              </a:tr>
              <a:tr h="381000">
                <a:tc vMerge="1">
                  <a:txBody>
                    <a:bodyPr/>
                    <a:lstStyle/>
                    <a:p>
                      <a:endParaRPr lang="en-US"/>
                    </a:p>
                  </a:txBody>
                  <a:tcPr/>
                </a:tc>
                <a:tc vMerge="1">
                  <a:txBody>
                    <a:bodyPr/>
                    <a:lstStyle/>
                    <a:p>
                      <a:endParaRPr lang="en-US"/>
                    </a:p>
                  </a:txBody>
                  <a:tcPr/>
                </a:tc>
                <a:tc>
                  <a:txBody>
                    <a:bodyPr/>
                    <a:lstStyle/>
                    <a:p>
                      <a:pPr algn="ctr" fontAlgn="b"/>
                      <a:r>
                        <a:rPr lang="en-US" b="1" dirty="0" smtClean="0">
                          <a:latin typeface="Book Antiqua" pitchFamily="18" charset="0"/>
                        </a:rPr>
                        <a:t>2018</a:t>
                      </a:r>
                      <a:endParaRPr lang="en-US" b="1" dirty="0">
                        <a:latin typeface="Book Antiqua" pitchFamily="18" charset="0"/>
                      </a:endParaRPr>
                    </a:p>
                  </a:txBody>
                  <a:tcPr marL="10990" marR="10990" marT="9525" marB="0" anchor="ctr"/>
                </a:tc>
                <a:tc>
                  <a:txBody>
                    <a:bodyPr/>
                    <a:lstStyle/>
                    <a:p>
                      <a:pPr algn="ctr" fontAlgn="b"/>
                      <a:r>
                        <a:rPr lang="en-US" b="1" dirty="0" smtClean="0">
                          <a:latin typeface="Book Antiqua" pitchFamily="18" charset="0"/>
                        </a:rPr>
                        <a:t>2023</a:t>
                      </a:r>
                      <a:endParaRPr lang="en-US" b="1" dirty="0">
                        <a:latin typeface="Book Antiqua" pitchFamily="18" charset="0"/>
                      </a:endParaRPr>
                    </a:p>
                  </a:txBody>
                  <a:tcPr marL="10990" marR="10990" marT="9525" marB="0" anchor="ctr"/>
                </a:tc>
                <a:tc>
                  <a:txBody>
                    <a:bodyPr/>
                    <a:lstStyle/>
                    <a:p>
                      <a:pPr algn="ctr" fontAlgn="b"/>
                      <a:r>
                        <a:rPr lang="en-US" b="1" dirty="0" smtClean="0">
                          <a:latin typeface="Book Antiqua" pitchFamily="18" charset="0"/>
                        </a:rPr>
                        <a:t>2028</a:t>
                      </a:r>
                      <a:endParaRPr lang="en-US" b="1" dirty="0">
                        <a:latin typeface="Book Antiqua" pitchFamily="18" charset="0"/>
                      </a:endParaRPr>
                    </a:p>
                  </a:txBody>
                  <a:tcPr marL="10990" marR="10990" marT="9525" marB="0" anchor="ctr"/>
                </a:tc>
                <a:tc>
                  <a:txBody>
                    <a:bodyPr/>
                    <a:lstStyle/>
                    <a:p>
                      <a:pPr algn="ctr" fontAlgn="b"/>
                      <a:r>
                        <a:rPr lang="en-US" b="1" dirty="0">
                          <a:latin typeface="Book Antiqua" pitchFamily="18" charset="0"/>
                        </a:rPr>
                        <a:t>2035</a:t>
                      </a:r>
                    </a:p>
                  </a:txBody>
                  <a:tcPr marL="10990" marR="10990" marT="9525" marB="0" anchor="ctr"/>
                </a:tc>
                <a:extLst>
                  <a:ext uri="{0D108BD9-81ED-4DB2-BD59-A6C34878D82A}">
                    <a16:rowId xmlns:a16="http://schemas.microsoft.com/office/drawing/2014/main" xmlns="" val="10001"/>
                  </a:ext>
                </a:extLst>
              </a:tr>
              <a:tr h="502998">
                <a:tc>
                  <a:txBody>
                    <a:bodyPr/>
                    <a:lstStyle/>
                    <a:p>
                      <a:pPr algn="ctr" fontAlgn="b"/>
                      <a:r>
                        <a:rPr lang="en-US" dirty="0" err="1" smtClean="0">
                          <a:latin typeface="Book Antiqua" pitchFamily="18" charset="0"/>
                        </a:rPr>
                        <a:t>Bwabaniganj</a:t>
                      </a:r>
                      <a:r>
                        <a:rPr lang="en-US" dirty="0" smtClean="0">
                          <a:latin typeface="Book Antiqua" pitchFamily="18" charset="0"/>
                        </a:rPr>
                        <a:t> </a:t>
                      </a:r>
                      <a:endParaRPr lang="en-US" dirty="0">
                        <a:latin typeface="Book Antiqua" pitchFamily="18" charset="0"/>
                      </a:endParaRPr>
                    </a:p>
                  </a:txBody>
                  <a:tcPr marL="10990" marR="10990" marT="9525" marB="0" anchor="ctr"/>
                </a:tc>
                <a:tc>
                  <a:txBody>
                    <a:bodyPr/>
                    <a:lstStyle/>
                    <a:p>
                      <a:pPr algn="ctr" fontAlgn="b"/>
                      <a:r>
                        <a:rPr lang="en-US" dirty="0">
                          <a:latin typeface="Book Antiqua" pitchFamily="18" charset="0"/>
                        </a:rPr>
                        <a:t>17955</a:t>
                      </a:r>
                    </a:p>
                  </a:txBody>
                  <a:tcPr marL="9525" marR="9525" marT="9525" marB="0" anchor="b"/>
                </a:tc>
                <a:tc>
                  <a:txBody>
                    <a:bodyPr/>
                    <a:lstStyle/>
                    <a:p>
                      <a:pPr algn="ctr" fontAlgn="b"/>
                      <a:r>
                        <a:rPr lang="en-US" dirty="0">
                          <a:latin typeface="Book Antiqua" pitchFamily="18" charset="0"/>
                        </a:rPr>
                        <a:t>19627</a:t>
                      </a:r>
                    </a:p>
                  </a:txBody>
                  <a:tcPr marL="9525" marR="9525" marT="9525" marB="0" anchor="b"/>
                </a:tc>
                <a:tc>
                  <a:txBody>
                    <a:bodyPr/>
                    <a:lstStyle/>
                    <a:p>
                      <a:pPr algn="ctr" fontAlgn="b"/>
                      <a:r>
                        <a:rPr lang="en-US" dirty="0">
                          <a:latin typeface="Book Antiqua" pitchFamily="18" charset="0"/>
                        </a:rPr>
                        <a:t>20916</a:t>
                      </a:r>
                    </a:p>
                  </a:txBody>
                  <a:tcPr marL="9525" marR="9525" marT="9525" marB="0" anchor="b"/>
                </a:tc>
                <a:tc>
                  <a:txBody>
                    <a:bodyPr/>
                    <a:lstStyle/>
                    <a:p>
                      <a:pPr algn="ctr" fontAlgn="b"/>
                      <a:r>
                        <a:rPr lang="en-US" dirty="0">
                          <a:latin typeface="Book Antiqua" pitchFamily="18" charset="0"/>
                        </a:rPr>
                        <a:t>22289</a:t>
                      </a:r>
                    </a:p>
                  </a:txBody>
                  <a:tcPr marL="9525" marR="9525" marT="9525" marB="0" anchor="b"/>
                </a:tc>
                <a:tc>
                  <a:txBody>
                    <a:bodyPr/>
                    <a:lstStyle/>
                    <a:p>
                      <a:pPr algn="ctr" fontAlgn="b"/>
                      <a:r>
                        <a:rPr lang="en-US" dirty="0">
                          <a:latin typeface="Book Antiqua" pitchFamily="18" charset="0"/>
                        </a:rPr>
                        <a:t>24364</a:t>
                      </a:r>
                    </a:p>
                  </a:txBody>
                  <a:tcPr marL="9525" marR="9525" marT="9525" marB="0" anchor="b"/>
                </a:tc>
                <a:extLst>
                  <a:ext uri="{0D108BD9-81ED-4DB2-BD59-A6C34878D82A}">
                    <a16:rowId xmlns:a16="http://schemas.microsoft.com/office/drawing/2014/main" xmlns="" val="10002"/>
                  </a:ext>
                </a:extLst>
              </a:tr>
              <a:tr h="477769">
                <a:tc>
                  <a:txBody>
                    <a:bodyPr/>
                    <a:lstStyle/>
                    <a:p>
                      <a:pPr algn="ctr" fontAlgn="b"/>
                      <a:r>
                        <a:rPr lang="en-US" dirty="0" err="1" smtClean="0">
                          <a:latin typeface="Book Antiqua" pitchFamily="18" charset="0"/>
                        </a:rPr>
                        <a:t>Taherpur</a:t>
                      </a:r>
                      <a:endParaRPr lang="en-US" dirty="0">
                        <a:latin typeface="Book Antiqua" pitchFamily="18" charset="0"/>
                      </a:endParaRPr>
                    </a:p>
                  </a:txBody>
                  <a:tcPr marL="10990" marR="10990" marT="9525" marB="0" anchor="ctr"/>
                </a:tc>
                <a:tc>
                  <a:txBody>
                    <a:bodyPr/>
                    <a:lstStyle/>
                    <a:p>
                      <a:pPr algn="ctr" fontAlgn="b"/>
                      <a:r>
                        <a:rPr lang="en-US" dirty="0">
                          <a:latin typeface="Book Antiqua" pitchFamily="18" charset="0"/>
                        </a:rPr>
                        <a:t>17944</a:t>
                      </a:r>
                    </a:p>
                  </a:txBody>
                  <a:tcPr marL="9525" marR="9525" marT="9525" marB="0" anchor="b"/>
                </a:tc>
                <a:tc>
                  <a:txBody>
                    <a:bodyPr/>
                    <a:lstStyle/>
                    <a:p>
                      <a:pPr algn="ctr" fontAlgn="b"/>
                      <a:r>
                        <a:rPr lang="en-US">
                          <a:latin typeface="Book Antiqua" pitchFamily="18" charset="0"/>
                        </a:rPr>
                        <a:t>19615</a:t>
                      </a:r>
                    </a:p>
                  </a:txBody>
                  <a:tcPr marL="9525" marR="9525" marT="9525" marB="0" anchor="b"/>
                </a:tc>
                <a:tc>
                  <a:txBody>
                    <a:bodyPr/>
                    <a:lstStyle/>
                    <a:p>
                      <a:pPr algn="ctr" fontAlgn="b"/>
                      <a:r>
                        <a:rPr lang="en-US">
                          <a:latin typeface="Book Antiqua" pitchFamily="18" charset="0"/>
                        </a:rPr>
                        <a:t>20903</a:t>
                      </a:r>
                    </a:p>
                  </a:txBody>
                  <a:tcPr marL="9525" marR="9525" marT="9525" marB="0" anchor="b"/>
                </a:tc>
                <a:tc>
                  <a:txBody>
                    <a:bodyPr/>
                    <a:lstStyle/>
                    <a:p>
                      <a:pPr algn="ctr" fontAlgn="b"/>
                      <a:r>
                        <a:rPr lang="en-US">
                          <a:latin typeface="Book Antiqua" pitchFamily="18" charset="0"/>
                        </a:rPr>
                        <a:t>22275</a:t>
                      </a:r>
                    </a:p>
                  </a:txBody>
                  <a:tcPr marL="9525" marR="9525" marT="9525" marB="0" anchor="b"/>
                </a:tc>
                <a:tc>
                  <a:txBody>
                    <a:bodyPr/>
                    <a:lstStyle/>
                    <a:p>
                      <a:pPr algn="ctr" fontAlgn="b"/>
                      <a:r>
                        <a:rPr lang="en-US" dirty="0">
                          <a:latin typeface="Book Antiqua" pitchFamily="18" charset="0"/>
                        </a:rPr>
                        <a:t>24349</a:t>
                      </a:r>
                    </a:p>
                  </a:txBody>
                  <a:tcPr marL="9525" marR="9525" marT="9525" marB="0" anchor="b"/>
                </a:tc>
                <a:extLst>
                  <a:ext uri="{0D108BD9-81ED-4DB2-BD59-A6C34878D82A}">
                    <a16:rowId xmlns:a16="http://schemas.microsoft.com/office/drawing/2014/main" xmlns="" val="10003"/>
                  </a:ext>
                </a:extLst>
              </a:tr>
            </a:tbl>
          </a:graphicData>
        </a:graphic>
      </p:graphicFrame>
      <p:sp>
        <p:nvSpPr>
          <p:cNvPr id="10" name="TextBox 9"/>
          <p:cNvSpPr txBox="1"/>
          <p:nvPr/>
        </p:nvSpPr>
        <p:spPr>
          <a:xfrm>
            <a:off x="0" y="4128655"/>
            <a:ext cx="13716000" cy="461665"/>
          </a:xfrm>
          <a:prstGeom prst="rect">
            <a:avLst/>
          </a:prstGeom>
          <a:noFill/>
        </p:spPr>
        <p:txBody>
          <a:bodyPr wrap="square" rtlCol="0">
            <a:spAutoFit/>
          </a:bodyPr>
          <a:lstStyle/>
          <a:p>
            <a:pPr algn="ctr"/>
            <a:r>
              <a:rPr lang="en-US" sz="2400" b="1" dirty="0" smtClean="0">
                <a:latin typeface="Book Antiqua" pitchFamily="18" charset="0"/>
                <a:cs typeface="Times New Roman" panose="02020603050405020304" pitchFamily="18" charset="0"/>
              </a:rPr>
              <a:t>Urban Area Population Projection</a:t>
            </a:r>
            <a:endParaRPr lang="en-US" sz="2400" b="1" dirty="0">
              <a:latin typeface="Book Antiqua" pitchFamily="18" charset="0"/>
              <a:cs typeface="Times New Roman" panose="02020603050405020304" pitchFamily="18" charset="0"/>
            </a:endParaRPr>
          </a:p>
        </p:txBody>
      </p:sp>
    </p:spTree>
    <p:extLst>
      <p:ext uri="{BB962C8B-B14F-4D97-AF65-F5344CB8AC3E}">
        <p14:creationId xmlns:p14="http://schemas.microsoft.com/office/powerpoint/2010/main" val="37165366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21" t="7274" r="15929" b="5802"/>
          <a:stretch/>
        </p:blipFill>
        <p:spPr>
          <a:xfrm>
            <a:off x="0" y="1142984"/>
            <a:ext cx="8520546" cy="5715016"/>
          </a:xfrm>
          <a:prstGeom prst="rect">
            <a:avLst/>
          </a:prstGeom>
        </p:spPr>
      </p:pic>
      <p:grpSp>
        <p:nvGrpSpPr>
          <p:cNvPr id="4" name="Group 3"/>
          <p:cNvGrpSpPr/>
          <p:nvPr/>
        </p:nvGrpSpPr>
        <p:grpSpPr>
          <a:xfrm>
            <a:off x="4429108" y="76200"/>
            <a:ext cx="9286893" cy="6567510"/>
            <a:chOff x="928731" y="530060"/>
            <a:chExt cx="6994972" cy="5588482"/>
          </a:xfrm>
        </p:grpSpPr>
        <p:pic>
          <p:nvPicPr>
            <p:cNvPr id="5" name="Picture 4"/>
            <p:cNvPicPr/>
            <p:nvPr/>
          </p:nvPicPr>
          <p:blipFill rotWithShape="1">
            <a:blip r:embed="rId3" cstate="print"/>
            <a:srcRect l="3435" t="2546" r="3172" b="1505"/>
            <a:stretch/>
          </p:blipFill>
          <p:spPr bwMode="auto">
            <a:xfrm>
              <a:off x="4125229" y="530060"/>
              <a:ext cx="3798474" cy="5588482"/>
            </a:xfrm>
            <a:prstGeom prst="rect">
              <a:avLst/>
            </a:prstGeom>
            <a:ln>
              <a:solidFill>
                <a:schemeClr val="tx1">
                  <a:lumMod val="75000"/>
                  <a:lumOff val="25000"/>
                </a:schemeClr>
              </a:solidFill>
            </a:ln>
            <a:extLst>
              <a:ext uri="{53640926-AAD7-44D8-BBD7-CCE9431645EC}">
                <a14:shadowObscured xmlns:a14="http://schemas.microsoft.com/office/drawing/2010/main"/>
              </a:ext>
            </a:extLst>
          </p:spPr>
        </p:pic>
        <p:sp>
          <p:nvSpPr>
            <p:cNvPr id="6" name="Rectangular Callout 5"/>
            <p:cNvSpPr/>
            <p:nvPr/>
          </p:nvSpPr>
          <p:spPr>
            <a:xfrm>
              <a:off x="928731" y="708353"/>
              <a:ext cx="3214093" cy="511780"/>
            </a:xfrm>
            <a:prstGeom prst="wedgeRectCallout">
              <a:avLst>
                <a:gd name="adj1" fmla="val 72620"/>
                <a:gd name="adj2" fmla="val 26729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dirty="0" err="1" smtClean="0">
                  <a:solidFill>
                    <a:srgbClr val="000000"/>
                  </a:solidFill>
                  <a:latin typeface="Book Antiqua" pitchFamily="18" charset="0"/>
                  <a:ea typeface="Times New Roman" panose="02020603050405020304" pitchFamily="18" charset="0"/>
                  <a:cs typeface="Times New Roman" panose="02020603050405020304" pitchFamily="18" charset="0"/>
                </a:rPr>
                <a:t>Bagmara</a:t>
              </a:r>
              <a:r>
                <a:rPr lang="en-US" sz="2000" dirty="0" smtClean="0">
                  <a:solidFill>
                    <a:srgbClr val="000000"/>
                  </a:solidFill>
                  <a:latin typeface="Book Antiqua" pitchFamily="18" charset="0"/>
                  <a:ea typeface="Times New Roman" panose="02020603050405020304" pitchFamily="18" charset="0"/>
                  <a:cs typeface="Times New Roman" panose="02020603050405020304" pitchFamily="18" charset="0"/>
                </a:rPr>
                <a:t> </a:t>
              </a:r>
              <a:r>
                <a:rPr lang="en-US" sz="2000" dirty="0" err="1" smtClean="0">
                  <a:solidFill>
                    <a:srgbClr val="000000"/>
                  </a:solidFill>
                  <a:latin typeface="Book Antiqua" pitchFamily="18" charset="0"/>
                  <a:ea typeface="Times New Roman" panose="02020603050405020304" pitchFamily="18" charset="0"/>
                  <a:cs typeface="Times New Roman" panose="02020603050405020304" pitchFamily="18" charset="0"/>
                </a:rPr>
                <a:t>Upazila</a:t>
              </a:r>
              <a:endParaRPr lang="en-US" sz="2000" dirty="0">
                <a:solidFill>
                  <a:prstClr val="white"/>
                </a:solidFill>
                <a:latin typeface="Book Antiqua" pitchFamily="18"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545853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81247029"/>
              </p:ext>
            </p:extLst>
          </p:nvPr>
        </p:nvGraphicFramePr>
        <p:xfrm>
          <a:off x="714332" y="428604"/>
          <a:ext cx="6429420" cy="6303646"/>
        </p:xfrm>
        <a:graphic>
          <a:graphicData uri="http://schemas.openxmlformats.org/drawingml/2006/table">
            <a:tbl>
              <a:tblPr firstRow="1" firstCol="1" bandRow="1">
                <a:tableStyleId>{5C22544A-7EE6-4342-B048-85BDC9FD1C3A}</a:tableStyleId>
              </a:tblPr>
              <a:tblGrid>
                <a:gridCol w="2156208">
                  <a:extLst>
                    <a:ext uri="{9D8B030D-6E8A-4147-A177-3AD203B41FA5}">
                      <a16:colId xmlns:a16="http://schemas.microsoft.com/office/drawing/2014/main" xmlns="" val="20000"/>
                    </a:ext>
                  </a:extLst>
                </a:gridCol>
                <a:gridCol w="1920985">
                  <a:extLst>
                    <a:ext uri="{9D8B030D-6E8A-4147-A177-3AD203B41FA5}">
                      <a16:colId xmlns:a16="http://schemas.microsoft.com/office/drawing/2014/main" xmlns="" val="20001"/>
                    </a:ext>
                  </a:extLst>
                </a:gridCol>
                <a:gridCol w="2352227">
                  <a:extLst>
                    <a:ext uri="{9D8B030D-6E8A-4147-A177-3AD203B41FA5}">
                      <a16:colId xmlns:a16="http://schemas.microsoft.com/office/drawing/2014/main" xmlns="" val="20006"/>
                    </a:ext>
                  </a:extLst>
                </a:gridCol>
              </a:tblGrid>
              <a:tr h="1045552">
                <a:tc>
                  <a:txBody>
                    <a:bodyPr/>
                    <a:lstStyle/>
                    <a:p>
                      <a:pPr algn="ctr" fontAlgn="b"/>
                      <a:r>
                        <a:rPr lang="en-US" sz="1600" dirty="0" smtClean="0">
                          <a:latin typeface="Book Antiqua" pitchFamily="18" charset="0"/>
                        </a:rPr>
                        <a:t>Unions </a:t>
                      </a:r>
                      <a:endParaRPr lang="en-US" sz="1600" dirty="0">
                        <a:latin typeface="Book Antiqua" pitchFamily="18" charset="0"/>
                      </a:endParaRPr>
                    </a:p>
                  </a:txBody>
                  <a:tcPr marL="10990" marR="10990" marT="9525" marB="0" anchor="ctr"/>
                </a:tc>
                <a:tc>
                  <a:txBody>
                    <a:bodyPr/>
                    <a:lstStyle/>
                    <a:p>
                      <a:pPr algn="ctr" fontAlgn="b"/>
                      <a:r>
                        <a:rPr lang="en-US" sz="1600" dirty="0">
                          <a:latin typeface="Book Antiqua" pitchFamily="18" charset="0"/>
                        </a:rPr>
                        <a:t>Base Year Population  </a:t>
                      </a:r>
                      <a:r>
                        <a:rPr lang="en-US" sz="1600" dirty="0" smtClean="0">
                          <a:latin typeface="Book Antiqua" pitchFamily="18" charset="0"/>
                        </a:rPr>
                        <a:t>(BBS,2011</a:t>
                      </a:r>
                      <a:r>
                        <a:rPr lang="en-US" sz="1600" dirty="0">
                          <a:latin typeface="Book Antiqua" pitchFamily="18" charset="0"/>
                        </a:rPr>
                        <a:t>)</a:t>
                      </a:r>
                    </a:p>
                  </a:txBody>
                  <a:tcPr marL="10990" marR="10990" marT="9525" marB="0" anchor="ctr"/>
                </a:tc>
                <a:tc>
                  <a:txBody>
                    <a:bodyPr/>
                    <a:lstStyle/>
                    <a:p>
                      <a:pPr algn="ctr" fontAlgn="b"/>
                      <a:r>
                        <a:rPr lang="en-US" sz="1600" dirty="0">
                          <a:latin typeface="Book Antiqua" pitchFamily="18" charset="0"/>
                        </a:rPr>
                        <a:t>Projected </a:t>
                      </a:r>
                      <a:r>
                        <a:rPr lang="en-US" sz="1600" dirty="0" smtClean="0">
                          <a:latin typeface="Book Antiqua" pitchFamily="18" charset="0"/>
                        </a:rPr>
                        <a:t>Population (Consider Medium Growth Rate, 1.28%)</a:t>
                      </a:r>
                      <a:endParaRPr lang="en-US" sz="1600" dirty="0">
                        <a:latin typeface="Book Antiqua" pitchFamily="18" charset="0"/>
                      </a:endParaRPr>
                    </a:p>
                    <a:p>
                      <a:pPr algn="ctr" fontAlgn="b"/>
                      <a:r>
                        <a:rPr lang="en-US" sz="1600" b="1" dirty="0">
                          <a:latin typeface="Book Antiqua" pitchFamily="18" charset="0"/>
                        </a:rPr>
                        <a:t>2035</a:t>
                      </a:r>
                    </a:p>
                  </a:txBody>
                  <a:tcPr marL="10990" marR="10990" marT="9525" marB="0" anchor="ctr"/>
                </a:tc>
                <a:extLst>
                  <a:ext uri="{0D108BD9-81ED-4DB2-BD59-A6C34878D82A}">
                    <a16:rowId xmlns:a16="http://schemas.microsoft.com/office/drawing/2014/main" xmlns="" val="10000"/>
                  </a:ext>
                </a:extLst>
              </a:tr>
              <a:tr h="323575">
                <a:tc>
                  <a:txBody>
                    <a:bodyPr/>
                    <a:lstStyle/>
                    <a:p>
                      <a:pPr marL="0" marR="0" algn="ctr">
                        <a:spcBef>
                          <a:spcPts val="0"/>
                        </a:spcBef>
                        <a:spcAft>
                          <a:spcPts val="400"/>
                        </a:spcAft>
                      </a:pPr>
                      <a:r>
                        <a:rPr lang="en-US" sz="1600">
                          <a:latin typeface="Book Antiqua" pitchFamily="18" charset="0"/>
                        </a:rPr>
                        <a:t>Auch Para</a:t>
                      </a:r>
                    </a:p>
                  </a:txBody>
                  <a:tcPr marL="68580" marR="68580" marT="0" marB="0"/>
                </a:tc>
                <a:tc>
                  <a:txBody>
                    <a:bodyPr/>
                    <a:lstStyle/>
                    <a:p>
                      <a:pPr algn="ctr"/>
                      <a:r>
                        <a:rPr lang="en-US" sz="1600" dirty="0" smtClean="0">
                          <a:latin typeface="Book Antiqua" pitchFamily="18" charset="0"/>
                        </a:rPr>
                        <a:t>26685</a:t>
                      </a:r>
                      <a:endParaRPr lang="en-US" sz="1600" dirty="0">
                        <a:latin typeface="Book Antiqua" pitchFamily="18" charset="0"/>
                      </a:endParaRPr>
                    </a:p>
                  </a:txBody>
                  <a:tcPr marL="10990" marR="10990" marT="9525" marB="0" anchor="b"/>
                </a:tc>
                <a:tc>
                  <a:txBody>
                    <a:bodyPr/>
                    <a:lstStyle/>
                    <a:p>
                      <a:pPr algn="ctr"/>
                      <a:r>
                        <a:rPr lang="en-US" sz="1600" dirty="0" smtClean="0">
                          <a:latin typeface="Book Antiqua" pitchFamily="18" charset="0"/>
                        </a:rPr>
                        <a:t>36211</a:t>
                      </a:r>
                      <a:endParaRPr lang="en-US" sz="1600" dirty="0">
                        <a:latin typeface="Book Antiqua" pitchFamily="18" charset="0"/>
                      </a:endParaRPr>
                    </a:p>
                  </a:txBody>
                  <a:tcPr marL="10990" marR="10990" marT="9525" marB="0" anchor="b"/>
                </a:tc>
                <a:extLst>
                  <a:ext uri="{0D108BD9-81ED-4DB2-BD59-A6C34878D82A}">
                    <a16:rowId xmlns:a16="http://schemas.microsoft.com/office/drawing/2014/main" xmlns="" val="10002"/>
                  </a:ext>
                </a:extLst>
              </a:tr>
              <a:tr h="323575">
                <a:tc>
                  <a:txBody>
                    <a:bodyPr/>
                    <a:lstStyle/>
                    <a:p>
                      <a:pPr marL="0" marR="0" algn="ctr">
                        <a:spcBef>
                          <a:spcPts val="0"/>
                        </a:spcBef>
                        <a:spcAft>
                          <a:spcPts val="400"/>
                        </a:spcAft>
                      </a:pPr>
                      <a:r>
                        <a:rPr lang="en-US" sz="1600">
                          <a:latin typeface="Book Antiqua" pitchFamily="18" charset="0"/>
                        </a:rPr>
                        <a:t>Bara Bihanali</a:t>
                      </a:r>
                    </a:p>
                  </a:txBody>
                  <a:tcPr marL="68580" marR="68580" marT="0" marB="0"/>
                </a:tc>
                <a:tc>
                  <a:txBody>
                    <a:bodyPr/>
                    <a:lstStyle/>
                    <a:p>
                      <a:pPr algn="ctr"/>
                      <a:r>
                        <a:rPr lang="en-US" sz="1600" dirty="0" smtClean="0">
                          <a:latin typeface="Book Antiqua" pitchFamily="18" charset="0"/>
                        </a:rPr>
                        <a:t>12571</a:t>
                      </a:r>
                      <a:endParaRPr lang="en-US" sz="1600" dirty="0">
                        <a:latin typeface="Book Antiqua" pitchFamily="18" charset="0"/>
                      </a:endParaRPr>
                    </a:p>
                  </a:txBody>
                  <a:tcPr marL="10990" marR="10990" marT="9525" marB="0" anchor="b"/>
                </a:tc>
                <a:tc>
                  <a:txBody>
                    <a:bodyPr/>
                    <a:lstStyle/>
                    <a:p>
                      <a:pPr algn="ctr"/>
                      <a:r>
                        <a:rPr lang="en-US" sz="1600" dirty="0" smtClean="0">
                          <a:latin typeface="Book Antiqua" pitchFamily="18" charset="0"/>
                        </a:rPr>
                        <a:t>17058</a:t>
                      </a:r>
                      <a:endParaRPr lang="en-US" sz="1600" dirty="0">
                        <a:latin typeface="Book Antiqua" pitchFamily="18" charset="0"/>
                      </a:endParaRPr>
                    </a:p>
                  </a:txBody>
                  <a:tcPr marL="10990" marR="10990" marT="9525" marB="0" anchor="b"/>
                </a:tc>
                <a:extLst>
                  <a:ext uri="{0D108BD9-81ED-4DB2-BD59-A6C34878D82A}">
                    <a16:rowId xmlns:a16="http://schemas.microsoft.com/office/drawing/2014/main" xmlns="" val="10003"/>
                  </a:ext>
                </a:extLst>
              </a:tr>
              <a:tr h="323575">
                <a:tc>
                  <a:txBody>
                    <a:bodyPr/>
                    <a:lstStyle/>
                    <a:p>
                      <a:pPr marL="0" marR="0" algn="ctr">
                        <a:spcBef>
                          <a:spcPts val="0"/>
                        </a:spcBef>
                        <a:spcAft>
                          <a:spcPts val="400"/>
                        </a:spcAft>
                      </a:pPr>
                      <a:r>
                        <a:rPr lang="en-US" sz="1600" dirty="0" err="1">
                          <a:latin typeface="Book Antiqua" pitchFamily="18" charset="0"/>
                        </a:rPr>
                        <a:t>Basu</a:t>
                      </a:r>
                      <a:r>
                        <a:rPr lang="en-US" sz="1600" dirty="0">
                          <a:latin typeface="Book Antiqua" pitchFamily="18" charset="0"/>
                        </a:rPr>
                        <a:t> Para</a:t>
                      </a:r>
                    </a:p>
                  </a:txBody>
                  <a:tcPr marL="68580" marR="68580" marT="0" marB="0"/>
                </a:tc>
                <a:tc>
                  <a:txBody>
                    <a:bodyPr/>
                    <a:lstStyle/>
                    <a:p>
                      <a:pPr algn="ctr"/>
                      <a:r>
                        <a:rPr lang="en-US" sz="1600" dirty="0" smtClean="0">
                          <a:latin typeface="Book Antiqua" pitchFamily="18" charset="0"/>
                        </a:rPr>
                        <a:t>26943</a:t>
                      </a:r>
                      <a:endParaRPr lang="en-US" sz="1600" dirty="0">
                        <a:latin typeface="Book Antiqua" pitchFamily="18" charset="0"/>
                      </a:endParaRPr>
                    </a:p>
                  </a:txBody>
                  <a:tcPr marL="10990" marR="10990" marT="9525" marB="0" anchor="b"/>
                </a:tc>
                <a:tc>
                  <a:txBody>
                    <a:bodyPr/>
                    <a:lstStyle/>
                    <a:p>
                      <a:pPr algn="ctr"/>
                      <a:r>
                        <a:rPr lang="en-US" sz="1600" dirty="0" smtClean="0">
                          <a:latin typeface="Book Antiqua" pitchFamily="18" charset="0"/>
                        </a:rPr>
                        <a:t>36561</a:t>
                      </a:r>
                      <a:endParaRPr lang="en-US" sz="1600" dirty="0">
                        <a:latin typeface="Book Antiqua" pitchFamily="18" charset="0"/>
                      </a:endParaRPr>
                    </a:p>
                  </a:txBody>
                  <a:tcPr marL="10990" marR="10990" marT="9525" marB="0" anchor="b"/>
                </a:tc>
              </a:tr>
              <a:tr h="323575">
                <a:tc>
                  <a:txBody>
                    <a:bodyPr/>
                    <a:lstStyle/>
                    <a:p>
                      <a:pPr marL="0" marR="0" algn="ctr">
                        <a:spcBef>
                          <a:spcPts val="0"/>
                        </a:spcBef>
                        <a:spcAft>
                          <a:spcPts val="400"/>
                        </a:spcAft>
                      </a:pPr>
                      <a:r>
                        <a:rPr lang="en-US" sz="1600">
                          <a:latin typeface="Book Antiqua" pitchFamily="18" charset="0"/>
                        </a:rPr>
                        <a:t>Dwippur</a:t>
                      </a:r>
                    </a:p>
                  </a:txBody>
                  <a:tcPr marL="68580" marR="68580" marT="0" marB="0"/>
                </a:tc>
                <a:tc>
                  <a:txBody>
                    <a:bodyPr/>
                    <a:lstStyle/>
                    <a:p>
                      <a:pPr algn="ctr"/>
                      <a:r>
                        <a:rPr lang="en-US" sz="1600" dirty="0" smtClean="0">
                          <a:latin typeface="Book Antiqua" pitchFamily="18" charset="0"/>
                        </a:rPr>
                        <a:t>9852</a:t>
                      </a:r>
                      <a:endParaRPr lang="en-US" sz="1600" dirty="0">
                        <a:latin typeface="Book Antiqua" pitchFamily="18" charset="0"/>
                      </a:endParaRPr>
                    </a:p>
                  </a:txBody>
                  <a:tcPr marL="10990" marR="10990" marT="9525" marB="0" anchor="b"/>
                </a:tc>
                <a:tc>
                  <a:txBody>
                    <a:bodyPr/>
                    <a:lstStyle/>
                    <a:p>
                      <a:pPr algn="ctr"/>
                      <a:r>
                        <a:rPr lang="en-US" sz="1600" dirty="0" smtClean="0">
                          <a:latin typeface="Book Antiqua" pitchFamily="18" charset="0"/>
                        </a:rPr>
                        <a:t>13369</a:t>
                      </a:r>
                      <a:endParaRPr lang="en-US" sz="1600" dirty="0">
                        <a:latin typeface="Book Antiqua" pitchFamily="18" charset="0"/>
                      </a:endParaRPr>
                    </a:p>
                  </a:txBody>
                  <a:tcPr marL="10990" marR="10990" marT="9525" marB="0" anchor="b"/>
                </a:tc>
              </a:tr>
              <a:tr h="323575">
                <a:tc>
                  <a:txBody>
                    <a:bodyPr/>
                    <a:lstStyle/>
                    <a:p>
                      <a:pPr marL="0" marR="0" algn="ctr">
                        <a:spcBef>
                          <a:spcPts val="0"/>
                        </a:spcBef>
                        <a:spcAft>
                          <a:spcPts val="400"/>
                        </a:spcAft>
                      </a:pPr>
                      <a:r>
                        <a:rPr lang="en-US" sz="1600" dirty="0" err="1">
                          <a:latin typeface="Book Antiqua" pitchFamily="18" charset="0"/>
                        </a:rPr>
                        <a:t>Goalkandi</a:t>
                      </a:r>
                      <a:endParaRPr lang="en-US" sz="1600" dirty="0">
                        <a:latin typeface="Book Antiqua" pitchFamily="18" charset="0"/>
                      </a:endParaRPr>
                    </a:p>
                  </a:txBody>
                  <a:tcPr marL="68580" marR="68580" marT="0" marB="0"/>
                </a:tc>
                <a:tc>
                  <a:txBody>
                    <a:bodyPr/>
                    <a:lstStyle/>
                    <a:p>
                      <a:pPr algn="ctr"/>
                      <a:r>
                        <a:rPr lang="en-US" sz="1600" dirty="0" smtClean="0">
                          <a:latin typeface="Book Antiqua" pitchFamily="18" charset="0"/>
                        </a:rPr>
                        <a:t>24275</a:t>
                      </a:r>
                      <a:endParaRPr lang="en-US" sz="1600" dirty="0">
                        <a:latin typeface="Book Antiqua" pitchFamily="18" charset="0"/>
                      </a:endParaRPr>
                    </a:p>
                  </a:txBody>
                  <a:tcPr marL="10990" marR="10990" marT="9525" marB="0" anchor="b"/>
                </a:tc>
                <a:tc>
                  <a:txBody>
                    <a:bodyPr/>
                    <a:lstStyle/>
                    <a:p>
                      <a:pPr algn="ctr"/>
                      <a:r>
                        <a:rPr lang="en-US" sz="1600" dirty="0" smtClean="0">
                          <a:latin typeface="Book Antiqua" pitchFamily="18" charset="0"/>
                        </a:rPr>
                        <a:t>32940</a:t>
                      </a:r>
                      <a:endParaRPr lang="en-US" sz="1600" dirty="0">
                        <a:latin typeface="Book Antiqua" pitchFamily="18" charset="0"/>
                      </a:endParaRPr>
                    </a:p>
                  </a:txBody>
                  <a:tcPr marL="10990" marR="10990" marT="9525" marB="0" anchor="b"/>
                </a:tc>
              </a:tr>
              <a:tr h="323575">
                <a:tc>
                  <a:txBody>
                    <a:bodyPr/>
                    <a:lstStyle/>
                    <a:p>
                      <a:pPr marL="0" marR="0" algn="ctr">
                        <a:spcBef>
                          <a:spcPts val="0"/>
                        </a:spcBef>
                        <a:spcAft>
                          <a:spcPts val="400"/>
                        </a:spcAft>
                      </a:pPr>
                      <a:r>
                        <a:rPr lang="en-US" sz="1600" dirty="0" err="1">
                          <a:latin typeface="Book Antiqua" pitchFamily="18" charset="0"/>
                        </a:rPr>
                        <a:t>Gobinda</a:t>
                      </a:r>
                      <a:r>
                        <a:rPr lang="en-US" sz="1600" dirty="0">
                          <a:latin typeface="Book Antiqua" pitchFamily="18" charset="0"/>
                        </a:rPr>
                        <a:t> Para</a:t>
                      </a:r>
                    </a:p>
                  </a:txBody>
                  <a:tcPr marL="68580" marR="68580" marT="0" marB="0"/>
                </a:tc>
                <a:tc>
                  <a:txBody>
                    <a:bodyPr/>
                    <a:lstStyle/>
                    <a:p>
                      <a:pPr algn="ctr"/>
                      <a:r>
                        <a:rPr lang="en-US" sz="1600" dirty="0" smtClean="0">
                          <a:latin typeface="Book Antiqua" pitchFamily="18" charset="0"/>
                        </a:rPr>
                        <a:t>22707</a:t>
                      </a:r>
                      <a:endParaRPr lang="en-US" sz="1600" dirty="0">
                        <a:latin typeface="Book Antiqua" pitchFamily="18" charset="0"/>
                      </a:endParaRPr>
                    </a:p>
                  </a:txBody>
                  <a:tcPr marL="10990" marR="10990" marT="9525" marB="0" anchor="b"/>
                </a:tc>
                <a:tc>
                  <a:txBody>
                    <a:bodyPr/>
                    <a:lstStyle/>
                    <a:p>
                      <a:pPr algn="ctr"/>
                      <a:r>
                        <a:rPr lang="en-US" sz="1600" dirty="0" smtClean="0">
                          <a:latin typeface="Book Antiqua" pitchFamily="18" charset="0"/>
                        </a:rPr>
                        <a:t>30813</a:t>
                      </a:r>
                      <a:endParaRPr lang="en-US" sz="1600" dirty="0">
                        <a:latin typeface="Book Antiqua" pitchFamily="18" charset="0"/>
                      </a:endParaRPr>
                    </a:p>
                  </a:txBody>
                  <a:tcPr marL="10990" marR="10990" marT="9525" marB="0" anchor="b"/>
                </a:tc>
              </a:tr>
              <a:tr h="323575">
                <a:tc>
                  <a:txBody>
                    <a:bodyPr/>
                    <a:lstStyle/>
                    <a:p>
                      <a:pPr marL="0" marR="0" algn="ctr">
                        <a:spcBef>
                          <a:spcPts val="0"/>
                        </a:spcBef>
                        <a:spcAft>
                          <a:spcPts val="400"/>
                        </a:spcAft>
                      </a:pPr>
                      <a:r>
                        <a:rPr lang="en-US" sz="1600">
                          <a:latin typeface="Book Antiqua" pitchFamily="18" charset="0"/>
                        </a:rPr>
                        <a:t>Ganipur</a:t>
                      </a:r>
                    </a:p>
                  </a:txBody>
                  <a:tcPr marL="68580" marR="68580" marT="0" marB="0"/>
                </a:tc>
                <a:tc>
                  <a:txBody>
                    <a:bodyPr/>
                    <a:lstStyle/>
                    <a:p>
                      <a:pPr algn="ctr"/>
                      <a:r>
                        <a:rPr lang="en-US" sz="1600" dirty="0" smtClean="0">
                          <a:latin typeface="Book Antiqua" pitchFamily="18" charset="0"/>
                        </a:rPr>
                        <a:t>36469</a:t>
                      </a:r>
                      <a:endParaRPr lang="en-US" sz="1600" dirty="0">
                        <a:latin typeface="Book Antiqua" pitchFamily="18" charset="0"/>
                      </a:endParaRPr>
                    </a:p>
                  </a:txBody>
                  <a:tcPr marL="10990" marR="10990" marT="9525" marB="0" anchor="b"/>
                </a:tc>
                <a:tc>
                  <a:txBody>
                    <a:bodyPr/>
                    <a:lstStyle/>
                    <a:p>
                      <a:pPr algn="ctr"/>
                      <a:r>
                        <a:rPr lang="en-US" sz="1600" dirty="0" smtClean="0">
                          <a:latin typeface="Book Antiqua" pitchFamily="18" charset="0"/>
                        </a:rPr>
                        <a:t>49487</a:t>
                      </a:r>
                      <a:endParaRPr lang="en-US" sz="1600" dirty="0">
                        <a:latin typeface="Book Antiqua" pitchFamily="18" charset="0"/>
                      </a:endParaRPr>
                    </a:p>
                  </a:txBody>
                  <a:tcPr marL="10990" marR="10990" marT="9525" marB="0" anchor="b"/>
                </a:tc>
              </a:tr>
              <a:tr h="323575">
                <a:tc>
                  <a:txBody>
                    <a:bodyPr/>
                    <a:lstStyle/>
                    <a:p>
                      <a:pPr marL="0" marR="0" algn="ctr">
                        <a:spcBef>
                          <a:spcPts val="0"/>
                        </a:spcBef>
                        <a:spcAft>
                          <a:spcPts val="400"/>
                        </a:spcAft>
                      </a:pPr>
                      <a:r>
                        <a:rPr lang="en-US" sz="1600" dirty="0" err="1">
                          <a:latin typeface="Book Antiqua" pitchFamily="18" charset="0"/>
                        </a:rPr>
                        <a:t>Hamir</a:t>
                      </a:r>
                      <a:r>
                        <a:rPr lang="en-US" sz="1600" dirty="0">
                          <a:latin typeface="Book Antiqua" pitchFamily="18" charset="0"/>
                        </a:rPr>
                        <a:t> </a:t>
                      </a:r>
                      <a:r>
                        <a:rPr lang="en-US" sz="1600" dirty="0" err="1">
                          <a:latin typeface="Book Antiqua" pitchFamily="18" charset="0"/>
                        </a:rPr>
                        <a:t>Kutsha</a:t>
                      </a:r>
                      <a:endParaRPr lang="en-US" sz="1600" dirty="0">
                        <a:latin typeface="Book Antiqua" pitchFamily="18" charset="0"/>
                      </a:endParaRPr>
                    </a:p>
                  </a:txBody>
                  <a:tcPr marL="68580" marR="68580" marT="0" marB="0"/>
                </a:tc>
                <a:tc>
                  <a:txBody>
                    <a:bodyPr/>
                    <a:lstStyle/>
                    <a:p>
                      <a:pPr algn="ctr"/>
                      <a:r>
                        <a:rPr lang="en-US" sz="1600" dirty="0" smtClean="0">
                          <a:latin typeface="Book Antiqua" pitchFamily="18" charset="0"/>
                        </a:rPr>
                        <a:t>19817</a:t>
                      </a:r>
                      <a:endParaRPr lang="en-US" sz="1600" dirty="0">
                        <a:latin typeface="Book Antiqua" pitchFamily="18" charset="0"/>
                      </a:endParaRPr>
                    </a:p>
                  </a:txBody>
                  <a:tcPr marL="10990" marR="10990" marT="9525" marB="0" anchor="b"/>
                </a:tc>
                <a:tc>
                  <a:txBody>
                    <a:bodyPr/>
                    <a:lstStyle/>
                    <a:p>
                      <a:pPr algn="ctr"/>
                      <a:r>
                        <a:rPr lang="en-US" sz="1600" dirty="0" smtClean="0">
                          <a:latin typeface="Book Antiqua" pitchFamily="18" charset="0"/>
                        </a:rPr>
                        <a:t>26891</a:t>
                      </a:r>
                      <a:endParaRPr lang="en-US" sz="1600" dirty="0">
                        <a:latin typeface="Book Antiqua" pitchFamily="18" charset="0"/>
                      </a:endParaRPr>
                    </a:p>
                  </a:txBody>
                  <a:tcPr marL="10990" marR="10990" marT="9525" marB="0" anchor="b"/>
                </a:tc>
              </a:tr>
              <a:tr h="323575">
                <a:tc>
                  <a:txBody>
                    <a:bodyPr/>
                    <a:lstStyle/>
                    <a:p>
                      <a:pPr marL="0" marR="0" algn="ctr">
                        <a:spcBef>
                          <a:spcPts val="0"/>
                        </a:spcBef>
                        <a:spcAft>
                          <a:spcPts val="400"/>
                        </a:spcAft>
                      </a:pPr>
                      <a:r>
                        <a:rPr lang="en-US" sz="1600">
                          <a:latin typeface="Book Antiqua" pitchFamily="18" charset="0"/>
                        </a:rPr>
                        <a:t>Jhikra</a:t>
                      </a:r>
                    </a:p>
                  </a:txBody>
                  <a:tcPr marL="68580" marR="68580" marT="0" marB="0"/>
                </a:tc>
                <a:tc>
                  <a:txBody>
                    <a:bodyPr/>
                    <a:lstStyle/>
                    <a:p>
                      <a:pPr algn="ctr"/>
                      <a:r>
                        <a:rPr lang="en-US" sz="1600" dirty="0" smtClean="0">
                          <a:latin typeface="Book Antiqua" pitchFamily="18" charset="0"/>
                        </a:rPr>
                        <a:t>22026</a:t>
                      </a:r>
                      <a:endParaRPr lang="en-US" sz="1600" dirty="0">
                        <a:latin typeface="Book Antiqua" pitchFamily="18" charset="0"/>
                      </a:endParaRPr>
                    </a:p>
                  </a:txBody>
                  <a:tcPr marL="10990" marR="10990" marT="9525" marB="0" anchor="b"/>
                </a:tc>
                <a:tc>
                  <a:txBody>
                    <a:bodyPr/>
                    <a:lstStyle/>
                    <a:p>
                      <a:pPr algn="ctr"/>
                      <a:r>
                        <a:rPr lang="en-US" sz="1600" dirty="0" smtClean="0">
                          <a:latin typeface="Book Antiqua" pitchFamily="18" charset="0"/>
                        </a:rPr>
                        <a:t>29889</a:t>
                      </a:r>
                      <a:endParaRPr lang="en-US" sz="1600" dirty="0">
                        <a:latin typeface="Book Antiqua" pitchFamily="18" charset="0"/>
                      </a:endParaRPr>
                    </a:p>
                  </a:txBody>
                  <a:tcPr marL="10990" marR="10990" marT="9525" marB="0" anchor="b"/>
                </a:tc>
              </a:tr>
              <a:tr h="323575">
                <a:tc>
                  <a:txBody>
                    <a:bodyPr/>
                    <a:lstStyle/>
                    <a:p>
                      <a:pPr marL="0" marR="0" algn="ctr">
                        <a:spcBef>
                          <a:spcPts val="0"/>
                        </a:spcBef>
                        <a:spcAft>
                          <a:spcPts val="400"/>
                        </a:spcAft>
                      </a:pPr>
                      <a:r>
                        <a:rPr lang="en-US" sz="1600">
                          <a:latin typeface="Book Antiqua" pitchFamily="18" charset="0"/>
                        </a:rPr>
                        <a:t>Jogipara</a:t>
                      </a:r>
                    </a:p>
                  </a:txBody>
                  <a:tcPr marL="68580" marR="68580" marT="0" marB="0"/>
                </a:tc>
                <a:tc>
                  <a:txBody>
                    <a:bodyPr/>
                    <a:lstStyle/>
                    <a:p>
                      <a:pPr algn="ctr"/>
                      <a:r>
                        <a:rPr lang="en-US" sz="1600" dirty="0" smtClean="0">
                          <a:latin typeface="Book Antiqua" pitchFamily="18" charset="0"/>
                        </a:rPr>
                        <a:t>24830</a:t>
                      </a:r>
                      <a:endParaRPr lang="en-US" sz="1600" dirty="0">
                        <a:latin typeface="Book Antiqua" pitchFamily="18" charset="0"/>
                      </a:endParaRPr>
                    </a:p>
                  </a:txBody>
                  <a:tcPr marL="10990" marR="10990" marT="9525" marB="0" anchor="b"/>
                </a:tc>
                <a:tc>
                  <a:txBody>
                    <a:bodyPr/>
                    <a:lstStyle/>
                    <a:p>
                      <a:pPr algn="ctr"/>
                      <a:r>
                        <a:rPr lang="en-US" sz="1600" dirty="0" smtClean="0">
                          <a:latin typeface="Book Antiqua" pitchFamily="18" charset="0"/>
                        </a:rPr>
                        <a:t>33693</a:t>
                      </a:r>
                      <a:endParaRPr lang="en-US" sz="1600" dirty="0">
                        <a:latin typeface="Book Antiqua" pitchFamily="18" charset="0"/>
                      </a:endParaRPr>
                    </a:p>
                  </a:txBody>
                  <a:tcPr marL="10990" marR="10990" marT="9525" marB="0" anchor="b"/>
                </a:tc>
              </a:tr>
              <a:tr h="323575">
                <a:tc>
                  <a:txBody>
                    <a:bodyPr/>
                    <a:lstStyle/>
                    <a:p>
                      <a:pPr marL="0" marR="0" algn="ctr">
                        <a:spcBef>
                          <a:spcPts val="0"/>
                        </a:spcBef>
                        <a:spcAft>
                          <a:spcPts val="400"/>
                        </a:spcAft>
                      </a:pPr>
                      <a:r>
                        <a:rPr lang="en-US" sz="1600">
                          <a:latin typeface="Book Antiqua" pitchFamily="18" charset="0"/>
                        </a:rPr>
                        <a:t>Kachari Kayali Para</a:t>
                      </a:r>
                    </a:p>
                  </a:txBody>
                  <a:tcPr marL="68580" marR="68580" marT="0" marB="0"/>
                </a:tc>
                <a:tc>
                  <a:txBody>
                    <a:bodyPr/>
                    <a:lstStyle/>
                    <a:p>
                      <a:pPr algn="ctr"/>
                      <a:r>
                        <a:rPr lang="en-US" sz="1600" dirty="0" smtClean="0">
                          <a:latin typeface="Book Antiqua" pitchFamily="18" charset="0"/>
                        </a:rPr>
                        <a:t>7509</a:t>
                      </a:r>
                      <a:endParaRPr lang="en-US" sz="1600" dirty="0">
                        <a:latin typeface="Book Antiqua" pitchFamily="18" charset="0"/>
                      </a:endParaRPr>
                    </a:p>
                  </a:txBody>
                  <a:tcPr marL="10990" marR="10990" marT="9525" marB="0" anchor="b"/>
                </a:tc>
                <a:tc>
                  <a:txBody>
                    <a:bodyPr/>
                    <a:lstStyle/>
                    <a:p>
                      <a:pPr algn="ctr"/>
                      <a:r>
                        <a:rPr lang="en-US" sz="1600" dirty="0" smtClean="0">
                          <a:latin typeface="Book Antiqua" pitchFamily="18" charset="0"/>
                        </a:rPr>
                        <a:t>10189</a:t>
                      </a:r>
                      <a:endParaRPr lang="en-US" sz="1600" dirty="0">
                        <a:latin typeface="Book Antiqua" pitchFamily="18" charset="0"/>
                      </a:endParaRPr>
                    </a:p>
                  </a:txBody>
                  <a:tcPr marL="10990" marR="10990" marT="9525" marB="0" anchor="b"/>
                </a:tc>
              </a:tr>
              <a:tr h="323575">
                <a:tc>
                  <a:txBody>
                    <a:bodyPr/>
                    <a:lstStyle/>
                    <a:p>
                      <a:pPr marL="0" marR="0" algn="ctr">
                        <a:spcBef>
                          <a:spcPts val="0"/>
                        </a:spcBef>
                        <a:spcAft>
                          <a:spcPts val="400"/>
                        </a:spcAft>
                      </a:pPr>
                      <a:r>
                        <a:rPr lang="en-US" sz="1600">
                          <a:latin typeface="Book Antiqua" pitchFamily="18" charset="0"/>
                        </a:rPr>
                        <a:t>Maria</a:t>
                      </a:r>
                    </a:p>
                  </a:txBody>
                  <a:tcPr marL="68580" marR="68580" marT="0" marB="0"/>
                </a:tc>
                <a:tc>
                  <a:txBody>
                    <a:bodyPr/>
                    <a:lstStyle/>
                    <a:p>
                      <a:pPr algn="ctr"/>
                      <a:r>
                        <a:rPr lang="en-US" sz="1600" dirty="0" smtClean="0">
                          <a:latin typeface="Book Antiqua" pitchFamily="18" charset="0"/>
                        </a:rPr>
                        <a:t>19487</a:t>
                      </a:r>
                      <a:endParaRPr lang="en-US" sz="1600" dirty="0">
                        <a:latin typeface="Book Antiqua" pitchFamily="18" charset="0"/>
                      </a:endParaRPr>
                    </a:p>
                  </a:txBody>
                  <a:tcPr marL="10990" marR="10990" marT="9525" marB="0" anchor="b"/>
                </a:tc>
                <a:tc>
                  <a:txBody>
                    <a:bodyPr/>
                    <a:lstStyle/>
                    <a:p>
                      <a:pPr algn="ctr"/>
                      <a:r>
                        <a:rPr lang="en-US" sz="1600" dirty="0" smtClean="0">
                          <a:latin typeface="Book Antiqua" pitchFamily="18" charset="0"/>
                        </a:rPr>
                        <a:t>26443</a:t>
                      </a:r>
                      <a:endParaRPr lang="en-US" sz="1600" dirty="0">
                        <a:latin typeface="Book Antiqua" pitchFamily="18" charset="0"/>
                      </a:endParaRPr>
                    </a:p>
                  </a:txBody>
                  <a:tcPr marL="10990" marR="10990" marT="9525" marB="0" anchor="b"/>
                </a:tc>
              </a:tr>
              <a:tr h="323575">
                <a:tc>
                  <a:txBody>
                    <a:bodyPr/>
                    <a:lstStyle/>
                    <a:p>
                      <a:pPr marL="0" marR="0" algn="ctr">
                        <a:spcBef>
                          <a:spcPts val="0"/>
                        </a:spcBef>
                        <a:spcAft>
                          <a:spcPts val="400"/>
                        </a:spcAft>
                      </a:pPr>
                      <a:r>
                        <a:rPr lang="en-US" sz="1600">
                          <a:latin typeface="Book Antiqua" pitchFamily="18" charset="0"/>
                        </a:rPr>
                        <a:t>Nardas</a:t>
                      </a:r>
                    </a:p>
                  </a:txBody>
                  <a:tcPr marL="68580" marR="68580" marT="0" marB="0"/>
                </a:tc>
                <a:tc>
                  <a:txBody>
                    <a:bodyPr/>
                    <a:lstStyle/>
                    <a:p>
                      <a:pPr algn="ctr"/>
                      <a:r>
                        <a:rPr lang="en-US" sz="1600" dirty="0" smtClean="0">
                          <a:latin typeface="Book Antiqua" pitchFamily="18" charset="0"/>
                        </a:rPr>
                        <a:t>19528</a:t>
                      </a:r>
                      <a:endParaRPr lang="en-US" sz="1600" dirty="0">
                        <a:latin typeface="Book Antiqua" pitchFamily="18" charset="0"/>
                      </a:endParaRPr>
                    </a:p>
                  </a:txBody>
                  <a:tcPr marL="10990" marR="10990" marT="9525" marB="0" anchor="b"/>
                </a:tc>
                <a:tc>
                  <a:txBody>
                    <a:bodyPr/>
                    <a:lstStyle/>
                    <a:p>
                      <a:pPr algn="ctr"/>
                      <a:r>
                        <a:rPr lang="en-US" sz="1600" dirty="0" smtClean="0">
                          <a:latin typeface="Book Antiqua" pitchFamily="18" charset="0"/>
                        </a:rPr>
                        <a:t>26499</a:t>
                      </a:r>
                      <a:endParaRPr lang="en-US" sz="1600" dirty="0">
                        <a:latin typeface="Book Antiqua" pitchFamily="18" charset="0"/>
                      </a:endParaRPr>
                    </a:p>
                  </a:txBody>
                  <a:tcPr marL="10990" marR="10990" marT="9525" marB="0" anchor="b"/>
                </a:tc>
              </a:tr>
              <a:tr h="323575">
                <a:tc>
                  <a:txBody>
                    <a:bodyPr/>
                    <a:lstStyle/>
                    <a:p>
                      <a:pPr marL="0" marR="0" algn="ctr">
                        <a:spcBef>
                          <a:spcPts val="0"/>
                        </a:spcBef>
                        <a:spcAft>
                          <a:spcPts val="400"/>
                        </a:spcAft>
                      </a:pPr>
                      <a:r>
                        <a:rPr lang="en-US" sz="1600">
                          <a:latin typeface="Book Antiqua" pitchFamily="18" charset="0"/>
                        </a:rPr>
                        <a:t>Sonadanga</a:t>
                      </a:r>
                    </a:p>
                  </a:txBody>
                  <a:tcPr marL="68580" marR="68580" marT="0" marB="0"/>
                </a:tc>
                <a:tc>
                  <a:txBody>
                    <a:bodyPr/>
                    <a:lstStyle/>
                    <a:p>
                      <a:pPr algn="ctr"/>
                      <a:r>
                        <a:rPr lang="en-US" sz="1600" dirty="0" smtClean="0">
                          <a:latin typeface="Book Antiqua" pitchFamily="18" charset="0"/>
                        </a:rPr>
                        <a:t>8684</a:t>
                      </a:r>
                      <a:endParaRPr lang="en-US" sz="1600" dirty="0">
                        <a:latin typeface="Book Antiqua" pitchFamily="18" charset="0"/>
                      </a:endParaRPr>
                    </a:p>
                  </a:txBody>
                  <a:tcPr marL="10990" marR="10990" marT="9525" marB="0" anchor="b"/>
                </a:tc>
                <a:tc>
                  <a:txBody>
                    <a:bodyPr/>
                    <a:lstStyle/>
                    <a:p>
                      <a:pPr algn="ctr"/>
                      <a:r>
                        <a:rPr lang="en-US" sz="1600" dirty="0" smtClean="0">
                          <a:latin typeface="Book Antiqua" pitchFamily="18" charset="0"/>
                        </a:rPr>
                        <a:t>11784</a:t>
                      </a:r>
                      <a:endParaRPr lang="en-US" sz="1600" dirty="0">
                        <a:latin typeface="Book Antiqua" pitchFamily="18" charset="0"/>
                      </a:endParaRPr>
                    </a:p>
                  </a:txBody>
                  <a:tcPr marL="10990" marR="10990" marT="9525" marB="0" anchor="b"/>
                </a:tc>
              </a:tr>
              <a:tr h="323575">
                <a:tc>
                  <a:txBody>
                    <a:bodyPr/>
                    <a:lstStyle/>
                    <a:p>
                      <a:pPr marL="0" marR="0" algn="ctr">
                        <a:spcBef>
                          <a:spcPts val="0"/>
                        </a:spcBef>
                        <a:spcAft>
                          <a:spcPts val="400"/>
                        </a:spcAft>
                      </a:pPr>
                      <a:r>
                        <a:rPr lang="en-US" sz="1600" dirty="0" err="1">
                          <a:latin typeface="Book Antiqua" pitchFamily="18" charset="0"/>
                        </a:rPr>
                        <a:t>Sreepur</a:t>
                      </a:r>
                      <a:endParaRPr lang="en-US" sz="1600" dirty="0">
                        <a:latin typeface="Book Antiqua" pitchFamily="18" charset="0"/>
                      </a:endParaRPr>
                    </a:p>
                  </a:txBody>
                  <a:tcPr marL="68580" marR="68580" marT="0" marB="0"/>
                </a:tc>
                <a:tc>
                  <a:txBody>
                    <a:bodyPr/>
                    <a:lstStyle/>
                    <a:p>
                      <a:pPr algn="ctr"/>
                      <a:r>
                        <a:rPr lang="en-US" sz="1600" dirty="0" smtClean="0">
                          <a:latin typeface="Book Antiqua" pitchFamily="18" charset="0"/>
                        </a:rPr>
                        <a:t>11789</a:t>
                      </a:r>
                      <a:endParaRPr lang="en-US" sz="1600" dirty="0">
                        <a:latin typeface="Book Antiqua" pitchFamily="18" charset="0"/>
                      </a:endParaRPr>
                    </a:p>
                  </a:txBody>
                  <a:tcPr marL="10990" marR="10990" marT="9525" marB="0" anchor="b"/>
                </a:tc>
                <a:tc>
                  <a:txBody>
                    <a:bodyPr/>
                    <a:lstStyle/>
                    <a:p>
                      <a:pPr algn="ctr"/>
                      <a:r>
                        <a:rPr lang="en-US" sz="1600" dirty="0" smtClean="0">
                          <a:latin typeface="Book Antiqua" pitchFamily="18" charset="0"/>
                        </a:rPr>
                        <a:t>15997</a:t>
                      </a:r>
                      <a:endParaRPr lang="en-US" sz="1600" dirty="0">
                        <a:latin typeface="Book Antiqua" pitchFamily="18" charset="0"/>
                      </a:endParaRPr>
                    </a:p>
                  </a:txBody>
                  <a:tcPr marL="10990" marR="10990" marT="9525" marB="0" anchor="b"/>
                </a:tc>
              </a:tr>
              <a:tr h="404469">
                <a:tc>
                  <a:txBody>
                    <a:bodyPr/>
                    <a:lstStyle/>
                    <a:p>
                      <a:pPr marL="0" marR="0" algn="ctr">
                        <a:spcBef>
                          <a:spcPts val="0"/>
                        </a:spcBef>
                        <a:spcAft>
                          <a:spcPts val="400"/>
                        </a:spcAft>
                      </a:pPr>
                      <a:r>
                        <a:rPr lang="en-US" sz="1600" dirty="0" err="1">
                          <a:latin typeface="Book Antiqua" pitchFamily="18" charset="0"/>
                        </a:rPr>
                        <a:t>Shubhadanga</a:t>
                      </a:r>
                      <a:endParaRPr lang="en-US" sz="1600" dirty="0">
                        <a:latin typeface="Book Antiqua" pitchFamily="18" charset="0"/>
                      </a:endParaRPr>
                    </a:p>
                  </a:txBody>
                  <a:tcPr marL="68580" marR="68580" marT="0" marB="0"/>
                </a:tc>
                <a:tc>
                  <a:txBody>
                    <a:bodyPr/>
                    <a:lstStyle/>
                    <a:p>
                      <a:pPr algn="ctr"/>
                      <a:r>
                        <a:rPr lang="en-US" sz="1600" dirty="0" smtClean="0">
                          <a:latin typeface="Book Antiqua" pitchFamily="18" charset="0"/>
                        </a:rPr>
                        <a:t>25593</a:t>
                      </a:r>
                      <a:endParaRPr lang="en-US" sz="1600" dirty="0">
                        <a:latin typeface="Book Antiqua" pitchFamily="18" charset="0"/>
                      </a:endParaRPr>
                    </a:p>
                  </a:txBody>
                  <a:tcPr marL="10990" marR="10990" marT="9525" marB="0" anchor="b"/>
                </a:tc>
                <a:tc>
                  <a:txBody>
                    <a:bodyPr/>
                    <a:lstStyle/>
                    <a:p>
                      <a:pPr algn="ctr"/>
                      <a:r>
                        <a:rPr lang="en-US" sz="1600" dirty="0" smtClean="0">
                          <a:latin typeface="Book Antiqua" pitchFamily="18" charset="0"/>
                        </a:rPr>
                        <a:t>34729</a:t>
                      </a:r>
                      <a:endParaRPr lang="en-US" sz="1600" dirty="0">
                        <a:latin typeface="Book Antiqua" pitchFamily="18" charset="0"/>
                      </a:endParaRPr>
                    </a:p>
                  </a:txBody>
                  <a:tcPr marL="10990" marR="10990" marT="9525" marB="0" anchor="b"/>
                </a:tc>
              </a:tr>
            </a:tbl>
          </a:graphicData>
        </a:graphic>
      </p:graphicFrame>
      <p:sp>
        <p:nvSpPr>
          <p:cNvPr id="7" name="TextBox 6"/>
          <p:cNvSpPr txBox="1"/>
          <p:nvPr/>
        </p:nvSpPr>
        <p:spPr>
          <a:xfrm>
            <a:off x="0" y="0"/>
            <a:ext cx="13716000" cy="461665"/>
          </a:xfrm>
          <a:prstGeom prst="rect">
            <a:avLst/>
          </a:prstGeom>
          <a:noFill/>
        </p:spPr>
        <p:txBody>
          <a:bodyPr wrap="square" rtlCol="0">
            <a:spAutoFit/>
          </a:bodyPr>
          <a:lstStyle/>
          <a:p>
            <a:pPr algn="ctr"/>
            <a:r>
              <a:rPr lang="en-US" sz="2400" b="1" dirty="0" smtClean="0">
                <a:latin typeface="Book Antiqua" pitchFamily="18" charset="0"/>
                <a:cs typeface="Times New Roman" panose="02020603050405020304" pitchFamily="18" charset="0"/>
              </a:rPr>
              <a:t>Rural Area Population Projection</a:t>
            </a:r>
            <a:endParaRPr lang="en-US" sz="2400" b="1" dirty="0">
              <a:latin typeface="Book Antiqua" pitchFamily="18" charset="0"/>
              <a:cs typeface="Times New Roman" panose="02020603050405020304" pitchFamily="18" charset="0"/>
            </a:endParaRPr>
          </a:p>
        </p:txBody>
      </p:sp>
      <p:pic>
        <p:nvPicPr>
          <p:cNvPr id="4" name="Picture 2" descr="C:\Users\HP\Downloads\Population density map of Bagmara.jpg"/>
          <p:cNvPicPr>
            <a:picLocks noChangeAspect="1" noChangeArrowheads="1"/>
          </p:cNvPicPr>
          <p:nvPr/>
        </p:nvPicPr>
        <p:blipFill>
          <a:blip r:embed="rId2" cstate="print"/>
          <a:srcRect/>
          <a:stretch>
            <a:fillRect/>
          </a:stretch>
        </p:blipFill>
        <p:spPr bwMode="auto">
          <a:xfrm>
            <a:off x="8286760" y="500042"/>
            <a:ext cx="4714908" cy="6357958"/>
          </a:xfrm>
          <a:prstGeom prst="rect">
            <a:avLst/>
          </a:prstGeom>
          <a:noFill/>
        </p:spPr>
      </p:pic>
    </p:spTree>
    <p:extLst>
      <p:ext uri="{BB962C8B-B14F-4D97-AF65-F5344CB8AC3E}">
        <p14:creationId xmlns:p14="http://schemas.microsoft.com/office/powerpoint/2010/main" val="16982441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1" y="76200"/>
            <a:ext cx="6248400" cy="461665"/>
          </a:xfrm>
          <a:prstGeom prst="rect">
            <a:avLst/>
          </a:prstGeom>
          <a:noFill/>
        </p:spPr>
        <p:txBody>
          <a:bodyPr wrap="square" rtlCol="0">
            <a:spAutoFit/>
          </a:bodyPr>
          <a:lstStyle/>
          <a:p>
            <a:pPr algn="ctr"/>
            <a:r>
              <a:rPr lang="en-US" sz="2400" b="1" dirty="0">
                <a:latin typeface="Book Antiqua" pitchFamily="18" charset="0"/>
              </a:rPr>
              <a:t>Demand Analysis of </a:t>
            </a:r>
            <a:r>
              <a:rPr lang="en-US" sz="2400" b="1" dirty="0" err="1">
                <a:latin typeface="Book Antiqua" pitchFamily="18" charset="0"/>
              </a:rPr>
              <a:t>Bagmara</a:t>
            </a:r>
            <a:r>
              <a:rPr lang="en-US" sz="2400" b="1" dirty="0">
                <a:latin typeface="Book Antiqua" pitchFamily="18" charset="0"/>
              </a:rPr>
              <a:t> </a:t>
            </a:r>
            <a:r>
              <a:rPr lang="en-US" sz="2400" b="1" dirty="0" err="1" smtClean="0">
                <a:latin typeface="Book Antiqua" pitchFamily="18" charset="0"/>
              </a:rPr>
              <a:t>Upazila</a:t>
            </a:r>
            <a:endParaRPr lang="en-US" sz="2400" dirty="0">
              <a:latin typeface="Book Antiqua"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51268953"/>
              </p:ext>
            </p:extLst>
          </p:nvPr>
        </p:nvGraphicFramePr>
        <p:xfrm>
          <a:off x="457200" y="533400"/>
          <a:ext cx="12801601" cy="6172200"/>
        </p:xfrm>
        <a:graphic>
          <a:graphicData uri="http://schemas.openxmlformats.org/drawingml/2006/table">
            <a:tbl>
              <a:tblPr firstRow="1" firstCol="1" bandRow="1">
                <a:tableStyleId>{5C22544A-7EE6-4342-B048-85BDC9FD1C3A}</a:tableStyleId>
              </a:tblPr>
              <a:tblGrid>
                <a:gridCol w="1752600"/>
                <a:gridCol w="4572000"/>
                <a:gridCol w="1752600"/>
                <a:gridCol w="2057400"/>
                <a:gridCol w="1295400"/>
                <a:gridCol w="1371601"/>
              </a:tblGrid>
              <a:tr h="1021080">
                <a:tc>
                  <a:txBody>
                    <a:bodyPr/>
                    <a:lstStyle/>
                    <a:p>
                      <a:pPr marL="0" marR="0" algn="ctr">
                        <a:lnSpc>
                          <a:spcPct val="150000"/>
                        </a:lnSpc>
                        <a:spcBef>
                          <a:spcPts val="0"/>
                        </a:spcBef>
                        <a:spcAft>
                          <a:spcPts val="0"/>
                        </a:spcAft>
                      </a:pPr>
                      <a:r>
                        <a:rPr lang="en-US" sz="1500" dirty="0">
                          <a:effectLst/>
                          <a:latin typeface="Book Antiqua" pitchFamily="18" charset="0"/>
                        </a:rPr>
                        <a:t>Union/</a:t>
                      </a:r>
                    </a:p>
                    <a:p>
                      <a:pPr marL="0" marR="0" algn="ctr">
                        <a:lnSpc>
                          <a:spcPct val="150000"/>
                        </a:lnSpc>
                        <a:spcBef>
                          <a:spcPts val="0"/>
                        </a:spcBef>
                        <a:spcAft>
                          <a:spcPts val="0"/>
                        </a:spcAft>
                      </a:pPr>
                      <a:r>
                        <a:rPr lang="en-US" sz="1500" dirty="0" err="1">
                          <a:effectLst/>
                          <a:latin typeface="Book Antiqua" pitchFamily="18" charset="0"/>
                        </a:rPr>
                        <a:t>Paurashava</a:t>
                      </a:r>
                      <a:endParaRPr lang="en-US" sz="1500" dirty="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dirty="0" err="1">
                          <a:effectLst/>
                          <a:latin typeface="Book Antiqua" pitchFamily="18" charset="0"/>
                        </a:rPr>
                        <a:t>Facilties</a:t>
                      </a:r>
                      <a:endParaRPr lang="en-US" sz="1500" dirty="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a:effectLst/>
                          <a:latin typeface="Book Antiqua" pitchFamily="18" charset="0"/>
                        </a:rPr>
                        <a:t>Population Standard</a:t>
                      </a:r>
                      <a:endParaRPr lang="en-US" sz="150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a:effectLst/>
                          <a:latin typeface="Book Antiqua" pitchFamily="18" charset="0"/>
                        </a:rPr>
                        <a:t>Projected Population</a:t>
                      </a:r>
                    </a:p>
                    <a:p>
                      <a:pPr marL="0" marR="0" algn="ctr">
                        <a:lnSpc>
                          <a:spcPct val="150000"/>
                        </a:lnSpc>
                        <a:spcBef>
                          <a:spcPts val="0"/>
                        </a:spcBef>
                        <a:spcAft>
                          <a:spcPts val="0"/>
                        </a:spcAft>
                      </a:pPr>
                      <a:r>
                        <a:rPr lang="en-US" sz="1500">
                          <a:effectLst/>
                          <a:latin typeface="Book Antiqua" pitchFamily="18" charset="0"/>
                        </a:rPr>
                        <a:t>(2035)</a:t>
                      </a:r>
                      <a:endParaRPr lang="en-US" sz="150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dirty="0">
                          <a:effectLst/>
                          <a:latin typeface="Book Antiqua" pitchFamily="18" charset="0"/>
                        </a:rPr>
                        <a:t>Required </a:t>
                      </a:r>
                      <a:r>
                        <a:rPr lang="en-US" sz="1500" dirty="0" err="1">
                          <a:effectLst/>
                          <a:latin typeface="Book Antiqua" pitchFamily="18" charset="0"/>
                        </a:rPr>
                        <a:t>Faciliities</a:t>
                      </a:r>
                      <a:endParaRPr lang="en-US" sz="1500" dirty="0">
                        <a:effectLst/>
                        <a:latin typeface="Book Antiqua" pitchFamily="18" charset="0"/>
                      </a:endParaRPr>
                    </a:p>
                    <a:p>
                      <a:pPr marL="0" marR="0" algn="ctr">
                        <a:lnSpc>
                          <a:spcPct val="150000"/>
                        </a:lnSpc>
                        <a:spcBef>
                          <a:spcPts val="0"/>
                        </a:spcBef>
                        <a:spcAft>
                          <a:spcPts val="0"/>
                        </a:spcAft>
                      </a:pPr>
                      <a:r>
                        <a:rPr lang="en-US" sz="1500" dirty="0">
                          <a:effectLst/>
                          <a:latin typeface="Book Antiqua" pitchFamily="18" charset="0"/>
                        </a:rPr>
                        <a:t> </a:t>
                      </a:r>
                      <a:endParaRPr lang="en-US" sz="1500" dirty="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a:effectLst/>
                          <a:latin typeface="Book Antiqua" pitchFamily="18" charset="0"/>
                        </a:rPr>
                        <a:t>Existing Facilities</a:t>
                      </a:r>
                    </a:p>
                    <a:p>
                      <a:pPr marL="0" marR="0" algn="ctr">
                        <a:lnSpc>
                          <a:spcPct val="150000"/>
                        </a:lnSpc>
                        <a:spcBef>
                          <a:spcPts val="0"/>
                        </a:spcBef>
                        <a:spcAft>
                          <a:spcPts val="0"/>
                        </a:spcAft>
                      </a:pPr>
                      <a:r>
                        <a:rPr lang="en-US" sz="1500">
                          <a:effectLst/>
                          <a:latin typeface="Book Antiqua" pitchFamily="18" charset="0"/>
                        </a:rPr>
                        <a:t> </a:t>
                      </a:r>
                      <a:endParaRPr lang="en-US" sz="1500">
                        <a:effectLst/>
                        <a:latin typeface="Book Antiqua" pitchFamily="18" charset="0"/>
                        <a:ea typeface="Calibri"/>
                        <a:cs typeface="Vrinda"/>
                      </a:endParaRPr>
                    </a:p>
                  </a:txBody>
                  <a:tcPr marL="38574" marR="38574" marT="0" marB="0" anchor="ctr"/>
                </a:tc>
              </a:tr>
              <a:tr h="180975">
                <a:tc rowSpan="5">
                  <a:txBody>
                    <a:bodyPr/>
                    <a:lstStyle/>
                    <a:p>
                      <a:pPr marL="0" marR="0" algn="ctr">
                        <a:lnSpc>
                          <a:spcPct val="150000"/>
                        </a:lnSpc>
                        <a:spcBef>
                          <a:spcPts val="0"/>
                        </a:spcBef>
                        <a:spcAft>
                          <a:spcPts val="0"/>
                        </a:spcAft>
                      </a:pPr>
                      <a:r>
                        <a:rPr lang="en-US" sz="1500" dirty="0" err="1">
                          <a:solidFill>
                            <a:srgbClr val="FFFF00"/>
                          </a:solidFill>
                          <a:effectLst/>
                          <a:latin typeface="Book Antiqua" pitchFamily="18" charset="0"/>
                        </a:rPr>
                        <a:t>Bhabaniganj</a:t>
                      </a:r>
                      <a:r>
                        <a:rPr lang="en-US" sz="1500" dirty="0">
                          <a:solidFill>
                            <a:srgbClr val="FFFF00"/>
                          </a:solidFill>
                          <a:effectLst/>
                          <a:latin typeface="Book Antiqua" pitchFamily="18" charset="0"/>
                        </a:rPr>
                        <a:t> </a:t>
                      </a:r>
                      <a:r>
                        <a:rPr lang="en-US" sz="1500" dirty="0" err="1">
                          <a:solidFill>
                            <a:srgbClr val="FFFF00"/>
                          </a:solidFill>
                          <a:effectLst/>
                          <a:latin typeface="Book Antiqua" pitchFamily="18" charset="0"/>
                        </a:rPr>
                        <a:t>Paurashava</a:t>
                      </a:r>
                      <a:endParaRPr lang="en-US" sz="1500" dirty="0">
                        <a:solidFill>
                          <a:srgbClr val="FFFF00"/>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dirty="0">
                          <a:solidFill>
                            <a:schemeClr val="accent2">
                              <a:lumMod val="75000"/>
                            </a:schemeClr>
                          </a:solidFill>
                          <a:effectLst/>
                          <a:latin typeface="Book Antiqua" pitchFamily="18" charset="0"/>
                        </a:rPr>
                        <a:t>Primary School/ kindergarten</a:t>
                      </a:r>
                      <a:endParaRPr lang="en-US" sz="1500" b="1" dirty="0">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5000</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24364</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5</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4</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r>
              <a:tr h="180975">
                <a:tc vMerge="1">
                  <a:txBody>
                    <a:bodyPr/>
                    <a:lstStyle/>
                    <a:p>
                      <a:endParaRPr lang="en-US"/>
                    </a:p>
                  </a:txBody>
                  <a:tcPr/>
                </a:tc>
                <a:tc>
                  <a:txBody>
                    <a:bodyPr/>
                    <a:lstStyle/>
                    <a:p>
                      <a:pPr marL="0" marR="0" algn="ctr">
                        <a:lnSpc>
                          <a:spcPct val="150000"/>
                        </a:lnSpc>
                        <a:spcBef>
                          <a:spcPts val="0"/>
                        </a:spcBef>
                        <a:spcAft>
                          <a:spcPts val="0"/>
                        </a:spcAft>
                      </a:pPr>
                      <a:r>
                        <a:rPr lang="en-US" sz="1500" b="1" dirty="0">
                          <a:solidFill>
                            <a:schemeClr val="accent2">
                              <a:lumMod val="75000"/>
                            </a:schemeClr>
                          </a:solidFill>
                          <a:effectLst/>
                          <a:latin typeface="Book Antiqua" pitchFamily="18" charset="0"/>
                        </a:rPr>
                        <a:t>Secondary/High School</a:t>
                      </a:r>
                      <a:endParaRPr lang="en-US" sz="1500" b="1" dirty="0">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20000</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24364</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1</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3</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r>
              <a:tr h="180975">
                <a:tc vMerge="1">
                  <a:txBody>
                    <a:bodyPr/>
                    <a:lstStyle/>
                    <a:p>
                      <a:endParaRPr lang="en-US"/>
                    </a:p>
                  </a:txBody>
                  <a:tcPr/>
                </a:tc>
                <a:tc>
                  <a:txBody>
                    <a:bodyPr/>
                    <a:lstStyle/>
                    <a:p>
                      <a:pPr marL="0" marR="0" algn="ctr">
                        <a:lnSpc>
                          <a:spcPct val="150000"/>
                        </a:lnSpc>
                        <a:spcBef>
                          <a:spcPts val="0"/>
                        </a:spcBef>
                        <a:spcAft>
                          <a:spcPts val="0"/>
                        </a:spcAft>
                      </a:pPr>
                      <a:r>
                        <a:rPr lang="en-US" sz="1500" b="1" dirty="0">
                          <a:solidFill>
                            <a:schemeClr val="accent2">
                              <a:lumMod val="75000"/>
                            </a:schemeClr>
                          </a:solidFill>
                          <a:effectLst/>
                          <a:latin typeface="Book Antiqua" pitchFamily="18" charset="0"/>
                        </a:rPr>
                        <a:t>College</a:t>
                      </a:r>
                      <a:endParaRPr lang="en-US" sz="1500" b="1" dirty="0">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20000</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24364</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1</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3</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r>
              <a:tr h="180975">
                <a:tc vMerge="1">
                  <a:txBody>
                    <a:bodyPr/>
                    <a:lstStyle/>
                    <a:p>
                      <a:endParaRPr lang="en-US"/>
                    </a:p>
                  </a:txBody>
                  <a:tcPr/>
                </a:tc>
                <a:tc>
                  <a:txBody>
                    <a:bodyPr/>
                    <a:lstStyle/>
                    <a:p>
                      <a:pPr marL="0" marR="0" algn="ctr">
                        <a:lnSpc>
                          <a:spcPct val="150000"/>
                        </a:lnSpc>
                        <a:spcBef>
                          <a:spcPts val="0"/>
                        </a:spcBef>
                        <a:spcAft>
                          <a:spcPts val="0"/>
                        </a:spcAft>
                      </a:pPr>
                      <a:r>
                        <a:rPr lang="en-US" sz="1500" b="1" dirty="0">
                          <a:solidFill>
                            <a:schemeClr val="accent2">
                              <a:lumMod val="75000"/>
                            </a:schemeClr>
                          </a:solidFill>
                          <a:effectLst/>
                          <a:latin typeface="Book Antiqua" pitchFamily="18" charset="0"/>
                        </a:rPr>
                        <a:t>Neighborhood park</a:t>
                      </a:r>
                      <a:endParaRPr lang="en-US" sz="1500" b="1" dirty="0">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10000</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24364</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2</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1</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r>
              <a:tr h="180975">
                <a:tc vMerge="1">
                  <a:txBody>
                    <a:bodyPr/>
                    <a:lstStyle/>
                    <a:p>
                      <a:endParaRPr lang="en-US"/>
                    </a:p>
                  </a:txBody>
                  <a:tcPr/>
                </a:tc>
                <a:tc>
                  <a:txBody>
                    <a:bodyPr/>
                    <a:lstStyle/>
                    <a:p>
                      <a:pPr marL="0" marR="0" algn="ctr">
                        <a:lnSpc>
                          <a:spcPct val="150000"/>
                        </a:lnSpc>
                        <a:spcBef>
                          <a:spcPts val="0"/>
                        </a:spcBef>
                        <a:spcAft>
                          <a:spcPts val="0"/>
                        </a:spcAft>
                      </a:pPr>
                      <a:r>
                        <a:rPr lang="en-US" sz="1500" b="1" dirty="0">
                          <a:solidFill>
                            <a:schemeClr val="accent2">
                              <a:lumMod val="75000"/>
                            </a:schemeClr>
                          </a:solidFill>
                          <a:effectLst/>
                          <a:latin typeface="Book Antiqua" pitchFamily="18" charset="0"/>
                        </a:rPr>
                        <a:t>Health center</a:t>
                      </a:r>
                      <a:endParaRPr lang="en-US" sz="1500" b="1" dirty="0">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5000</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24364</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5</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5</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r>
              <a:tr h="180975">
                <a:tc rowSpan="5">
                  <a:txBody>
                    <a:bodyPr/>
                    <a:lstStyle/>
                    <a:p>
                      <a:pPr marL="0" marR="0" algn="ctr">
                        <a:lnSpc>
                          <a:spcPct val="150000"/>
                        </a:lnSpc>
                        <a:spcBef>
                          <a:spcPts val="0"/>
                        </a:spcBef>
                        <a:spcAft>
                          <a:spcPts val="0"/>
                        </a:spcAft>
                      </a:pPr>
                      <a:r>
                        <a:rPr lang="en-US" sz="1500" dirty="0" err="1">
                          <a:solidFill>
                            <a:srgbClr val="FFFF00"/>
                          </a:solidFill>
                          <a:effectLst/>
                          <a:latin typeface="Book Antiqua" pitchFamily="18" charset="0"/>
                        </a:rPr>
                        <a:t>Taherpur</a:t>
                      </a:r>
                      <a:r>
                        <a:rPr lang="en-US" sz="1500" dirty="0">
                          <a:solidFill>
                            <a:srgbClr val="FFFF00"/>
                          </a:solidFill>
                          <a:effectLst/>
                          <a:latin typeface="Book Antiqua" pitchFamily="18" charset="0"/>
                        </a:rPr>
                        <a:t> </a:t>
                      </a:r>
                      <a:r>
                        <a:rPr lang="en-US" sz="1500" dirty="0" err="1">
                          <a:solidFill>
                            <a:srgbClr val="FFFF00"/>
                          </a:solidFill>
                          <a:effectLst/>
                          <a:latin typeface="Book Antiqua" pitchFamily="18" charset="0"/>
                        </a:rPr>
                        <a:t>Paurashava</a:t>
                      </a:r>
                      <a:endParaRPr lang="en-US" sz="1500" dirty="0">
                        <a:solidFill>
                          <a:srgbClr val="FFFF00"/>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dirty="0">
                          <a:solidFill>
                            <a:schemeClr val="accent2">
                              <a:lumMod val="75000"/>
                            </a:schemeClr>
                          </a:solidFill>
                          <a:effectLst/>
                          <a:latin typeface="Book Antiqua" pitchFamily="18" charset="0"/>
                        </a:rPr>
                        <a:t>Primary School/ kindergarten</a:t>
                      </a:r>
                      <a:endParaRPr lang="en-US" sz="1500" b="1" dirty="0">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5000</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24349</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5</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4</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r>
              <a:tr h="180975">
                <a:tc vMerge="1">
                  <a:txBody>
                    <a:bodyPr/>
                    <a:lstStyle/>
                    <a:p>
                      <a:endParaRPr lang="en-US"/>
                    </a:p>
                  </a:txBody>
                  <a:tcPr/>
                </a:tc>
                <a:tc>
                  <a:txBody>
                    <a:bodyPr/>
                    <a:lstStyle/>
                    <a:p>
                      <a:pPr marL="0" marR="0" algn="ctr">
                        <a:lnSpc>
                          <a:spcPct val="150000"/>
                        </a:lnSpc>
                        <a:spcBef>
                          <a:spcPts val="0"/>
                        </a:spcBef>
                        <a:spcAft>
                          <a:spcPts val="0"/>
                        </a:spcAft>
                      </a:pPr>
                      <a:r>
                        <a:rPr lang="en-US" sz="1500" b="1" dirty="0">
                          <a:solidFill>
                            <a:schemeClr val="accent2">
                              <a:lumMod val="75000"/>
                            </a:schemeClr>
                          </a:solidFill>
                          <a:effectLst/>
                          <a:latin typeface="Book Antiqua" pitchFamily="18" charset="0"/>
                        </a:rPr>
                        <a:t>Secondary/High School</a:t>
                      </a:r>
                      <a:endParaRPr lang="en-US" sz="1500" b="1" dirty="0">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dirty="0">
                          <a:solidFill>
                            <a:schemeClr val="accent2">
                              <a:lumMod val="75000"/>
                            </a:schemeClr>
                          </a:solidFill>
                          <a:effectLst/>
                          <a:latin typeface="Book Antiqua" pitchFamily="18" charset="0"/>
                        </a:rPr>
                        <a:t>20000</a:t>
                      </a:r>
                      <a:endParaRPr lang="en-US" sz="1500" b="1" dirty="0">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24349</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1</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4</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r>
              <a:tr h="180975">
                <a:tc vMerge="1">
                  <a:txBody>
                    <a:bodyPr/>
                    <a:lstStyle/>
                    <a:p>
                      <a:endParaRPr lang="en-US"/>
                    </a:p>
                  </a:txBody>
                  <a:tcPr/>
                </a:tc>
                <a:tc>
                  <a:txBody>
                    <a:bodyPr/>
                    <a:lstStyle/>
                    <a:p>
                      <a:pPr marL="0" marR="0" algn="ctr">
                        <a:lnSpc>
                          <a:spcPct val="150000"/>
                        </a:lnSpc>
                        <a:spcBef>
                          <a:spcPts val="0"/>
                        </a:spcBef>
                        <a:spcAft>
                          <a:spcPts val="0"/>
                        </a:spcAft>
                      </a:pPr>
                      <a:r>
                        <a:rPr lang="en-US" sz="1500" b="1" dirty="0">
                          <a:solidFill>
                            <a:schemeClr val="accent2">
                              <a:lumMod val="75000"/>
                            </a:schemeClr>
                          </a:solidFill>
                          <a:effectLst/>
                          <a:latin typeface="Book Antiqua" pitchFamily="18" charset="0"/>
                        </a:rPr>
                        <a:t>College</a:t>
                      </a:r>
                      <a:endParaRPr lang="en-US" sz="1500" b="1" dirty="0">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dirty="0">
                          <a:solidFill>
                            <a:schemeClr val="accent2">
                              <a:lumMod val="75000"/>
                            </a:schemeClr>
                          </a:solidFill>
                          <a:effectLst/>
                          <a:latin typeface="Book Antiqua" pitchFamily="18" charset="0"/>
                        </a:rPr>
                        <a:t>20000</a:t>
                      </a:r>
                      <a:endParaRPr lang="en-US" sz="1500" b="1" dirty="0">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dirty="0">
                          <a:solidFill>
                            <a:schemeClr val="accent2">
                              <a:lumMod val="75000"/>
                            </a:schemeClr>
                          </a:solidFill>
                          <a:effectLst/>
                          <a:latin typeface="Book Antiqua" pitchFamily="18" charset="0"/>
                        </a:rPr>
                        <a:t>24349</a:t>
                      </a:r>
                      <a:endParaRPr lang="en-US" sz="1500" b="1" dirty="0">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1</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3</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r>
              <a:tr h="180975">
                <a:tc vMerge="1">
                  <a:txBody>
                    <a:bodyPr/>
                    <a:lstStyle/>
                    <a:p>
                      <a:endParaRPr lang="en-US"/>
                    </a:p>
                  </a:txBody>
                  <a:tcPr/>
                </a:tc>
                <a:tc>
                  <a:txBody>
                    <a:bodyPr/>
                    <a:lstStyle/>
                    <a:p>
                      <a:pPr marL="0" marR="0" algn="ctr">
                        <a:lnSpc>
                          <a:spcPct val="150000"/>
                        </a:lnSpc>
                        <a:spcBef>
                          <a:spcPts val="0"/>
                        </a:spcBef>
                        <a:spcAft>
                          <a:spcPts val="0"/>
                        </a:spcAft>
                      </a:pPr>
                      <a:r>
                        <a:rPr lang="en-US" sz="1500" b="1" dirty="0">
                          <a:solidFill>
                            <a:schemeClr val="accent2">
                              <a:lumMod val="75000"/>
                            </a:schemeClr>
                          </a:solidFill>
                          <a:effectLst/>
                          <a:latin typeface="Book Antiqua" pitchFamily="18" charset="0"/>
                        </a:rPr>
                        <a:t>Neighborhood park</a:t>
                      </a:r>
                      <a:endParaRPr lang="en-US" sz="1500" b="1" dirty="0">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dirty="0">
                          <a:solidFill>
                            <a:schemeClr val="accent2">
                              <a:lumMod val="75000"/>
                            </a:schemeClr>
                          </a:solidFill>
                          <a:effectLst/>
                          <a:latin typeface="Book Antiqua" pitchFamily="18" charset="0"/>
                        </a:rPr>
                        <a:t>10000</a:t>
                      </a:r>
                      <a:endParaRPr lang="en-US" sz="1500" b="1" dirty="0">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dirty="0">
                          <a:solidFill>
                            <a:schemeClr val="accent2">
                              <a:lumMod val="75000"/>
                            </a:schemeClr>
                          </a:solidFill>
                          <a:effectLst/>
                          <a:latin typeface="Book Antiqua" pitchFamily="18" charset="0"/>
                        </a:rPr>
                        <a:t>24349</a:t>
                      </a:r>
                      <a:endParaRPr lang="en-US" sz="1500" b="1" dirty="0">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dirty="0">
                          <a:solidFill>
                            <a:schemeClr val="accent2">
                              <a:lumMod val="75000"/>
                            </a:schemeClr>
                          </a:solidFill>
                          <a:effectLst/>
                          <a:latin typeface="Book Antiqua" pitchFamily="18" charset="0"/>
                        </a:rPr>
                        <a:t>2</a:t>
                      </a:r>
                      <a:endParaRPr lang="en-US" sz="1500" b="1" dirty="0">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0</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r>
              <a:tr h="180975">
                <a:tc vMerge="1">
                  <a:txBody>
                    <a:bodyPr/>
                    <a:lstStyle/>
                    <a:p>
                      <a:endParaRPr lang="en-US"/>
                    </a:p>
                  </a:txBody>
                  <a:tcP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Health center</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a:solidFill>
                            <a:schemeClr val="accent2">
                              <a:lumMod val="75000"/>
                            </a:schemeClr>
                          </a:solidFill>
                          <a:effectLst/>
                          <a:latin typeface="Book Antiqua" pitchFamily="18" charset="0"/>
                        </a:rPr>
                        <a:t>5000</a:t>
                      </a:r>
                      <a:endParaRPr lang="en-US" sz="1500" b="1">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dirty="0">
                          <a:solidFill>
                            <a:schemeClr val="accent2">
                              <a:lumMod val="75000"/>
                            </a:schemeClr>
                          </a:solidFill>
                          <a:effectLst/>
                          <a:latin typeface="Book Antiqua" pitchFamily="18" charset="0"/>
                        </a:rPr>
                        <a:t>24349</a:t>
                      </a:r>
                      <a:endParaRPr lang="en-US" sz="1500" b="1" dirty="0">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dirty="0">
                          <a:solidFill>
                            <a:schemeClr val="accent2">
                              <a:lumMod val="75000"/>
                            </a:schemeClr>
                          </a:solidFill>
                          <a:effectLst/>
                          <a:latin typeface="Book Antiqua" pitchFamily="18" charset="0"/>
                        </a:rPr>
                        <a:t>5</a:t>
                      </a:r>
                      <a:endParaRPr lang="en-US" sz="1500" b="1" dirty="0">
                        <a:solidFill>
                          <a:schemeClr val="accent2">
                            <a:lumMod val="75000"/>
                          </a:schemeClr>
                        </a:solidFill>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b="1" dirty="0">
                          <a:solidFill>
                            <a:schemeClr val="accent2">
                              <a:lumMod val="75000"/>
                            </a:schemeClr>
                          </a:solidFill>
                          <a:effectLst/>
                          <a:latin typeface="Book Antiqua" pitchFamily="18" charset="0"/>
                        </a:rPr>
                        <a:t>4</a:t>
                      </a:r>
                      <a:endParaRPr lang="en-US" sz="1500" b="1" dirty="0">
                        <a:solidFill>
                          <a:schemeClr val="accent2">
                            <a:lumMod val="75000"/>
                          </a:schemeClr>
                        </a:solidFill>
                        <a:effectLst/>
                        <a:latin typeface="Book Antiqua" pitchFamily="18" charset="0"/>
                        <a:ea typeface="Calibri"/>
                        <a:cs typeface="Vrinda"/>
                      </a:endParaRPr>
                    </a:p>
                  </a:txBody>
                  <a:tcPr marL="38574" marR="38574" marT="0" marB="0" anchor="ctr"/>
                </a:tc>
              </a:tr>
              <a:tr h="180975">
                <a:tc rowSpan="5">
                  <a:txBody>
                    <a:bodyPr/>
                    <a:lstStyle/>
                    <a:p>
                      <a:pPr marL="0" marR="0" algn="ctr">
                        <a:lnSpc>
                          <a:spcPct val="150000"/>
                        </a:lnSpc>
                        <a:spcBef>
                          <a:spcPts val="0"/>
                        </a:spcBef>
                        <a:spcAft>
                          <a:spcPts val="0"/>
                        </a:spcAft>
                      </a:pPr>
                      <a:r>
                        <a:rPr lang="en-US" sz="1500">
                          <a:effectLst/>
                          <a:latin typeface="Book Antiqua" pitchFamily="18" charset="0"/>
                        </a:rPr>
                        <a:t>Auch Para</a:t>
                      </a:r>
                      <a:endParaRPr lang="en-US" sz="150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a:effectLst/>
                          <a:latin typeface="Book Antiqua" pitchFamily="18" charset="0"/>
                        </a:rPr>
                        <a:t>Primary School/ kindergarten</a:t>
                      </a:r>
                      <a:endParaRPr lang="en-US" sz="150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a:effectLst/>
                          <a:latin typeface="Book Antiqua" pitchFamily="18" charset="0"/>
                        </a:rPr>
                        <a:t>5000</a:t>
                      </a:r>
                      <a:endParaRPr lang="en-US" sz="150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a:effectLst/>
                          <a:latin typeface="Book Antiqua" pitchFamily="18" charset="0"/>
                        </a:rPr>
                        <a:t>36211</a:t>
                      </a:r>
                      <a:endParaRPr lang="en-US" sz="150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a:effectLst/>
                          <a:latin typeface="Book Antiqua" pitchFamily="18" charset="0"/>
                        </a:rPr>
                        <a:t>7</a:t>
                      </a:r>
                      <a:endParaRPr lang="en-US" sz="150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a:effectLst/>
                          <a:latin typeface="Book Antiqua" pitchFamily="18" charset="0"/>
                        </a:rPr>
                        <a:t>14</a:t>
                      </a:r>
                      <a:endParaRPr lang="en-US" sz="1500">
                        <a:effectLst/>
                        <a:latin typeface="Book Antiqua" pitchFamily="18" charset="0"/>
                        <a:ea typeface="Calibri"/>
                        <a:cs typeface="Vrinda"/>
                      </a:endParaRPr>
                    </a:p>
                  </a:txBody>
                  <a:tcPr marL="38574" marR="38574" marT="0" marB="0" anchor="ctr"/>
                </a:tc>
              </a:tr>
              <a:tr h="180975">
                <a:tc vMerge="1">
                  <a:txBody>
                    <a:bodyPr/>
                    <a:lstStyle/>
                    <a:p>
                      <a:endParaRPr lang="en-US"/>
                    </a:p>
                  </a:txBody>
                  <a:tcPr/>
                </a:tc>
                <a:tc>
                  <a:txBody>
                    <a:bodyPr/>
                    <a:lstStyle/>
                    <a:p>
                      <a:pPr marL="0" marR="0" algn="ctr">
                        <a:lnSpc>
                          <a:spcPct val="150000"/>
                        </a:lnSpc>
                        <a:spcBef>
                          <a:spcPts val="0"/>
                        </a:spcBef>
                        <a:spcAft>
                          <a:spcPts val="0"/>
                        </a:spcAft>
                      </a:pPr>
                      <a:r>
                        <a:rPr lang="en-US" sz="1500">
                          <a:effectLst/>
                          <a:latin typeface="Book Antiqua" pitchFamily="18" charset="0"/>
                        </a:rPr>
                        <a:t>Secondary/High School</a:t>
                      </a:r>
                      <a:endParaRPr lang="en-US" sz="150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a:effectLst/>
                          <a:latin typeface="Book Antiqua" pitchFamily="18" charset="0"/>
                        </a:rPr>
                        <a:t>20000</a:t>
                      </a:r>
                      <a:endParaRPr lang="en-US" sz="150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a:effectLst/>
                          <a:latin typeface="Book Antiqua" pitchFamily="18" charset="0"/>
                        </a:rPr>
                        <a:t>36211</a:t>
                      </a:r>
                      <a:endParaRPr lang="en-US" sz="150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a:effectLst/>
                          <a:latin typeface="Book Antiqua" pitchFamily="18" charset="0"/>
                        </a:rPr>
                        <a:t>2</a:t>
                      </a:r>
                      <a:endParaRPr lang="en-US" sz="150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a:effectLst/>
                          <a:latin typeface="Book Antiqua" pitchFamily="18" charset="0"/>
                        </a:rPr>
                        <a:t>6</a:t>
                      </a:r>
                      <a:endParaRPr lang="en-US" sz="1500">
                        <a:effectLst/>
                        <a:latin typeface="Book Antiqua" pitchFamily="18" charset="0"/>
                        <a:ea typeface="Calibri"/>
                        <a:cs typeface="Vrinda"/>
                      </a:endParaRPr>
                    </a:p>
                  </a:txBody>
                  <a:tcPr marL="38574" marR="38574" marT="0" marB="0" anchor="ctr"/>
                </a:tc>
              </a:tr>
              <a:tr h="180975">
                <a:tc vMerge="1">
                  <a:txBody>
                    <a:bodyPr/>
                    <a:lstStyle/>
                    <a:p>
                      <a:endParaRPr lang="en-US"/>
                    </a:p>
                  </a:txBody>
                  <a:tcPr/>
                </a:tc>
                <a:tc>
                  <a:txBody>
                    <a:bodyPr/>
                    <a:lstStyle/>
                    <a:p>
                      <a:pPr marL="0" marR="0" algn="ctr">
                        <a:lnSpc>
                          <a:spcPct val="150000"/>
                        </a:lnSpc>
                        <a:spcBef>
                          <a:spcPts val="0"/>
                        </a:spcBef>
                        <a:spcAft>
                          <a:spcPts val="0"/>
                        </a:spcAft>
                      </a:pPr>
                      <a:r>
                        <a:rPr lang="en-US" sz="1500">
                          <a:effectLst/>
                          <a:latin typeface="Book Antiqua" pitchFamily="18" charset="0"/>
                        </a:rPr>
                        <a:t>College</a:t>
                      </a:r>
                      <a:endParaRPr lang="en-US" sz="150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a:effectLst/>
                          <a:latin typeface="Book Antiqua" pitchFamily="18" charset="0"/>
                        </a:rPr>
                        <a:t>20000</a:t>
                      </a:r>
                      <a:endParaRPr lang="en-US" sz="150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a:effectLst/>
                          <a:latin typeface="Book Antiqua" pitchFamily="18" charset="0"/>
                        </a:rPr>
                        <a:t>36211</a:t>
                      </a:r>
                      <a:endParaRPr lang="en-US" sz="150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a:effectLst/>
                          <a:latin typeface="Book Antiqua" pitchFamily="18" charset="0"/>
                        </a:rPr>
                        <a:t>2</a:t>
                      </a:r>
                      <a:endParaRPr lang="en-US" sz="150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a:effectLst/>
                          <a:latin typeface="Book Antiqua" pitchFamily="18" charset="0"/>
                        </a:rPr>
                        <a:t>3</a:t>
                      </a:r>
                      <a:endParaRPr lang="en-US" sz="1500">
                        <a:effectLst/>
                        <a:latin typeface="Book Antiqua" pitchFamily="18" charset="0"/>
                        <a:ea typeface="Calibri"/>
                        <a:cs typeface="Vrinda"/>
                      </a:endParaRPr>
                    </a:p>
                  </a:txBody>
                  <a:tcPr marL="38574" marR="38574" marT="0" marB="0" anchor="ctr"/>
                </a:tc>
              </a:tr>
              <a:tr h="180975">
                <a:tc vMerge="1">
                  <a:txBody>
                    <a:bodyPr/>
                    <a:lstStyle/>
                    <a:p>
                      <a:endParaRPr lang="en-US"/>
                    </a:p>
                  </a:txBody>
                  <a:tcPr/>
                </a:tc>
                <a:tc>
                  <a:txBody>
                    <a:bodyPr/>
                    <a:lstStyle/>
                    <a:p>
                      <a:pPr marL="0" marR="0" algn="ctr">
                        <a:lnSpc>
                          <a:spcPct val="150000"/>
                        </a:lnSpc>
                        <a:spcBef>
                          <a:spcPts val="0"/>
                        </a:spcBef>
                        <a:spcAft>
                          <a:spcPts val="0"/>
                        </a:spcAft>
                      </a:pPr>
                      <a:r>
                        <a:rPr lang="en-US" sz="1500">
                          <a:effectLst/>
                          <a:latin typeface="Book Antiqua" pitchFamily="18" charset="0"/>
                        </a:rPr>
                        <a:t>Neighborhood park</a:t>
                      </a:r>
                      <a:endParaRPr lang="en-US" sz="150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a:effectLst/>
                          <a:latin typeface="Book Antiqua" pitchFamily="18" charset="0"/>
                        </a:rPr>
                        <a:t>10000</a:t>
                      </a:r>
                      <a:endParaRPr lang="en-US" sz="150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a:effectLst/>
                          <a:latin typeface="Book Antiqua" pitchFamily="18" charset="0"/>
                        </a:rPr>
                        <a:t>36211</a:t>
                      </a:r>
                      <a:endParaRPr lang="en-US" sz="150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a:effectLst/>
                          <a:latin typeface="Book Antiqua" pitchFamily="18" charset="0"/>
                        </a:rPr>
                        <a:t>4</a:t>
                      </a:r>
                      <a:endParaRPr lang="en-US" sz="150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a:effectLst/>
                          <a:latin typeface="Book Antiqua" pitchFamily="18" charset="0"/>
                        </a:rPr>
                        <a:t>0</a:t>
                      </a:r>
                      <a:endParaRPr lang="en-US" sz="1500">
                        <a:effectLst/>
                        <a:latin typeface="Book Antiqua" pitchFamily="18" charset="0"/>
                        <a:ea typeface="Calibri"/>
                        <a:cs typeface="Vrinda"/>
                      </a:endParaRPr>
                    </a:p>
                  </a:txBody>
                  <a:tcPr marL="38574" marR="38574" marT="0" marB="0" anchor="ctr"/>
                </a:tc>
              </a:tr>
              <a:tr h="180975">
                <a:tc vMerge="1">
                  <a:txBody>
                    <a:bodyPr/>
                    <a:lstStyle/>
                    <a:p>
                      <a:endParaRPr lang="en-US"/>
                    </a:p>
                  </a:txBody>
                  <a:tcPr/>
                </a:tc>
                <a:tc>
                  <a:txBody>
                    <a:bodyPr/>
                    <a:lstStyle/>
                    <a:p>
                      <a:pPr marL="0" marR="0" algn="ctr">
                        <a:lnSpc>
                          <a:spcPct val="150000"/>
                        </a:lnSpc>
                        <a:spcBef>
                          <a:spcPts val="0"/>
                        </a:spcBef>
                        <a:spcAft>
                          <a:spcPts val="0"/>
                        </a:spcAft>
                      </a:pPr>
                      <a:r>
                        <a:rPr lang="en-US" sz="1500">
                          <a:effectLst/>
                          <a:latin typeface="Book Antiqua" pitchFamily="18" charset="0"/>
                        </a:rPr>
                        <a:t>Health center</a:t>
                      </a:r>
                      <a:endParaRPr lang="en-US" sz="150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dirty="0">
                          <a:effectLst/>
                          <a:latin typeface="Book Antiqua" pitchFamily="18" charset="0"/>
                        </a:rPr>
                        <a:t>5000</a:t>
                      </a:r>
                      <a:endParaRPr lang="en-US" sz="1500" dirty="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a:effectLst/>
                          <a:latin typeface="Book Antiqua" pitchFamily="18" charset="0"/>
                        </a:rPr>
                        <a:t>36211</a:t>
                      </a:r>
                      <a:endParaRPr lang="en-US" sz="150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a:effectLst/>
                          <a:latin typeface="Book Antiqua" pitchFamily="18" charset="0"/>
                        </a:rPr>
                        <a:t>7</a:t>
                      </a:r>
                      <a:endParaRPr lang="en-US" sz="1500">
                        <a:effectLst/>
                        <a:latin typeface="Book Antiqua" pitchFamily="18" charset="0"/>
                        <a:ea typeface="Calibri"/>
                        <a:cs typeface="Vrinda"/>
                      </a:endParaRPr>
                    </a:p>
                  </a:txBody>
                  <a:tcPr marL="38574" marR="38574" marT="0" marB="0" anchor="ctr"/>
                </a:tc>
                <a:tc>
                  <a:txBody>
                    <a:bodyPr/>
                    <a:lstStyle/>
                    <a:p>
                      <a:pPr marL="0" marR="0" algn="ctr">
                        <a:lnSpc>
                          <a:spcPct val="150000"/>
                        </a:lnSpc>
                        <a:spcBef>
                          <a:spcPts val="0"/>
                        </a:spcBef>
                        <a:spcAft>
                          <a:spcPts val="0"/>
                        </a:spcAft>
                      </a:pPr>
                      <a:r>
                        <a:rPr lang="en-US" sz="1500" dirty="0">
                          <a:effectLst/>
                          <a:latin typeface="Book Antiqua" pitchFamily="18" charset="0"/>
                        </a:rPr>
                        <a:t>5</a:t>
                      </a:r>
                      <a:endParaRPr lang="en-US" sz="1500" dirty="0">
                        <a:effectLst/>
                        <a:latin typeface="Book Antiqua" pitchFamily="18" charset="0"/>
                        <a:ea typeface="Calibri"/>
                        <a:cs typeface="Vrinda"/>
                      </a:endParaRPr>
                    </a:p>
                  </a:txBody>
                  <a:tcPr marL="38574" marR="38574" marT="0" marB="0" anchor="ctr"/>
                </a:tc>
              </a:tr>
            </a:tbl>
          </a:graphicData>
        </a:graphic>
      </p:graphicFrame>
    </p:spTree>
    <p:extLst>
      <p:ext uri="{BB962C8B-B14F-4D97-AF65-F5344CB8AC3E}">
        <p14:creationId xmlns:p14="http://schemas.microsoft.com/office/powerpoint/2010/main" val="16027705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90019615"/>
              </p:ext>
            </p:extLst>
          </p:nvPr>
        </p:nvGraphicFramePr>
        <p:xfrm>
          <a:off x="228600" y="76199"/>
          <a:ext cx="13258800" cy="6726381"/>
        </p:xfrm>
        <a:graphic>
          <a:graphicData uri="http://schemas.openxmlformats.org/drawingml/2006/table">
            <a:tbl>
              <a:tblPr firstRow="1" firstCol="1" bandRow="1">
                <a:tableStyleId>{5C22544A-7EE6-4342-B048-85BDC9FD1C3A}</a:tableStyleId>
              </a:tblPr>
              <a:tblGrid>
                <a:gridCol w="2057400"/>
                <a:gridCol w="5029200"/>
                <a:gridCol w="1600200"/>
                <a:gridCol w="2133600"/>
                <a:gridCol w="1371600"/>
                <a:gridCol w="1066800"/>
              </a:tblGrid>
              <a:tr h="838201">
                <a:tc>
                  <a:txBody>
                    <a:bodyPr/>
                    <a:lstStyle/>
                    <a:p>
                      <a:pPr marL="0" marR="0" algn="ctr">
                        <a:lnSpc>
                          <a:spcPct val="100000"/>
                        </a:lnSpc>
                        <a:spcBef>
                          <a:spcPts val="0"/>
                        </a:spcBef>
                        <a:spcAft>
                          <a:spcPts val="0"/>
                        </a:spcAft>
                      </a:pPr>
                      <a:r>
                        <a:rPr lang="en-US" sz="1400" dirty="0">
                          <a:effectLst/>
                          <a:latin typeface="Book Antiqua" pitchFamily="18" charset="0"/>
                        </a:rPr>
                        <a:t>Union/</a:t>
                      </a:r>
                    </a:p>
                    <a:p>
                      <a:pPr marL="0" marR="0" algn="ctr">
                        <a:lnSpc>
                          <a:spcPct val="100000"/>
                        </a:lnSpc>
                        <a:spcBef>
                          <a:spcPts val="0"/>
                        </a:spcBef>
                        <a:spcAft>
                          <a:spcPts val="0"/>
                        </a:spcAft>
                      </a:pPr>
                      <a:r>
                        <a:rPr lang="en-US" sz="1400" dirty="0" err="1">
                          <a:effectLst/>
                          <a:latin typeface="Book Antiqua" pitchFamily="18" charset="0"/>
                        </a:rPr>
                        <a:t>Paurashava</a:t>
                      </a:r>
                      <a:endParaRPr lang="en-US" sz="1400" dirty="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dirty="0" err="1">
                          <a:effectLst/>
                          <a:latin typeface="Book Antiqua" pitchFamily="18" charset="0"/>
                        </a:rPr>
                        <a:t>Facilties</a:t>
                      </a:r>
                      <a:endParaRPr lang="en-US" sz="1400" dirty="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Population Standard</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dirty="0">
                          <a:effectLst/>
                          <a:latin typeface="Book Antiqua" pitchFamily="18" charset="0"/>
                        </a:rPr>
                        <a:t>Projected Population</a:t>
                      </a:r>
                    </a:p>
                    <a:p>
                      <a:pPr marL="0" marR="0" algn="ctr">
                        <a:lnSpc>
                          <a:spcPct val="100000"/>
                        </a:lnSpc>
                        <a:spcBef>
                          <a:spcPts val="0"/>
                        </a:spcBef>
                        <a:spcAft>
                          <a:spcPts val="0"/>
                        </a:spcAft>
                      </a:pPr>
                      <a:r>
                        <a:rPr lang="en-US" sz="1400" dirty="0">
                          <a:effectLst/>
                          <a:latin typeface="Book Antiqua" pitchFamily="18" charset="0"/>
                        </a:rPr>
                        <a:t>(2035)</a:t>
                      </a:r>
                      <a:endParaRPr lang="en-US" sz="1400" dirty="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Required Faciliities</a:t>
                      </a:r>
                    </a:p>
                    <a:p>
                      <a:pPr marL="0" marR="0" algn="ctr">
                        <a:lnSpc>
                          <a:spcPct val="100000"/>
                        </a:lnSpc>
                        <a:spcBef>
                          <a:spcPts val="0"/>
                        </a:spcBef>
                        <a:spcAft>
                          <a:spcPts val="0"/>
                        </a:spcAft>
                      </a:pPr>
                      <a:r>
                        <a:rPr lang="en-US" sz="1400">
                          <a:effectLst/>
                          <a:latin typeface="Book Antiqua" pitchFamily="18" charset="0"/>
                        </a:rPr>
                        <a:t> </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Existing Facilities</a:t>
                      </a:r>
                    </a:p>
                    <a:p>
                      <a:pPr marL="0" marR="0" algn="ctr">
                        <a:lnSpc>
                          <a:spcPct val="100000"/>
                        </a:lnSpc>
                        <a:spcBef>
                          <a:spcPts val="0"/>
                        </a:spcBef>
                        <a:spcAft>
                          <a:spcPts val="0"/>
                        </a:spcAft>
                      </a:pPr>
                      <a:r>
                        <a:rPr lang="en-US" sz="1400">
                          <a:effectLst/>
                          <a:latin typeface="Book Antiqua" pitchFamily="18" charset="0"/>
                        </a:rPr>
                        <a:t> </a:t>
                      </a:r>
                      <a:endParaRPr lang="en-US" sz="1400">
                        <a:effectLst/>
                        <a:latin typeface="Book Antiqua" pitchFamily="18" charset="0"/>
                        <a:ea typeface="Calibri"/>
                        <a:cs typeface="Vrinda"/>
                      </a:endParaRPr>
                    </a:p>
                  </a:txBody>
                  <a:tcPr marL="56107" marR="56107" marT="0" marB="0" anchor="ctr"/>
                </a:tc>
              </a:tr>
              <a:tr h="294409">
                <a:tc rowSpan="5">
                  <a:txBody>
                    <a:bodyPr/>
                    <a:lstStyle/>
                    <a:p>
                      <a:pPr marL="0" marR="0" algn="ctr">
                        <a:lnSpc>
                          <a:spcPct val="100000"/>
                        </a:lnSpc>
                        <a:spcBef>
                          <a:spcPts val="0"/>
                        </a:spcBef>
                        <a:spcAft>
                          <a:spcPts val="0"/>
                        </a:spcAft>
                      </a:pPr>
                      <a:r>
                        <a:rPr lang="en-US" sz="1400" dirty="0">
                          <a:effectLst/>
                          <a:latin typeface="Book Antiqua" pitchFamily="18" charset="0"/>
                        </a:rPr>
                        <a:t>Bara </a:t>
                      </a:r>
                      <a:r>
                        <a:rPr lang="en-US" sz="1400" dirty="0" err="1">
                          <a:effectLst/>
                          <a:latin typeface="Book Antiqua" pitchFamily="18" charset="0"/>
                        </a:rPr>
                        <a:t>Bihanali</a:t>
                      </a:r>
                      <a:endParaRPr lang="en-US" sz="1400" dirty="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Primary School/ kindergarten</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5000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17058</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3</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0</a:t>
                      </a:r>
                      <a:endParaRPr lang="en-US" sz="1400">
                        <a:effectLst/>
                        <a:latin typeface="Book Antiqua" pitchFamily="18" charset="0"/>
                        <a:ea typeface="Calibri"/>
                        <a:cs typeface="Vrinda"/>
                      </a:endParaRPr>
                    </a:p>
                  </a:txBody>
                  <a:tcPr marL="56107" marR="56107" marT="0" marB="0" anchor="ctr"/>
                </a:tc>
              </a:tr>
              <a:tr h="294409">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rPr>
                        <a:t>Secondary/High School</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20000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17058</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1</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4</a:t>
                      </a:r>
                      <a:endParaRPr lang="en-US" sz="1400">
                        <a:effectLst/>
                        <a:latin typeface="Book Antiqua" pitchFamily="18" charset="0"/>
                        <a:ea typeface="Calibri"/>
                        <a:cs typeface="Vrinda"/>
                      </a:endParaRPr>
                    </a:p>
                  </a:txBody>
                  <a:tcPr marL="56107" marR="56107" marT="0" marB="0" anchor="ctr"/>
                </a:tc>
              </a:tr>
              <a:tr h="294409">
                <a:tc vMerge="1">
                  <a:txBody>
                    <a:bodyPr/>
                    <a:lstStyle/>
                    <a:p>
                      <a:endParaRPr lang="en-US"/>
                    </a:p>
                  </a:txBody>
                  <a:tcPr/>
                </a:tc>
                <a:tc>
                  <a:txBody>
                    <a:bodyPr/>
                    <a:lstStyle/>
                    <a:p>
                      <a:pPr marL="0" marR="0" algn="ctr">
                        <a:lnSpc>
                          <a:spcPct val="100000"/>
                        </a:lnSpc>
                        <a:spcBef>
                          <a:spcPts val="0"/>
                        </a:spcBef>
                        <a:spcAft>
                          <a:spcPts val="0"/>
                        </a:spcAft>
                      </a:pPr>
                      <a:r>
                        <a:rPr lang="en-US" sz="1400" dirty="0">
                          <a:effectLst/>
                          <a:latin typeface="Book Antiqua" pitchFamily="18" charset="0"/>
                        </a:rPr>
                        <a:t>College</a:t>
                      </a:r>
                      <a:endParaRPr lang="en-US" sz="1400" dirty="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20000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17058</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1</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0</a:t>
                      </a:r>
                      <a:endParaRPr lang="en-US" sz="1400">
                        <a:effectLst/>
                        <a:latin typeface="Book Antiqua" pitchFamily="18" charset="0"/>
                        <a:ea typeface="Calibri"/>
                        <a:cs typeface="Vrinda"/>
                      </a:endParaRPr>
                    </a:p>
                  </a:txBody>
                  <a:tcPr marL="56107" marR="56107" marT="0" marB="0" anchor="ctr"/>
                </a:tc>
              </a:tr>
              <a:tr h="294409">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rPr>
                        <a:t>Neighborhood park</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10000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17058</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2</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0</a:t>
                      </a:r>
                      <a:endParaRPr lang="en-US" sz="1400">
                        <a:effectLst/>
                        <a:latin typeface="Book Antiqua" pitchFamily="18" charset="0"/>
                        <a:ea typeface="Calibri"/>
                        <a:cs typeface="Vrinda"/>
                      </a:endParaRPr>
                    </a:p>
                  </a:txBody>
                  <a:tcPr marL="56107" marR="56107" marT="0" marB="0" anchor="ctr"/>
                </a:tc>
              </a:tr>
              <a:tr h="294409">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rPr>
                        <a:t>Health center</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5000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17058</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3</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0</a:t>
                      </a:r>
                      <a:endParaRPr lang="en-US" sz="1400">
                        <a:effectLst/>
                        <a:latin typeface="Book Antiqua" pitchFamily="18" charset="0"/>
                        <a:ea typeface="Calibri"/>
                        <a:cs typeface="Vrinda"/>
                      </a:endParaRPr>
                    </a:p>
                  </a:txBody>
                  <a:tcPr marL="56107" marR="56107" marT="0" marB="0" anchor="ctr"/>
                </a:tc>
              </a:tr>
              <a:tr h="294409">
                <a:tc rowSpan="5">
                  <a:txBody>
                    <a:bodyPr/>
                    <a:lstStyle/>
                    <a:p>
                      <a:pPr marL="0" marR="0" algn="ctr">
                        <a:lnSpc>
                          <a:spcPct val="100000"/>
                        </a:lnSpc>
                        <a:spcBef>
                          <a:spcPts val="0"/>
                        </a:spcBef>
                        <a:spcAft>
                          <a:spcPts val="0"/>
                        </a:spcAft>
                      </a:pPr>
                      <a:r>
                        <a:rPr lang="en-US" sz="1400">
                          <a:effectLst/>
                          <a:latin typeface="Book Antiqua" pitchFamily="18" charset="0"/>
                        </a:rPr>
                        <a:t>Basu Para Union</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Primary School/ kindergarten</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5000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36561</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7</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2</a:t>
                      </a:r>
                      <a:endParaRPr lang="en-US" sz="1400">
                        <a:effectLst/>
                        <a:latin typeface="Book Antiqua" pitchFamily="18" charset="0"/>
                        <a:ea typeface="Calibri"/>
                        <a:cs typeface="Vrinda"/>
                      </a:endParaRPr>
                    </a:p>
                  </a:txBody>
                  <a:tcPr marL="56107" marR="56107" marT="0" marB="0" anchor="ctr"/>
                </a:tc>
              </a:tr>
              <a:tr h="294409">
                <a:tc vMerge="1">
                  <a:txBody>
                    <a:bodyPr/>
                    <a:lstStyle/>
                    <a:p>
                      <a:endParaRPr lang="en-US"/>
                    </a:p>
                  </a:txBody>
                  <a:tcPr/>
                </a:tc>
                <a:tc>
                  <a:txBody>
                    <a:bodyPr/>
                    <a:lstStyle/>
                    <a:p>
                      <a:pPr marL="0" marR="0" algn="ctr">
                        <a:lnSpc>
                          <a:spcPct val="100000"/>
                        </a:lnSpc>
                        <a:spcBef>
                          <a:spcPts val="0"/>
                        </a:spcBef>
                        <a:spcAft>
                          <a:spcPts val="0"/>
                        </a:spcAft>
                      </a:pPr>
                      <a:r>
                        <a:rPr lang="en-US" sz="1400" dirty="0">
                          <a:effectLst/>
                          <a:latin typeface="Book Antiqua" pitchFamily="18" charset="0"/>
                        </a:rPr>
                        <a:t>Secondary/High School</a:t>
                      </a:r>
                      <a:endParaRPr lang="en-US" sz="1400" dirty="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20000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36561</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2</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1</a:t>
                      </a:r>
                      <a:endParaRPr lang="en-US" sz="1400">
                        <a:effectLst/>
                        <a:latin typeface="Book Antiqua" pitchFamily="18" charset="0"/>
                        <a:ea typeface="Calibri"/>
                        <a:cs typeface="Vrinda"/>
                      </a:endParaRPr>
                    </a:p>
                  </a:txBody>
                  <a:tcPr marL="56107" marR="56107" marT="0" marB="0" anchor="ctr"/>
                </a:tc>
              </a:tr>
              <a:tr h="294409">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rPr>
                        <a:t>College</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20000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36561</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2</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1</a:t>
                      </a:r>
                      <a:endParaRPr lang="en-US" sz="1400">
                        <a:effectLst/>
                        <a:latin typeface="Book Antiqua" pitchFamily="18" charset="0"/>
                        <a:ea typeface="Calibri"/>
                        <a:cs typeface="Vrinda"/>
                      </a:endParaRPr>
                    </a:p>
                  </a:txBody>
                  <a:tcPr marL="56107" marR="56107" marT="0" marB="0" anchor="ctr"/>
                </a:tc>
              </a:tr>
              <a:tr h="294409">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rPr>
                        <a:t>Neighborhood park</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10000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36561</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4</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0</a:t>
                      </a:r>
                      <a:endParaRPr lang="en-US" sz="1400">
                        <a:effectLst/>
                        <a:latin typeface="Book Antiqua" pitchFamily="18" charset="0"/>
                        <a:ea typeface="Calibri"/>
                        <a:cs typeface="Vrinda"/>
                      </a:endParaRPr>
                    </a:p>
                  </a:txBody>
                  <a:tcPr marL="56107" marR="56107" marT="0" marB="0" anchor="ctr"/>
                </a:tc>
              </a:tr>
              <a:tr h="294409">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rPr>
                        <a:t>Health center</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5000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36561</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7</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3</a:t>
                      </a:r>
                      <a:endParaRPr lang="en-US" sz="1400">
                        <a:effectLst/>
                        <a:latin typeface="Book Antiqua" pitchFamily="18" charset="0"/>
                        <a:ea typeface="Calibri"/>
                        <a:cs typeface="Vrinda"/>
                      </a:endParaRPr>
                    </a:p>
                  </a:txBody>
                  <a:tcPr marL="56107" marR="56107" marT="0" marB="0" anchor="ctr"/>
                </a:tc>
              </a:tr>
              <a:tr h="294409">
                <a:tc rowSpan="5">
                  <a:txBody>
                    <a:bodyPr/>
                    <a:lstStyle/>
                    <a:p>
                      <a:pPr marL="0" marR="0" algn="ctr">
                        <a:lnSpc>
                          <a:spcPct val="100000"/>
                        </a:lnSpc>
                        <a:spcBef>
                          <a:spcPts val="0"/>
                        </a:spcBef>
                        <a:spcAft>
                          <a:spcPts val="0"/>
                        </a:spcAft>
                      </a:pPr>
                      <a:r>
                        <a:rPr lang="en-US" sz="1400">
                          <a:effectLst/>
                          <a:latin typeface="Book Antiqua" pitchFamily="18" charset="0"/>
                        </a:rPr>
                        <a:t>Dwippur Union</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Primary School/ kindergarten</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5000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13369</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3</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7</a:t>
                      </a:r>
                      <a:endParaRPr lang="en-US" sz="1400">
                        <a:effectLst/>
                        <a:latin typeface="Book Antiqua" pitchFamily="18" charset="0"/>
                        <a:ea typeface="Calibri"/>
                        <a:cs typeface="Vrinda"/>
                      </a:endParaRPr>
                    </a:p>
                  </a:txBody>
                  <a:tcPr marL="56107" marR="56107" marT="0" marB="0" anchor="ctr"/>
                </a:tc>
              </a:tr>
              <a:tr h="294409">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rPr>
                        <a:t>Secondary/High School</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20000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13369</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1</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3</a:t>
                      </a:r>
                      <a:endParaRPr lang="en-US" sz="1400">
                        <a:effectLst/>
                        <a:latin typeface="Book Antiqua" pitchFamily="18" charset="0"/>
                        <a:ea typeface="Calibri"/>
                        <a:cs typeface="Vrinda"/>
                      </a:endParaRPr>
                    </a:p>
                  </a:txBody>
                  <a:tcPr marL="56107" marR="56107" marT="0" marB="0" anchor="ctr"/>
                </a:tc>
              </a:tr>
              <a:tr h="294409">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rPr>
                        <a:t>College</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20000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13369</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1</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0</a:t>
                      </a:r>
                      <a:endParaRPr lang="en-US" sz="1400">
                        <a:effectLst/>
                        <a:latin typeface="Book Antiqua" pitchFamily="18" charset="0"/>
                        <a:ea typeface="Calibri"/>
                        <a:cs typeface="Vrinda"/>
                      </a:endParaRPr>
                    </a:p>
                  </a:txBody>
                  <a:tcPr marL="56107" marR="56107" marT="0" marB="0" anchor="ctr"/>
                </a:tc>
              </a:tr>
              <a:tr h="294409">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rPr>
                        <a:t>Neighborhood park</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10000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13369</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1</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0</a:t>
                      </a:r>
                      <a:endParaRPr lang="en-US" sz="1400">
                        <a:effectLst/>
                        <a:latin typeface="Book Antiqua" pitchFamily="18" charset="0"/>
                        <a:ea typeface="Calibri"/>
                        <a:cs typeface="Vrinda"/>
                      </a:endParaRPr>
                    </a:p>
                  </a:txBody>
                  <a:tcPr marL="56107" marR="56107" marT="0" marB="0" anchor="ctr"/>
                </a:tc>
              </a:tr>
              <a:tr h="294409">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rPr>
                        <a:t>Health center</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5000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13369</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3</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0</a:t>
                      </a:r>
                      <a:endParaRPr lang="en-US" sz="1400">
                        <a:effectLst/>
                        <a:latin typeface="Book Antiqua" pitchFamily="18" charset="0"/>
                        <a:ea typeface="Calibri"/>
                        <a:cs typeface="Vrinda"/>
                      </a:endParaRPr>
                    </a:p>
                  </a:txBody>
                  <a:tcPr marL="56107" marR="56107" marT="0" marB="0" anchor="ctr"/>
                </a:tc>
              </a:tr>
              <a:tr h="294409">
                <a:tc rowSpan="5">
                  <a:txBody>
                    <a:bodyPr/>
                    <a:lstStyle/>
                    <a:p>
                      <a:pPr marL="0" marR="0" algn="ctr">
                        <a:lnSpc>
                          <a:spcPct val="100000"/>
                        </a:lnSpc>
                        <a:spcBef>
                          <a:spcPts val="0"/>
                        </a:spcBef>
                        <a:spcAft>
                          <a:spcPts val="0"/>
                        </a:spcAft>
                      </a:pPr>
                      <a:r>
                        <a:rPr lang="en-US" sz="1400">
                          <a:effectLst/>
                          <a:latin typeface="Book Antiqua" pitchFamily="18" charset="0"/>
                        </a:rPr>
                        <a:t>Goalkandi Union</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Primary School/ kindergarten</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5000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32940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7</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12</a:t>
                      </a:r>
                      <a:endParaRPr lang="en-US" sz="1400">
                        <a:effectLst/>
                        <a:latin typeface="Book Antiqua" pitchFamily="18" charset="0"/>
                        <a:ea typeface="Calibri"/>
                        <a:cs typeface="Vrinda"/>
                      </a:endParaRPr>
                    </a:p>
                  </a:txBody>
                  <a:tcPr marL="56107" marR="56107" marT="0" marB="0" anchor="ctr"/>
                </a:tc>
              </a:tr>
              <a:tr h="294409">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rPr>
                        <a:t>Secondary/High School</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20000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32940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2</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2</a:t>
                      </a:r>
                      <a:endParaRPr lang="en-US" sz="1400">
                        <a:effectLst/>
                        <a:latin typeface="Book Antiqua" pitchFamily="18" charset="0"/>
                        <a:ea typeface="Calibri"/>
                        <a:cs typeface="Vrinda"/>
                      </a:endParaRPr>
                    </a:p>
                  </a:txBody>
                  <a:tcPr marL="56107" marR="56107" marT="0" marB="0" anchor="ctr"/>
                </a:tc>
              </a:tr>
              <a:tr h="294409">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rPr>
                        <a:t>College</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20000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32940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2</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0</a:t>
                      </a:r>
                      <a:endParaRPr lang="en-US" sz="1400">
                        <a:effectLst/>
                        <a:latin typeface="Book Antiqua" pitchFamily="18" charset="0"/>
                        <a:ea typeface="Calibri"/>
                        <a:cs typeface="Vrinda"/>
                      </a:endParaRPr>
                    </a:p>
                  </a:txBody>
                  <a:tcPr marL="56107" marR="56107" marT="0" marB="0" anchor="ctr"/>
                </a:tc>
              </a:tr>
              <a:tr h="294409">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rPr>
                        <a:t>Neighborhood park</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10000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32940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3</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0</a:t>
                      </a:r>
                      <a:endParaRPr lang="en-US" sz="1400">
                        <a:effectLst/>
                        <a:latin typeface="Book Antiqua" pitchFamily="18" charset="0"/>
                        <a:ea typeface="Calibri"/>
                        <a:cs typeface="Vrinda"/>
                      </a:endParaRPr>
                    </a:p>
                  </a:txBody>
                  <a:tcPr marL="56107" marR="56107" marT="0" marB="0" anchor="ctr"/>
                </a:tc>
              </a:tr>
              <a:tr h="294409">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rPr>
                        <a:t>Health center</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5000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32940</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7</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dirty="0">
                          <a:effectLst/>
                          <a:latin typeface="Book Antiqua" pitchFamily="18" charset="0"/>
                        </a:rPr>
                        <a:t>2</a:t>
                      </a:r>
                      <a:endParaRPr lang="en-US" sz="1400" dirty="0">
                        <a:effectLst/>
                        <a:latin typeface="Book Antiqua" pitchFamily="18" charset="0"/>
                        <a:ea typeface="Calibri"/>
                        <a:cs typeface="Vrinda"/>
                      </a:endParaRPr>
                    </a:p>
                  </a:txBody>
                  <a:tcPr marL="56107" marR="56107" marT="0" marB="0" anchor="ctr"/>
                </a:tc>
              </a:tr>
            </a:tbl>
          </a:graphicData>
        </a:graphic>
      </p:graphicFrame>
    </p:spTree>
    <p:extLst>
      <p:ext uri="{BB962C8B-B14F-4D97-AF65-F5344CB8AC3E}">
        <p14:creationId xmlns:p14="http://schemas.microsoft.com/office/powerpoint/2010/main" val="41722928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77011110"/>
              </p:ext>
            </p:extLst>
          </p:nvPr>
        </p:nvGraphicFramePr>
        <p:xfrm>
          <a:off x="228600" y="76199"/>
          <a:ext cx="13182600" cy="6725481"/>
        </p:xfrm>
        <a:graphic>
          <a:graphicData uri="http://schemas.openxmlformats.org/drawingml/2006/table">
            <a:tbl>
              <a:tblPr firstRow="1" firstCol="1" bandRow="1">
                <a:tableStyleId>{5C22544A-7EE6-4342-B048-85BDC9FD1C3A}</a:tableStyleId>
              </a:tblPr>
              <a:tblGrid>
                <a:gridCol w="2045576"/>
                <a:gridCol w="5000297"/>
                <a:gridCol w="1591003"/>
                <a:gridCol w="2121338"/>
                <a:gridCol w="1363717"/>
                <a:gridCol w="1060669"/>
              </a:tblGrid>
              <a:tr h="762001">
                <a:tc>
                  <a:txBody>
                    <a:bodyPr/>
                    <a:lstStyle/>
                    <a:p>
                      <a:pPr marL="0" marR="0" algn="ctr">
                        <a:lnSpc>
                          <a:spcPct val="100000"/>
                        </a:lnSpc>
                        <a:spcBef>
                          <a:spcPts val="0"/>
                        </a:spcBef>
                        <a:spcAft>
                          <a:spcPts val="0"/>
                        </a:spcAft>
                      </a:pPr>
                      <a:r>
                        <a:rPr lang="en-US" sz="1400" dirty="0">
                          <a:effectLst/>
                          <a:latin typeface="Book Antiqua" pitchFamily="18" charset="0"/>
                        </a:rPr>
                        <a:t>Union/</a:t>
                      </a:r>
                    </a:p>
                    <a:p>
                      <a:pPr marL="0" marR="0" algn="ctr">
                        <a:lnSpc>
                          <a:spcPct val="100000"/>
                        </a:lnSpc>
                        <a:spcBef>
                          <a:spcPts val="0"/>
                        </a:spcBef>
                        <a:spcAft>
                          <a:spcPts val="0"/>
                        </a:spcAft>
                      </a:pPr>
                      <a:r>
                        <a:rPr lang="en-US" sz="1400" dirty="0" err="1">
                          <a:effectLst/>
                          <a:latin typeface="Book Antiqua" pitchFamily="18" charset="0"/>
                        </a:rPr>
                        <a:t>Paurashava</a:t>
                      </a:r>
                      <a:endParaRPr lang="en-US" sz="1400" dirty="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dirty="0" err="1">
                          <a:effectLst/>
                          <a:latin typeface="Book Antiqua" pitchFamily="18" charset="0"/>
                        </a:rPr>
                        <a:t>Facilties</a:t>
                      </a:r>
                      <a:endParaRPr lang="en-US" sz="1400" dirty="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Population Standard</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dirty="0">
                          <a:effectLst/>
                          <a:latin typeface="Book Antiqua" pitchFamily="18" charset="0"/>
                        </a:rPr>
                        <a:t>Projected Population</a:t>
                      </a:r>
                    </a:p>
                    <a:p>
                      <a:pPr marL="0" marR="0" algn="ctr">
                        <a:lnSpc>
                          <a:spcPct val="100000"/>
                        </a:lnSpc>
                        <a:spcBef>
                          <a:spcPts val="0"/>
                        </a:spcBef>
                        <a:spcAft>
                          <a:spcPts val="0"/>
                        </a:spcAft>
                      </a:pPr>
                      <a:r>
                        <a:rPr lang="en-US" sz="1400" dirty="0">
                          <a:effectLst/>
                          <a:latin typeface="Book Antiqua" pitchFamily="18" charset="0"/>
                        </a:rPr>
                        <a:t>(2035)</a:t>
                      </a:r>
                      <a:endParaRPr lang="en-US" sz="1400" dirty="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Required Faciliities</a:t>
                      </a:r>
                    </a:p>
                    <a:p>
                      <a:pPr marL="0" marR="0" algn="ctr">
                        <a:lnSpc>
                          <a:spcPct val="100000"/>
                        </a:lnSpc>
                        <a:spcBef>
                          <a:spcPts val="0"/>
                        </a:spcBef>
                        <a:spcAft>
                          <a:spcPts val="0"/>
                        </a:spcAft>
                      </a:pPr>
                      <a:r>
                        <a:rPr lang="en-US" sz="1400">
                          <a:effectLst/>
                          <a:latin typeface="Book Antiqua" pitchFamily="18" charset="0"/>
                        </a:rPr>
                        <a:t> </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Existing Facilities</a:t>
                      </a:r>
                    </a:p>
                    <a:p>
                      <a:pPr marL="0" marR="0" algn="ctr">
                        <a:lnSpc>
                          <a:spcPct val="100000"/>
                        </a:lnSpc>
                        <a:spcBef>
                          <a:spcPts val="0"/>
                        </a:spcBef>
                        <a:spcAft>
                          <a:spcPts val="0"/>
                        </a:spcAft>
                      </a:pPr>
                      <a:r>
                        <a:rPr lang="en-US" sz="1400">
                          <a:effectLst/>
                          <a:latin typeface="Book Antiqua" pitchFamily="18" charset="0"/>
                        </a:rPr>
                        <a:t> </a:t>
                      </a:r>
                      <a:endParaRPr lang="en-US" sz="1400">
                        <a:effectLst/>
                        <a:latin typeface="Book Antiqua" pitchFamily="18" charset="0"/>
                        <a:ea typeface="Calibri"/>
                        <a:cs typeface="Vrinda"/>
                      </a:endParaRPr>
                    </a:p>
                  </a:txBody>
                  <a:tcPr marL="56107" marR="56107" marT="0" marB="0" anchor="ctr"/>
                </a:tc>
              </a:tr>
              <a:tr h="298174">
                <a:tc rowSpan="5">
                  <a:txBody>
                    <a:bodyPr/>
                    <a:lstStyle/>
                    <a:p>
                      <a:pPr marL="0" marR="0" algn="ctr">
                        <a:lnSpc>
                          <a:spcPct val="100000"/>
                        </a:lnSpc>
                        <a:spcBef>
                          <a:spcPts val="0"/>
                        </a:spcBef>
                        <a:spcAft>
                          <a:spcPts val="0"/>
                        </a:spcAft>
                      </a:pPr>
                      <a:r>
                        <a:rPr lang="en-US" sz="1400" b="1">
                          <a:effectLst/>
                          <a:latin typeface="Book Antiqua" pitchFamily="18" charset="0"/>
                          <a:ea typeface="Calibri"/>
                          <a:cs typeface="Times New Roman"/>
                        </a:rPr>
                        <a:t>Gobinda Para Union</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Primary School/ kindergarten</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5000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30813</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6</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16</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Secondary/High School</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20000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30813</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4</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College</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20000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30813</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Neighborhood park</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10000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30813</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3</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0</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Health center</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5000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30813</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6</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0</a:t>
                      </a:r>
                      <a:endParaRPr lang="en-US" sz="1400">
                        <a:effectLst/>
                        <a:latin typeface="Book Antiqua" pitchFamily="18" charset="0"/>
                        <a:ea typeface="Calibri"/>
                        <a:cs typeface="Vrinda"/>
                      </a:endParaRPr>
                    </a:p>
                  </a:txBody>
                  <a:tcPr marL="68580" marR="68580" marT="0" marB="0" anchor="ctr"/>
                </a:tc>
              </a:tr>
              <a:tr h="298174">
                <a:tc rowSpan="5">
                  <a:txBody>
                    <a:bodyPr/>
                    <a:lstStyle/>
                    <a:p>
                      <a:pPr marL="0" marR="0" algn="ctr">
                        <a:lnSpc>
                          <a:spcPct val="100000"/>
                        </a:lnSpc>
                        <a:spcBef>
                          <a:spcPts val="0"/>
                        </a:spcBef>
                        <a:spcAft>
                          <a:spcPts val="0"/>
                        </a:spcAft>
                      </a:pPr>
                      <a:r>
                        <a:rPr lang="en-US" sz="1400" b="1">
                          <a:effectLst/>
                          <a:latin typeface="Book Antiqua" pitchFamily="18" charset="0"/>
                          <a:ea typeface="Calibri"/>
                          <a:cs typeface="Times New Roman"/>
                        </a:rPr>
                        <a:t>Ganipur Union</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Primary School/ kindergarten</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5000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49487</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4</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Secondary/High School</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20000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49487</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5</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College</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20000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49487</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3</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Neighborhood park</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10000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49487</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5</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0</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Health center</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5000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49487</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0</a:t>
                      </a:r>
                      <a:endParaRPr lang="en-US" sz="1400">
                        <a:effectLst/>
                        <a:latin typeface="Book Antiqua" pitchFamily="18" charset="0"/>
                        <a:ea typeface="Calibri"/>
                        <a:cs typeface="Vrinda"/>
                      </a:endParaRPr>
                    </a:p>
                  </a:txBody>
                  <a:tcPr marL="68580" marR="68580" marT="0" marB="0" anchor="ctr"/>
                </a:tc>
              </a:tr>
              <a:tr h="298174">
                <a:tc rowSpan="5">
                  <a:txBody>
                    <a:bodyPr/>
                    <a:lstStyle/>
                    <a:p>
                      <a:pPr marL="0" marR="0" algn="ctr">
                        <a:lnSpc>
                          <a:spcPct val="100000"/>
                        </a:lnSpc>
                        <a:spcBef>
                          <a:spcPts val="0"/>
                        </a:spcBef>
                        <a:spcAft>
                          <a:spcPts val="0"/>
                        </a:spcAft>
                      </a:pPr>
                      <a:r>
                        <a:rPr lang="en-US" sz="1400" b="1">
                          <a:effectLst/>
                          <a:latin typeface="Book Antiqua" pitchFamily="18" charset="0"/>
                          <a:ea typeface="Calibri"/>
                          <a:cs typeface="Times New Roman"/>
                        </a:rPr>
                        <a:t>Hamir Kutsha Union</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Primary School/ kindergarten</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5000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26891</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5</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10</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Secondary/High School</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20000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26891</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College</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20000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26891</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0</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Neighborhood park</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10000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26891</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3</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0</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Health center</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5000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26891</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5</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0</a:t>
                      </a:r>
                      <a:endParaRPr lang="en-US" sz="1400">
                        <a:effectLst/>
                        <a:latin typeface="Book Antiqua" pitchFamily="18" charset="0"/>
                        <a:ea typeface="Calibri"/>
                        <a:cs typeface="Vrinda"/>
                      </a:endParaRPr>
                    </a:p>
                  </a:txBody>
                  <a:tcPr marL="68580" marR="68580" marT="0" marB="0" anchor="ctr"/>
                </a:tc>
              </a:tr>
              <a:tr h="298174">
                <a:tc rowSpan="5">
                  <a:txBody>
                    <a:bodyPr/>
                    <a:lstStyle/>
                    <a:p>
                      <a:pPr marL="0" marR="0" algn="ctr">
                        <a:lnSpc>
                          <a:spcPct val="100000"/>
                        </a:lnSpc>
                        <a:spcBef>
                          <a:spcPts val="0"/>
                        </a:spcBef>
                        <a:spcAft>
                          <a:spcPts val="0"/>
                        </a:spcAft>
                      </a:pPr>
                      <a:r>
                        <a:rPr lang="en-US" sz="1400" b="1">
                          <a:effectLst/>
                          <a:latin typeface="Book Antiqua" pitchFamily="18" charset="0"/>
                          <a:ea typeface="Calibri"/>
                          <a:cs typeface="Times New Roman"/>
                        </a:rPr>
                        <a:t>Jhikra Union</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Primary School/ kindergarten</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5000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29889</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6</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15</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Secondary/High School</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20000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29889</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4</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College</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20000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29889</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Neighborhood park</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10000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29889</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3</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0</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Health center</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5000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29889</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6</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Book Antiqua" pitchFamily="18" charset="0"/>
                          <a:ea typeface="Calibri"/>
                          <a:cs typeface="Times New Roman"/>
                        </a:rPr>
                        <a:t>0</a:t>
                      </a:r>
                      <a:endParaRPr lang="en-US" sz="1400" dirty="0">
                        <a:effectLst/>
                        <a:latin typeface="Book Antiqua" pitchFamily="18" charset="0"/>
                        <a:ea typeface="Calibri"/>
                        <a:cs typeface="Vrinda"/>
                      </a:endParaRPr>
                    </a:p>
                  </a:txBody>
                  <a:tcPr marL="68580" marR="68580" marT="0" marB="0" anchor="ctr"/>
                </a:tc>
              </a:tr>
            </a:tbl>
          </a:graphicData>
        </a:graphic>
      </p:graphicFrame>
    </p:spTree>
    <p:extLst>
      <p:ext uri="{BB962C8B-B14F-4D97-AF65-F5344CB8AC3E}">
        <p14:creationId xmlns:p14="http://schemas.microsoft.com/office/powerpoint/2010/main" val="10068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25055904"/>
              </p:ext>
            </p:extLst>
          </p:nvPr>
        </p:nvGraphicFramePr>
        <p:xfrm>
          <a:off x="228600" y="76199"/>
          <a:ext cx="13182600" cy="6725481"/>
        </p:xfrm>
        <a:graphic>
          <a:graphicData uri="http://schemas.openxmlformats.org/drawingml/2006/table">
            <a:tbl>
              <a:tblPr firstRow="1" firstCol="1" bandRow="1">
                <a:tableStyleId>{5C22544A-7EE6-4342-B048-85BDC9FD1C3A}</a:tableStyleId>
              </a:tblPr>
              <a:tblGrid>
                <a:gridCol w="2045576"/>
                <a:gridCol w="5000297"/>
                <a:gridCol w="1591003"/>
                <a:gridCol w="2121338"/>
                <a:gridCol w="1363717"/>
                <a:gridCol w="1060669"/>
              </a:tblGrid>
              <a:tr h="762001">
                <a:tc>
                  <a:txBody>
                    <a:bodyPr/>
                    <a:lstStyle/>
                    <a:p>
                      <a:pPr marL="0" marR="0" algn="ctr">
                        <a:lnSpc>
                          <a:spcPct val="100000"/>
                        </a:lnSpc>
                        <a:spcBef>
                          <a:spcPts val="0"/>
                        </a:spcBef>
                        <a:spcAft>
                          <a:spcPts val="0"/>
                        </a:spcAft>
                      </a:pPr>
                      <a:r>
                        <a:rPr lang="en-US" sz="1400" dirty="0">
                          <a:effectLst/>
                          <a:latin typeface="Book Antiqua" pitchFamily="18" charset="0"/>
                        </a:rPr>
                        <a:t>Union/</a:t>
                      </a:r>
                    </a:p>
                    <a:p>
                      <a:pPr marL="0" marR="0" algn="ctr">
                        <a:lnSpc>
                          <a:spcPct val="100000"/>
                        </a:lnSpc>
                        <a:spcBef>
                          <a:spcPts val="0"/>
                        </a:spcBef>
                        <a:spcAft>
                          <a:spcPts val="0"/>
                        </a:spcAft>
                      </a:pPr>
                      <a:r>
                        <a:rPr lang="en-US" sz="1400" dirty="0" err="1">
                          <a:effectLst/>
                          <a:latin typeface="Book Antiqua" pitchFamily="18" charset="0"/>
                        </a:rPr>
                        <a:t>Paurashava</a:t>
                      </a:r>
                      <a:endParaRPr lang="en-US" sz="1400" dirty="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dirty="0" err="1">
                          <a:effectLst/>
                          <a:latin typeface="Book Antiqua" pitchFamily="18" charset="0"/>
                        </a:rPr>
                        <a:t>Facilties</a:t>
                      </a:r>
                      <a:endParaRPr lang="en-US" sz="1400" dirty="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Population Standard</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dirty="0">
                          <a:effectLst/>
                          <a:latin typeface="Book Antiqua" pitchFamily="18" charset="0"/>
                        </a:rPr>
                        <a:t>Projected Population</a:t>
                      </a:r>
                    </a:p>
                    <a:p>
                      <a:pPr marL="0" marR="0" algn="ctr">
                        <a:lnSpc>
                          <a:spcPct val="100000"/>
                        </a:lnSpc>
                        <a:spcBef>
                          <a:spcPts val="0"/>
                        </a:spcBef>
                        <a:spcAft>
                          <a:spcPts val="0"/>
                        </a:spcAft>
                      </a:pPr>
                      <a:r>
                        <a:rPr lang="en-US" sz="1400" dirty="0">
                          <a:effectLst/>
                          <a:latin typeface="Book Antiqua" pitchFamily="18" charset="0"/>
                        </a:rPr>
                        <a:t>(2035)</a:t>
                      </a:r>
                      <a:endParaRPr lang="en-US" sz="1400" dirty="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a:effectLst/>
                          <a:latin typeface="Book Antiqua" pitchFamily="18" charset="0"/>
                        </a:rPr>
                        <a:t>Required Faciliities</a:t>
                      </a:r>
                    </a:p>
                    <a:p>
                      <a:pPr marL="0" marR="0" algn="ctr">
                        <a:lnSpc>
                          <a:spcPct val="100000"/>
                        </a:lnSpc>
                        <a:spcBef>
                          <a:spcPts val="0"/>
                        </a:spcBef>
                        <a:spcAft>
                          <a:spcPts val="0"/>
                        </a:spcAft>
                      </a:pPr>
                      <a:r>
                        <a:rPr lang="en-US" sz="1400">
                          <a:effectLst/>
                          <a:latin typeface="Book Antiqua" pitchFamily="18" charset="0"/>
                        </a:rPr>
                        <a:t> </a:t>
                      </a:r>
                      <a:endParaRPr lang="en-US" sz="14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400" dirty="0">
                          <a:effectLst/>
                          <a:latin typeface="Book Antiqua" pitchFamily="18" charset="0"/>
                        </a:rPr>
                        <a:t>Existing Facilities</a:t>
                      </a:r>
                    </a:p>
                    <a:p>
                      <a:pPr marL="0" marR="0" algn="ctr">
                        <a:lnSpc>
                          <a:spcPct val="100000"/>
                        </a:lnSpc>
                        <a:spcBef>
                          <a:spcPts val="0"/>
                        </a:spcBef>
                        <a:spcAft>
                          <a:spcPts val="0"/>
                        </a:spcAft>
                      </a:pPr>
                      <a:r>
                        <a:rPr lang="en-US" sz="1400" dirty="0">
                          <a:effectLst/>
                          <a:latin typeface="Book Antiqua" pitchFamily="18" charset="0"/>
                        </a:rPr>
                        <a:t> </a:t>
                      </a:r>
                      <a:endParaRPr lang="en-US" sz="1400" dirty="0">
                        <a:effectLst/>
                        <a:latin typeface="Book Antiqua" pitchFamily="18" charset="0"/>
                        <a:ea typeface="Calibri"/>
                        <a:cs typeface="Vrinda"/>
                      </a:endParaRPr>
                    </a:p>
                  </a:txBody>
                  <a:tcPr marL="56107" marR="56107" marT="0" marB="0" anchor="ctr"/>
                </a:tc>
              </a:tr>
              <a:tr h="298174">
                <a:tc rowSpan="5">
                  <a:txBody>
                    <a:bodyPr/>
                    <a:lstStyle/>
                    <a:p>
                      <a:pPr marL="0" marR="0" algn="ctr">
                        <a:lnSpc>
                          <a:spcPct val="100000"/>
                        </a:lnSpc>
                        <a:spcBef>
                          <a:spcPts val="0"/>
                        </a:spcBef>
                        <a:spcAft>
                          <a:spcPts val="0"/>
                        </a:spcAft>
                      </a:pPr>
                      <a:r>
                        <a:rPr lang="en-US" sz="1400" b="1" dirty="0" err="1">
                          <a:effectLst/>
                          <a:latin typeface="Book Antiqua" pitchFamily="18" charset="0"/>
                          <a:ea typeface="Calibri"/>
                          <a:cs typeface="Times New Roman"/>
                        </a:rPr>
                        <a:t>Jogi</a:t>
                      </a:r>
                      <a:r>
                        <a:rPr lang="en-US" sz="1400" b="1" dirty="0">
                          <a:effectLst/>
                          <a:latin typeface="Book Antiqua" pitchFamily="18" charset="0"/>
                          <a:ea typeface="Calibri"/>
                          <a:cs typeface="Times New Roman"/>
                        </a:rPr>
                        <a:t> Para Union</a:t>
                      </a:r>
                      <a:endParaRPr lang="en-US" sz="1400" dirty="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Book Antiqua" pitchFamily="18" charset="0"/>
                          <a:ea typeface="Calibri"/>
                          <a:cs typeface="Times New Roman"/>
                        </a:rPr>
                        <a:t>Primary School/ kindergarten</a:t>
                      </a:r>
                      <a:endParaRPr lang="en-US" sz="1400" dirty="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5000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33693</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7</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7</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Secondary/High School</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20000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33693</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4</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College</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20000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33693</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Neighborhood park</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10000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33693</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3</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Health center</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5000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33693</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7</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a:t>
                      </a:r>
                      <a:endParaRPr lang="en-US" sz="1400">
                        <a:effectLst/>
                        <a:latin typeface="Book Antiqua" pitchFamily="18" charset="0"/>
                        <a:ea typeface="Calibri"/>
                        <a:cs typeface="Vrinda"/>
                      </a:endParaRPr>
                    </a:p>
                  </a:txBody>
                  <a:tcPr marL="68580" marR="68580" marT="0" marB="0" anchor="ctr"/>
                </a:tc>
              </a:tr>
              <a:tr h="298174">
                <a:tc rowSpan="5">
                  <a:txBody>
                    <a:bodyPr/>
                    <a:lstStyle/>
                    <a:p>
                      <a:pPr marL="0" marR="0" algn="ctr">
                        <a:lnSpc>
                          <a:spcPct val="100000"/>
                        </a:lnSpc>
                        <a:spcBef>
                          <a:spcPts val="0"/>
                        </a:spcBef>
                        <a:spcAft>
                          <a:spcPts val="0"/>
                        </a:spcAft>
                      </a:pPr>
                      <a:r>
                        <a:rPr lang="en-US" sz="1400" b="1">
                          <a:effectLst/>
                          <a:latin typeface="Book Antiqua" pitchFamily="18" charset="0"/>
                          <a:ea typeface="Calibri"/>
                          <a:cs typeface="Times New Roman"/>
                        </a:rPr>
                        <a:t>Kachhari Kayali Para Union</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Primary School/ kindergarten</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5000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10189</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Secondary/High School</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20000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10189</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College</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20000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10189</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Neighborhood park</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10000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10189</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0</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Health center</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5000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10189</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0</a:t>
                      </a:r>
                      <a:endParaRPr lang="en-US" sz="1400">
                        <a:effectLst/>
                        <a:latin typeface="Book Antiqua" pitchFamily="18" charset="0"/>
                        <a:ea typeface="Calibri"/>
                        <a:cs typeface="Vrinda"/>
                      </a:endParaRPr>
                    </a:p>
                  </a:txBody>
                  <a:tcPr marL="68580" marR="68580" marT="0" marB="0" anchor="ctr"/>
                </a:tc>
              </a:tr>
              <a:tr h="298174">
                <a:tc rowSpan="5">
                  <a:txBody>
                    <a:bodyPr/>
                    <a:lstStyle/>
                    <a:p>
                      <a:pPr marL="0" marR="0" algn="ctr">
                        <a:lnSpc>
                          <a:spcPct val="100000"/>
                        </a:lnSpc>
                        <a:spcBef>
                          <a:spcPts val="0"/>
                        </a:spcBef>
                        <a:spcAft>
                          <a:spcPts val="0"/>
                        </a:spcAft>
                      </a:pPr>
                      <a:r>
                        <a:rPr lang="en-US" sz="1400" b="1">
                          <a:effectLst/>
                          <a:latin typeface="Book Antiqua" pitchFamily="18" charset="0"/>
                          <a:ea typeface="Calibri"/>
                          <a:cs typeface="Times New Roman"/>
                        </a:rPr>
                        <a:t>Maria Union</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Primary School/ kindergarten</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5000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26443</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5</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9</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Secondary/High School</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20000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26443</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8</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College</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20000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26443</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Neighborhood park</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10000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26443</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3</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0</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Health center</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5000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26443</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5</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a:t>
                      </a:r>
                      <a:endParaRPr lang="en-US" sz="1400">
                        <a:effectLst/>
                        <a:latin typeface="Book Antiqua" pitchFamily="18" charset="0"/>
                        <a:ea typeface="Calibri"/>
                        <a:cs typeface="Vrinda"/>
                      </a:endParaRPr>
                    </a:p>
                  </a:txBody>
                  <a:tcPr marL="68580" marR="68580" marT="0" marB="0" anchor="ctr"/>
                </a:tc>
              </a:tr>
              <a:tr h="298174">
                <a:tc rowSpan="5">
                  <a:txBody>
                    <a:bodyPr/>
                    <a:lstStyle/>
                    <a:p>
                      <a:pPr marL="0" marR="0" algn="ctr">
                        <a:lnSpc>
                          <a:spcPct val="100000"/>
                        </a:lnSpc>
                        <a:spcBef>
                          <a:spcPts val="0"/>
                        </a:spcBef>
                        <a:spcAft>
                          <a:spcPts val="0"/>
                        </a:spcAft>
                      </a:pPr>
                      <a:r>
                        <a:rPr lang="en-US" sz="1400" b="1">
                          <a:effectLst/>
                          <a:latin typeface="Book Antiqua" pitchFamily="18" charset="0"/>
                          <a:ea typeface="Calibri"/>
                          <a:cs typeface="Times New Roman"/>
                        </a:rPr>
                        <a:t>Nardas Union</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Primary School/ kindergarten</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5000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26499</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5</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Secondary/High School</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20000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26499</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College</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20000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26499</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Neighborhood park</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10000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26499</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3</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0</a:t>
                      </a:r>
                      <a:endParaRPr lang="en-US" sz="14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Health center</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5000</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26499</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a:effectLst/>
                          <a:latin typeface="Book Antiqua" pitchFamily="18" charset="0"/>
                          <a:ea typeface="Calibri"/>
                          <a:cs typeface="Times New Roman"/>
                        </a:rPr>
                        <a:t>5</a:t>
                      </a:r>
                      <a:endParaRPr lang="en-US" sz="1400">
                        <a:effectLst/>
                        <a:latin typeface="Book Antiqua" pitchFamily="18" charset="0"/>
                        <a:ea typeface="Calibri"/>
                        <a:cs typeface="Vrinda"/>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Book Antiqua" pitchFamily="18" charset="0"/>
                          <a:ea typeface="Calibri"/>
                          <a:cs typeface="Times New Roman"/>
                        </a:rPr>
                        <a:t>0</a:t>
                      </a:r>
                      <a:endParaRPr lang="en-US" sz="1400" dirty="0">
                        <a:effectLst/>
                        <a:latin typeface="Book Antiqua" pitchFamily="18" charset="0"/>
                        <a:ea typeface="Calibri"/>
                        <a:cs typeface="Vrinda"/>
                      </a:endParaRPr>
                    </a:p>
                  </a:txBody>
                  <a:tcPr marL="68580" marR="68580" marT="0" marB="0" anchor="ctr"/>
                </a:tc>
              </a:tr>
            </a:tbl>
          </a:graphicData>
        </a:graphic>
      </p:graphicFrame>
    </p:spTree>
    <p:extLst>
      <p:ext uri="{BB962C8B-B14F-4D97-AF65-F5344CB8AC3E}">
        <p14:creationId xmlns:p14="http://schemas.microsoft.com/office/powerpoint/2010/main" val="4008857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90132377"/>
              </p:ext>
            </p:extLst>
          </p:nvPr>
        </p:nvGraphicFramePr>
        <p:xfrm>
          <a:off x="228600" y="228600"/>
          <a:ext cx="13182600" cy="6248401"/>
        </p:xfrm>
        <a:graphic>
          <a:graphicData uri="http://schemas.openxmlformats.org/drawingml/2006/table">
            <a:tbl>
              <a:tblPr firstRow="1" firstCol="1" bandRow="1">
                <a:tableStyleId>{5C22544A-7EE6-4342-B048-85BDC9FD1C3A}</a:tableStyleId>
              </a:tblPr>
              <a:tblGrid>
                <a:gridCol w="2045576"/>
                <a:gridCol w="5000297"/>
                <a:gridCol w="1591003"/>
                <a:gridCol w="2121338"/>
                <a:gridCol w="1363717"/>
                <a:gridCol w="1060669"/>
              </a:tblGrid>
              <a:tr h="762001">
                <a:tc>
                  <a:txBody>
                    <a:bodyPr/>
                    <a:lstStyle/>
                    <a:p>
                      <a:pPr marL="0" marR="0" algn="ctr">
                        <a:lnSpc>
                          <a:spcPct val="100000"/>
                        </a:lnSpc>
                        <a:spcBef>
                          <a:spcPts val="0"/>
                        </a:spcBef>
                        <a:spcAft>
                          <a:spcPts val="0"/>
                        </a:spcAft>
                      </a:pPr>
                      <a:r>
                        <a:rPr lang="en-US" sz="1600" dirty="0">
                          <a:effectLst/>
                          <a:latin typeface="Book Antiqua" pitchFamily="18" charset="0"/>
                        </a:rPr>
                        <a:t>Union/</a:t>
                      </a:r>
                    </a:p>
                    <a:p>
                      <a:pPr marL="0" marR="0" algn="ctr">
                        <a:lnSpc>
                          <a:spcPct val="100000"/>
                        </a:lnSpc>
                        <a:spcBef>
                          <a:spcPts val="0"/>
                        </a:spcBef>
                        <a:spcAft>
                          <a:spcPts val="0"/>
                        </a:spcAft>
                      </a:pPr>
                      <a:r>
                        <a:rPr lang="en-US" sz="1600" dirty="0" err="1">
                          <a:effectLst/>
                          <a:latin typeface="Book Antiqua" pitchFamily="18" charset="0"/>
                        </a:rPr>
                        <a:t>Paurashava</a:t>
                      </a:r>
                      <a:endParaRPr lang="en-US" sz="1600" dirty="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600" dirty="0" err="1">
                          <a:effectLst/>
                          <a:latin typeface="Book Antiqua" pitchFamily="18" charset="0"/>
                        </a:rPr>
                        <a:t>Facilties</a:t>
                      </a:r>
                      <a:endParaRPr lang="en-US" sz="1600" dirty="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600">
                          <a:effectLst/>
                          <a:latin typeface="Book Antiqua" pitchFamily="18" charset="0"/>
                        </a:rPr>
                        <a:t>Population Standard</a:t>
                      </a:r>
                      <a:endParaRPr lang="en-US" sz="16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600" dirty="0">
                          <a:effectLst/>
                          <a:latin typeface="Book Antiqua" pitchFamily="18" charset="0"/>
                        </a:rPr>
                        <a:t>Projected Population</a:t>
                      </a:r>
                    </a:p>
                    <a:p>
                      <a:pPr marL="0" marR="0" algn="ctr">
                        <a:lnSpc>
                          <a:spcPct val="100000"/>
                        </a:lnSpc>
                        <a:spcBef>
                          <a:spcPts val="0"/>
                        </a:spcBef>
                        <a:spcAft>
                          <a:spcPts val="0"/>
                        </a:spcAft>
                      </a:pPr>
                      <a:r>
                        <a:rPr lang="en-US" sz="1600" dirty="0">
                          <a:effectLst/>
                          <a:latin typeface="Book Antiqua" pitchFamily="18" charset="0"/>
                        </a:rPr>
                        <a:t>(2035)</a:t>
                      </a:r>
                      <a:endParaRPr lang="en-US" sz="1600" dirty="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600">
                          <a:effectLst/>
                          <a:latin typeface="Book Antiqua" pitchFamily="18" charset="0"/>
                        </a:rPr>
                        <a:t>Required Faciliities</a:t>
                      </a:r>
                    </a:p>
                    <a:p>
                      <a:pPr marL="0" marR="0" algn="ctr">
                        <a:lnSpc>
                          <a:spcPct val="100000"/>
                        </a:lnSpc>
                        <a:spcBef>
                          <a:spcPts val="0"/>
                        </a:spcBef>
                        <a:spcAft>
                          <a:spcPts val="0"/>
                        </a:spcAft>
                      </a:pPr>
                      <a:r>
                        <a:rPr lang="en-US" sz="1600">
                          <a:effectLst/>
                          <a:latin typeface="Book Antiqua" pitchFamily="18" charset="0"/>
                        </a:rPr>
                        <a:t> </a:t>
                      </a:r>
                      <a:endParaRPr lang="en-US" sz="1600">
                        <a:effectLst/>
                        <a:latin typeface="Book Antiqua" pitchFamily="18" charset="0"/>
                        <a:ea typeface="Calibri"/>
                        <a:cs typeface="Vrinda"/>
                      </a:endParaRPr>
                    </a:p>
                  </a:txBody>
                  <a:tcPr marL="56107" marR="56107" marT="0" marB="0" anchor="ctr"/>
                </a:tc>
                <a:tc>
                  <a:txBody>
                    <a:bodyPr/>
                    <a:lstStyle/>
                    <a:p>
                      <a:pPr marL="0" marR="0" algn="ctr">
                        <a:lnSpc>
                          <a:spcPct val="100000"/>
                        </a:lnSpc>
                        <a:spcBef>
                          <a:spcPts val="0"/>
                        </a:spcBef>
                        <a:spcAft>
                          <a:spcPts val="0"/>
                        </a:spcAft>
                      </a:pPr>
                      <a:r>
                        <a:rPr lang="en-US" sz="1600" dirty="0">
                          <a:effectLst/>
                          <a:latin typeface="Book Antiqua" pitchFamily="18" charset="0"/>
                        </a:rPr>
                        <a:t>Existing Facilities</a:t>
                      </a:r>
                    </a:p>
                    <a:p>
                      <a:pPr marL="0" marR="0" algn="ctr">
                        <a:lnSpc>
                          <a:spcPct val="100000"/>
                        </a:lnSpc>
                        <a:spcBef>
                          <a:spcPts val="0"/>
                        </a:spcBef>
                        <a:spcAft>
                          <a:spcPts val="0"/>
                        </a:spcAft>
                      </a:pPr>
                      <a:r>
                        <a:rPr lang="en-US" sz="1600" dirty="0">
                          <a:effectLst/>
                          <a:latin typeface="Book Antiqua" pitchFamily="18" charset="0"/>
                        </a:rPr>
                        <a:t> </a:t>
                      </a:r>
                      <a:endParaRPr lang="en-US" sz="1600" dirty="0">
                        <a:effectLst/>
                        <a:latin typeface="Book Antiqua" pitchFamily="18" charset="0"/>
                        <a:ea typeface="Calibri"/>
                        <a:cs typeface="Vrinda"/>
                      </a:endParaRPr>
                    </a:p>
                  </a:txBody>
                  <a:tcPr marL="56107" marR="56107" marT="0" marB="0" anchor="ctr"/>
                </a:tc>
              </a:tr>
              <a:tr h="298174">
                <a:tc rowSpan="5">
                  <a:txBody>
                    <a:bodyPr/>
                    <a:lstStyle/>
                    <a:p>
                      <a:pPr marL="0" marR="0" algn="ctr">
                        <a:lnSpc>
                          <a:spcPct val="150000"/>
                        </a:lnSpc>
                        <a:spcBef>
                          <a:spcPts val="0"/>
                        </a:spcBef>
                        <a:spcAft>
                          <a:spcPts val="0"/>
                        </a:spcAft>
                      </a:pPr>
                      <a:r>
                        <a:rPr lang="en-US" sz="1600" b="1">
                          <a:effectLst/>
                          <a:latin typeface="Book Antiqua" pitchFamily="18" charset="0"/>
                          <a:ea typeface="Calibri"/>
                          <a:cs typeface="Times New Roman"/>
                        </a:rPr>
                        <a:t>Sonadanga Union</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Primary School/ kindergarten</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5000</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11784</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2</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5</a:t>
                      </a:r>
                      <a:endParaRPr lang="en-US" sz="16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Secondary/High School</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20000</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11784</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1</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2</a:t>
                      </a:r>
                      <a:endParaRPr lang="en-US" sz="16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College</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20000</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11784</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1</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1</a:t>
                      </a:r>
                      <a:endParaRPr lang="en-US" sz="16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Neighborhood park</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10000</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11784</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1</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0</a:t>
                      </a:r>
                      <a:endParaRPr lang="en-US" sz="16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Health center</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5000</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11784</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2</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0</a:t>
                      </a:r>
                      <a:endParaRPr lang="en-US" sz="1600">
                        <a:effectLst/>
                        <a:latin typeface="Book Antiqua" pitchFamily="18" charset="0"/>
                        <a:ea typeface="Calibri"/>
                        <a:cs typeface="Vrinda"/>
                      </a:endParaRPr>
                    </a:p>
                  </a:txBody>
                  <a:tcPr marL="68580" marR="68580" marT="0" marB="0" anchor="ctr"/>
                </a:tc>
              </a:tr>
              <a:tr h="298174">
                <a:tc rowSpan="5">
                  <a:txBody>
                    <a:bodyPr/>
                    <a:lstStyle/>
                    <a:p>
                      <a:pPr marL="0" marR="0" algn="ctr">
                        <a:lnSpc>
                          <a:spcPct val="150000"/>
                        </a:lnSpc>
                        <a:spcBef>
                          <a:spcPts val="0"/>
                        </a:spcBef>
                        <a:spcAft>
                          <a:spcPts val="0"/>
                        </a:spcAft>
                      </a:pPr>
                      <a:r>
                        <a:rPr lang="en-US" sz="1600" b="1">
                          <a:effectLst/>
                          <a:latin typeface="Book Antiqua" pitchFamily="18" charset="0"/>
                          <a:ea typeface="Calibri"/>
                          <a:cs typeface="Times New Roman"/>
                        </a:rPr>
                        <a:t>Sreepur Union</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Primary School/ kindergarten</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5000</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15997</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3</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2</a:t>
                      </a:r>
                      <a:endParaRPr lang="en-US" sz="16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Secondary/High School</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20000</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15997</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1</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1</a:t>
                      </a:r>
                      <a:endParaRPr lang="en-US" sz="16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College</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20000</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15997</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1</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1</a:t>
                      </a:r>
                      <a:endParaRPr lang="en-US" sz="16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Neighborhood park</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10000</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15997</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2</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0</a:t>
                      </a:r>
                      <a:endParaRPr lang="en-US" sz="16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Health center</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5000</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15997</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3</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1</a:t>
                      </a:r>
                      <a:endParaRPr lang="en-US" sz="1600">
                        <a:effectLst/>
                        <a:latin typeface="Book Antiqua" pitchFamily="18" charset="0"/>
                        <a:ea typeface="Calibri"/>
                        <a:cs typeface="Vrinda"/>
                      </a:endParaRPr>
                    </a:p>
                  </a:txBody>
                  <a:tcPr marL="68580" marR="68580" marT="0" marB="0" anchor="ctr"/>
                </a:tc>
              </a:tr>
              <a:tr h="298174">
                <a:tc rowSpan="5">
                  <a:txBody>
                    <a:bodyPr/>
                    <a:lstStyle/>
                    <a:p>
                      <a:pPr marL="0" marR="0" algn="ctr">
                        <a:lnSpc>
                          <a:spcPct val="150000"/>
                        </a:lnSpc>
                        <a:spcBef>
                          <a:spcPts val="0"/>
                        </a:spcBef>
                        <a:spcAft>
                          <a:spcPts val="0"/>
                        </a:spcAft>
                      </a:pPr>
                      <a:r>
                        <a:rPr lang="en-US" sz="1600" b="1">
                          <a:effectLst/>
                          <a:latin typeface="Book Antiqua" pitchFamily="18" charset="0"/>
                          <a:ea typeface="Calibri"/>
                          <a:cs typeface="Times New Roman"/>
                        </a:rPr>
                        <a:t>Subhadanga Union</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Primary School/ kindergarten</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5000</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34729</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7</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11</a:t>
                      </a:r>
                      <a:endParaRPr lang="en-US" sz="16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Secondary/High School</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20000</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34729</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2</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2</a:t>
                      </a:r>
                      <a:endParaRPr lang="en-US" sz="16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College</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20000</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34729</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2</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2</a:t>
                      </a:r>
                      <a:endParaRPr lang="en-US" sz="16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Neighborhood park</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10000</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34729</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3</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0</a:t>
                      </a:r>
                      <a:endParaRPr lang="en-US" sz="1600">
                        <a:effectLst/>
                        <a:latin typeface="Book Antiqua" pitchFamily="18" charset="0"/>
                        <a:ea typeface="Calibri"/>
                        <a:cs typeface="Vrinda"/>
                      </a:endParaRPr>
                    </a:p>
                  </a:txBody>
                  <a:tcPr marL="68580" marR="68580" marT="0" marB="0" anchor="ctr"/>
                </a:tc>
              </a:tr>
              <a:tr h="298174">
                <a:tc vMerge="1">
                  <a:txBody>
                    <a:bodyPr/>
                    <a:lstStyle/>
                    <a:p>
                      <a:endParaRPr lang="en-US"/>
                    </a:p>
                  </a:txBody>
                  <a:tcP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Health center</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5000</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34729</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a:effectLst/>
                          <a:latin typeface="Book Antiqua" pitchFamily="18" charset="0"/>
                          <a:ea typeface="Calibri"/>
                          <a:cs typeface="Times New Roman"/>
                        </a:rPr>
                        <a:t>7</a:t>
                      </a:r>
                      <a:endParaRPr lang="en-US" sz="1600">
                        <a:effectLst/>
                        <a:latin typeface="Book Antiqua" pitchFamily="18" charset="0"/>
                        <a:ea typeface="Calibri"/>
                        <a:cs typeface="Vrinda"/>
                      </a:endParaRPr>
                    </a:p>
                  </a:txBody>
                  <a:tcPr marL="68580" marR="68580" marT="0" marB="0" anchor="ctr"/>
                </a:tc>
                <a:tc>
                  <a:txBody>
                    <a:bodyPr/>
                    <a:lstStyle/>
                    <a:p>
                      <a:pPr marL="0" marR="0" algn="ctr">
                        <a:lnSpc>
                          <a:spcPct val="150000"/>
                        </a:lnSpc>
                        <a:spcBef>
                          <a:spcPts val="0"/>
                        </a:spcBef>
                        <a:spcAft>
                          <a:spcPts val="0"/>
                        </a:spcAft>
                      </a:pPr>
                      <a:r>
                        <a:rPr lang="en-US" sz="1600" dirty="0">
                          <a:effectLst/>
                          <a:latin typeface="Book Antiqua" pitchFamily="18" charset="0"/>
                          <a:ea typeface="Calibri"/>
                          <a:cs typeface="Times New Roman"/>
                        </a:rPr>
                        <a:t>0</a:t>
                      </a:r>
                      <a:endParaRPr lang="en-US" sz="1600" dirty="0">
                        <a:effectLst/>
                        <a:latin typeface="Book Antiqua" pitchFamily="18" charset="0"/>
                        <a:ea typeface="Calibri"/>
                        <a:cs typeface="Vrinda"/>
                      </a:endParaRPr>
                    </a:p>
                  </a:txBody>
                  <a:tcPr marL="68580" marR="68580" marT="0" marB="0" anchor="ctr"/>
                </a:tc>
              </a:tr>
            </a:tbl>
          </a:graphicData>
        </a:graphic>
      </p:graphicFrame>
    </p:spTree>
    <p:extLst>
      <p:ext uri="{BB962C8B-B14F-4D97-AF65-F5344CB8AC3E}">
        <p14:creationId xmlns:p14="http://schemas.microsoft.com/office/powerpoint/2010/main" val="1037930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43884" y="3000372"/>
            <a:ext cx="4522392" cy="769441"/>
          </a:xfrm>
          <a:prstGeom prst="rect">
            <a:avLst/>
          </a:prstGeom>
          <a:noFill/>
        </p:spPr>
        <p:txBody>
          <a:bodyPr wrap="none" rtlCol="0">
            <a:spAutoFit/>
          </a:bodyPr>
          <a:lstStyle/>
          <a:p>
            <a:r>
              <a:rPr lang="en-US" sz="4400" b="1" dirty="0" smtClean="0">
                <a:solidFill>
                  <a:schemeClr val="tx2"/>
                </a:solidFill>
                <a:latin typeface="Book Antiqua" pitchFamily="18" charset="0"/>
              </a:rPr>
              <a:t>Suitability Maps</a:t>
            </a:r>
            <a:endParaRPr lang="en-US" sz="4400" b="1" dirty="0">
              <a:solidFill>
                <a:schemeClr val="tx2"/>
              </a:solidFill>
              <a:latin typeface="Book Antiqua" pitchFamily="18" charset="0"/>
            </a:endParaRPr>
          </a:p>
        </p:txBody>
      </p:sp>
      <p:graphicFrame>
        <p:nvGraphicFramePr>
          <p:cNvPr id="4" name="Diagram 3"/>
          <p:cNvGraphicFramePr/>
          <p:nvPr/>
        </p:nvGraphicFramePr>
        <p:xfrm>
          <a:off x="785770" y="1214422"/>
          <a:ext cx="5214942" cy="4333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35797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man_Work\FAQ Sheet\Map_Pdf_Bagmara\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1" y="1"/>
            <a:ext cx="9220199" cy="6858000"/>
          </a:xfrm>
          <a:prstGeom prst="rect">
            <a:avLst/>
          </a:prstGeom>
          <a:noFill/>
          <a:ln>
            <a:noFill/>
          </a:ln>
        </p:spPr>
      </p:pic>
      <p:sp>
        <p:nvSpPr>
          <p:cNvPr id="3" name="TextBox 2"/>
          <p:cNvSpPr txBox="1"/>
          <p:nvPr/>
        </p:nvSpPr>
        <p:spPr>
          <a:xfrm>
            <a:off x="1" y="10180"/>
            <a:ext cx="3886200" cy="954107"/>
          </a:xfrm>
          <a:prstGeom prst="rect">
            <a:avLst/>
          </a:prstGeom>
          <a:noFill/>
        </p:spPr>
        <p:txBody>
          <a:bodyPr wrap="square" rtlCol="0">
            <a:spAutoFit/>
          </a:bodyPr>
          <a:lstStyle/>
          <a:p>
            <a:pPr algn="ctr"/>
            <a:r>
              <a:rPr lang="en-US" sz="2800" b="1" dirty="0" smtClean="0">
                <a:latin typeface="Book Antiqua" pitchFamily="18" charset="0"/>
              </a:rPr>
              <a:t>Agricultural Suitability</a:t>
            </a:r>
            <a:endParaRPr lang="en-US" sz="2800" b="1" dirty="0">
              <a:latin typeface="Book Antiqua" pitchFamily="18" charset="0"/>
            </a:endParaRPr>
          </a:p>
        </p:txBody>
      </p:sp>
      <p:sp>
        <p:nvSpPr>
          <p:cNvPr id="4" name="TextBox 3"/>
          <p:cNvSpPr txBox="1"/>
          <p:nvPr/>
        </p:nvSpPr>
        <p:spPr>
          <a:xfrm>
            <a:off x="381000" y="914400"/>
            <a:ext cx="3733799" cy="5509200"/>
          </a:xfrm>
          <a:prstGeom prst="rect">
            <a:avLst/>
          </a:prstGeom>
          <a:noFill/>
        </p:spPr>
        <p:txBody>
          <a:bodyPr wrap="square" rtlCol="0">
            <a:spAutoFit/>
          </a:bodyPr>
          <a:lstStyle/>
          <a:p>
            <a:pPr algn="just"/>
            <a:r>
              <a:rPr lang="en-US" sz="2200" dirty="0">
                <a:latin typeface="Book Antiqua" pitchFamily="18" charset="0"/>
              </a:rPr>
              <a:t>Crop-land suitability analysis is a prerequisite to achieve optimum utilization of the available land resources for sustainable agricultural production. </a:t>
            </a:r>
            <a:endParaRPr lang="en-US" sz="2200" dirty="0" smtClean="0">
              <a:latin typeface="Book Antiqua" pitchFamily="18" charset="0"/>
            </a:endParaRPr>
          </a:p>
          <a:p>
            <a:pPr algn="just"/>
            <a:r>
              <a:rPr lang="en-US" sz="2200" dirty="0" smtClean="0">
                <a:latin typeface="Book Antiqua" pitchFamily="18" charset="0"/>
              </a:rPr>
              <a:t>Maximum </a:t>
            </a:r>
            <a:r>
              <a:rPr lang="en-US" sz="2200" dirty="0">
                <a:latin typeface="Book Antiqua" pitchFamily="18" charset="0"/>
              </a:rPr>
              <a:t>agricultural land condition of </a:t>
            </a:r>
            <a:r>
              <a:rPr lang="en-US" sz="2200" dirty="0" err="1">
                <a:latin typeface="Book Antiqua" pitchFamily="18" charset="0"/>
              </a:rPr>
              <a:t>Bagmara</a:t>
            </a:r>
            <a:r>
              <a:rPr lang="en-US" sz="2200" dirty="0">
                <a:latin typeface="Book Antiqua" pitchFamily="18" charset="0"/>
              </a:rPr>
              <a:t> </a:t>
            </a:r>
            <a:r>
              <a:rPr lang="en-US" sz="2200" dirty="0" err="1">
                <a:latin typeface="Book Antiqua" pitchFamily="18" charset="0"/>
              </a:rPr>
              <a:t>Upazila</a:t>
            </a:r>
            <a:r>
              <a:rPr lang="en-US" sz="2200" dirty="0">
                <a:latin typeface="Book Antiqua" pitchFamily="18" charset="0"/>
              </a:rPr>
              <a:t> is most suitable. A large part of </a:t>
            </a:r>
            <a:r>
              <a:rPr lang="en-US" sz="2200" dirty="0" err="1">
                <a:latin typeface="Book Antiqua" pitchFamily="18" charset="0"/>
              </a:rPr>
              <a:t>Jhikra</a:t>
            </a:r>
            <a:r>
              <a:rPr lang="en-US" sz="2200" dirty="0">
                <a:latin typeface="Book Antiqua" pitchFamily="18" charset="0"/>
              </a:rPr>
              <a:t> Union and </a:t>
            </a:r>
            <a:r>
              <a:rPr lang="en-US" sz="2200" dirty="0" err="1">
                <a:latin typeface="Book Antiqua" pitchFamily="18" charset="0"/>
              </a:rPr>
              <a:t>Ganipur</a:t>
            </a:r>
            <a:r>
              <a:rPr lang="en-US" sz="2200" dirty="0">
                <a:latin typeface="Book Antiqua" pitchFamily="18" charset="0"/>
              </a:rPr>
              <a:t> </a:t>
            </a:r>
            <a:r>
              <a:rPr lang="en-US" sz="2200" dirty="0" err="1">
                <a:latin typeface="Book Antiqua" pitchFamily="18" charset="0"/>
              </a:rPr>
              <a:t>Kutsha</a:t>
            </a:r>
            <a:r>
              <a:rPr lang="en-US" sz="2200" dirty="0">
                <a:latin typeface="Book Antiqua" pitchFamily="18" charset="0"/>
              </a:rPr>
              <a:t> Union are less suitable. Agricultural lands of </a:t>
            </a:r>
            <a:r>
              <a:rPr lang="en-US" sz="2200" dirty="0" err="1">
                <a:latin typeface="Book Antiqua" pitchFamily="18" charset="0"/>
              </a:rPr>
              <a:t>Bwabanigonj</a:t>
            </a:r>
            <a:r>
              <a:rPr lang="en-US" sz="2200" dirty="0">
                <a:latin typeface="Book Antiqua" pitchFamily="18" charset="0"/>
              </a:rPr>
              <a:t> </a:t>
            </a:r>
            <a:r>
              <a:rPr lang="en-US" sz="2200" dirty="0" err="1">
                <a:latin typeface="Book Antiqua" pitchFamily="18" charset="0"/>
              </a:rPr>
              <a:t>Pourashava</a:t>
            </a:r>
            <a:r>
              <a:rPr lang="en-US" sz="2200" dirty="0">
                <a:latin typeface="Book Antiqua" pitchFamily="18" charset="0"/>
              </a:rPr>
              <a:t> and </a:t>
            </a:r>
            <a:r>
              <a:rPr lang="en-US" sz="2200" dirty="0" err="1">
                <a:latin typeface="Book Antiqua" pitchFamily="18" charset="0"/>
              </a:rPr>
              <a:t>Taherpur</a:t>
            </a:r>
            <a:r>
              <a:rPr lang="en-US" sz="2200" dirty="0">
                <a:latin typeface="Book Antiqua" pitchFamily="18" charset="0"/>
              </a:rPr>
              <a:t> </a:t>
            </a:r>
            <a:r>
              <a:rPr lang="en-US" sz="2200" dirty="0" err="1">
                <a:latin typeface="Book Antiqua" pitchFamily="18" charset="0"/>
              </a:rPr>
              <a:t>Pourashava</a:t>
            </a:r>
            <a:r>
              <a:rPr lang="en-US" sz="2200" dirty="0">
                <a:latin typeface="Book Antiqua" pitchFamily="18" charset="0"/>
              </a:rPr>
              <a:t> are most suitable. </a:t>
            </a:r>
          </a:p>
        </p:txBody>
      </p:sp>
    </p:spTree>
    <p:extLst>
      <p:ext uri="{BB962C8B-B14F-4D97-AF65-F5344CB8AC3E}">
        <p14:creationId xmlns:p14="http://schemas.microsoft.com/office/powerpoint/2010/main" val="1312879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0180"/>
            <a:ext cx="3886200" cy="954107"/>
          </a:xfrm>
          <a:prstGeom prst="rect">
            <a:avLst/>
          </a:prstGeom>
          <a:noFill/>
        </p:spPr>
        <p:txBody>
          <a:bodyPr wrap="square" rtlCol="0">
            <a:spAutoFit/>
          </a:bodyPr>
          <a:lstStyle/>
          <a:p>
            <a:pPr algn="ctr"/>
            <a:r>
              <a:rPr lang="en-US" sz="2800" b="1" dirty="0" smtClean="0">
                <a:latin typeface="Book Antiqua" pitchFamily="18" charset="0"/>
              </a:rPr>
              <a:t>Hydrological Suitability</a:t>
            </a:r>
            <a:endParaRPr lang="en-US" sz="2800" b="1" dirty="0">
              <a:latin typeface="Book Antiqua" pitchFamily="18" charset="0"/>
            </a:endParaRPr>
          </a:p>
        </p:txBody>
      </p:sp>
      <p:pic>
        <p:nvPicPr>
          <p:cNvPr id="6" name="Picture 5" descr="D:\Arman_Work\FAQ Sheet\Map_Pdf_Bagmara\Hydrological Suitabilit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0"/>
            <a:ext cx="9372600" cy="6858000"/>
          </a:xfrm>
          <a:prstGeom prst="rect">
            <a:avLst/>
          </a:prstGeom>
          <a:noFill/>
          <a:ln>
            <a:noFill/>
          </a:ln>
        </p:spPr>
      </p:pic>
      <p:sp>
        <p:nvSpPr>
          <p:cNvPr id="7" name="TextBox 6"/>
          <p:cNvSpPr txBox="1"/>
          <p:nvPr/>
        </p:nvSpPr>
        <p:spPr>
          <a:xfrm>
            <a:off x="152400" y="1447800"/>
            <a:ext cx="4038600" cy="3170099"/>
          </a:xfrm>
          <a:prstGeom prst="rect">
            <a:avLst/>
          </a:prstGeom>
          <a:noFill/>
        </p:spPr>
        <p:txBody>
          <a:bodyPr wrap="square" rtlCol="0">
            <a:spAutoFit/>
          </a:bodyPr>
          <a:lstStyle/>
          <a:p>
            <a:pPr algn="just"/>
            <a:r>
              <a:rPr lang="en-US" sz="2000" dirty="0">
                <a:latin typeface="Book Antiqua" pitchFamily="18" charset="0"/>
              </a:rPr>
              <a:t>M</a:t>
            </a:r>
            <a:r>
              <a:rPr lang="en-US" sz="2000" dirty="0" smtClean="0">
                <a:latin typeface="Book Antiqua" pitchFamily="18" charset="0"/>
              </a:rPr>
              <a:t>aximum </a:t>
            </a:r>
            <a:r>
              <a:rPr lang="en-US" sz="2000" dirty="0">
                <a:latin typeface="Book Antiqua" pitchFamily="18" charset="0"/>
              </a:rPr>
              <a:t>portion of </a:t>
            </a:r>
            <a:r>
              <a:rPr lang="en-US" sz="2000" dirty="0" err="1">
                <a:latin typeface="Book Antiqua" pitchFamily="18" charset="0"/>
              </a:rPr>
              <a:t>Nardas</a:t>
            </a:r>
            <a:r>
              <a:rPr lang="en-US" sz="2000" dirty="0">
                <a:latin typeface="Book Antiqua" pitchFamily="18" charset="0"/>
              </a:rPr>
              <a:t>, </a:t>
            </a:r>
            <a:r>
              <a:rPr lang="en-US" sz="2000" dirty="0" err="1">
                <a:latin typeface="Book Antiqua" pitchFamily="18" charset="0"/>
              </a:rPr>
              <a:t>Dwippur</a:t>
            </a:r>
            <a:r>
              <a:rPr lang="en-US" sz="2000" dirty="0">
                <a:latin typeface="Book Antiqua" pitchFamily="18" charset="0"/>
              </a:rPr>
              <a:t>, </a:t>
            </a:r>
            <a:r>
              <a:rPr lang="en-US" sz="2000" dirty="0" err="1">
                <a:latin typeface="Book Antiqua" pitchFamily="18" charset="0"/>
              </a:rPr>
              <a:t>Jhikra</a:t>
            </a:r>
            <a:r>
              <a:rPr lang="en-US" sz="2000" dirty="0">
                <a:latin typeface="Book Antiqua" pitchFamily="18" charset="0"/>
              </a:rPr>
              <a:t>, </a:t>
            </a:r>
            <a:r>
              <a:rPr lang="en-US" sz="2000" dirty="0" err="1">
                <a:latin typeface="Book Antiqua" pitchFamily="18" charset="0"/>
              </a:rPr>
              <a:t>Jogipara</a:t>
            </a:r>
            <a:r>
              <a:rPr lang="en-US" sz="2000" dirty="0">
                <a:latin typeface="Book Antiqua" pitchFamily="18" charset="0"/>
              </a:rPr>
              <a:t>, Maria and </a:t>
            </a:r>
            <a:r>
              <a:rPr lang="en-US" sz="2000" dirty="0" err="1">
                <a:latin typeface="Book Antiqua" pitchFamily="18" charset="0"/>
              </a:rPr>
              <a:t>Subhadanga</a:t>
            </a:r>
            <a:r>
              <a:rPr lang="en-US" sz="2000" dirty="0">
                <a:latin typeface="Book Antiqua" pitchFamily="18" charset="0"/>
              </a:rPr>
              <a:t> Unions have gone under flood flow zone. A huge area of </a:t>
            </a:r>
            <a:r>
              <a:rPr lang="en-US" sz="2000" dirty="0" err="1">
                <a:latin typeface="Book Antiqua" pitchFamily="18" charset="0"/>
              </a:rPr>
              <a:t>Ganipur</a:t>
            </a:r>
            <a:r>
              <a:rPr lang="en-US" sz="2000" dirty="0">
                <a:latin typeface="Book Antiqua" pitchFamily="18" charset="0"/>
              </a:rPr>
              <a:t> Union is not inundated. In the context of hydrological suitability analysis, the condition of </a:t>
            </a:r>
            <a:r>
              <a:rPr lang="en-US" sz="2000" dirty="0" err="1">
                <a:latin typeface="Book Antiqua" pitchFamily="18" charset="0"/>
              </a:rPr>
              <a:t>Taherpur</a:t>
            </a:r>
            <a:r>
              <a:rPr lang="en-US" sz="2000" dirty="0">
                <a:latin typeface="Book Antiqua" pitchFamily="18" charset="0"/>
              </a:rPr>
              <a:t> </a:t>
            </a:r>
            <a:r>
              <a:rPr lang="en-US" sz="2000" dirty="0" err="1">
                <a:latin typeface="Book Antiqua" pitchFamily="18" charset="0"/>
              </a:rPr>
              <a:t>Pourashava</a:t>
            </a:r>
            <a:r>
              <a:rPr lang="en-US" sz="2000" dirty="0">
                <a:latin typeface="Book Antiqua" pitchFamily="18" charset="0"/>
              </a:rPr>
              <a:t> is better than </a:t>
            </a:r>
            <a:r>
              <a:rPr lang="en-US" sz="2000" dirty="0" err="1">
                <a:latin typeface="Book Antiqua" pitchFamily="18" charset="0"/>
              </a:rPr>
              <a:t>Bwabaniganj</a:t>
            </a:r>
            <a:r>
              <a:rPr lang="en-US" sz="2000" dirty="0">
                <a:latin typeface="Book Antiqua" pitchFamily="18" charset="0"/>
              </a:rPr>
              <a:t> </a:t>
            </a:r>
            <a:r>
              <a:rPr lang="en-US" sz="2000" dirty="0" err="1">
                <a:latin typeface="Book Antiqua" pitchFamily="18" charset="0"/>
              </a:rPr>
              <a:t>Pourashava</a:t>
            </a:r>
            <a:r>
              <a:rPr lang="en-US" sz="2000" dirty="0" smtClean="0">
                <a:latin typeface="Book Antiqua" pitchFamily="18" charset="0"/>
              </a:rPr>
              <a:t>.</a:t>
            </a:r>
            <a:endParaRPr lang="en-US" sz="2000" dirty="0">
              <a:latin typeface="Book Antiqua" pitchFamily="18" charset="0"/>
            </a:endParaRPr>
          </a:p>
        </p:txBody>
      </p:sp>
    </p:spTree>
    <p:extLst>
      <p:ext uri="{BB962C8B-B14F-4D97-AF65-F5344CB8AC3E}">
        <p14:creationId xmlns:p14="http://schemas.microsoft.com/office/powerpoint/2010/main" val="39919052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man_Work\FAQ Sheet\Map_Pdf_Bagmara\HS Suitabilit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0"/>
            <a:ext cx="9906000" cy="6858000"/>
          </a:xfrm>
          <a:prstGeom prst="rect">
            <a:avLst/>
          </a:prstGeom>
          <a:noFill/>
          <a:ln>
            <a:noFill/>
          </a:ln>
        </p:spPr>
      </p:pic>
      <p:sp>
        <p:nvSpPr>
          <p:cNvPr id="3" name="TextBox 2"/>
          <p:cNvSpPr txBox="1"/>
          <p:nvPr/>
        </p:nvSpPr>
        <p:spPr>
          <a:xfrm>
            <a:off x="1" y="10180"/>
            <a:ext cx="3809999" cy="954107"/>
          </a:xfrm>
          <a:prstGeom prst="rect">
            <a:avLst/>
          </a:prstGeom>
          <a:noFill/>
        </p:spPr>
        <p:txBody>
          <a:bodyPr wrap="square" rtlCol="0">
            <a:spAutoFit/>
          </a:bodyPr>
          <a:lstStyle/>
          <a:p>
            <a:pPr algn="ctr"/>
            <a:r>
              <a:rPr lang="en-US" sz="2800" b="1" dirty="0" smtClean="0">
                <a:latin typeface="Book Antiqua" pitchFamily="18" charset="0"/>
              </a:rPr>
              <a:t>Land Suitability for Human Settlement</a:t>
            </a:r>
            <a:endParaRPr lang="en-US" sz="2800" b="1" dirty="0">
              <a:latin typeface="Book Antiqua" pitchFamily="18" charset="0"/>
            </a:endParaRPr>
          </a:p>
        </p:txBody>
      </p:sp>
      <p:sp>
        <p:nvSpPr>
          <p:cNvPr id="4" name="TextBox 3"/>
          <p:cNvSpPr txBox="1"/>
          <p:nvPr/>
        </p:nvSpPr>
        <p:spPr>
          <a:xfrm>
            <a:off x="114300" y="1600200"/>
            <a:ext cx="3581399" cy="3170099"/>
          </a:xfrm>
          <a:prstGeom prst="rect">
            <a:avLst/>
          </a:prstGeom>
          <a:noFill/>
        </p:spPr>
        <p:txBody>
          <a:bodyPr wrap="square" rtlCol="0">
            <a:spAutoFit/>
          </a:bodyPr>
          <a:lstStyle/>
          <a:p>
            <a:pPr algn="just"/>
            <a:r>
              <a:rPr lang="en-US" sz="2000" dirty="0">
                <a:latin typeface="Book Antiqua" pitchFamily="18" charset="0"/>
              </a:rPr>
              <a:t>A</a:t>
            </a:r>
            <a:r>
              <a:rPr lang="en-US" sz="2000" dirty="0" smtClean="0">
                <a:latin typeface="Book Antiqua" pitchFamily="18" charset="0"/>
              </a:rPr>
              <a:t> less </a:t>
            </a:r>
            <a:r>
              <a:rPr lang="en-US" sz="2000" dirty="0">
                <a:latin typeface="Book Antiqua" pitchFamily="18" charset="0"/>
              </a:rPr>
              <a:t>area of </a:t>
            </a:r>
            <a:r>
              <a:rPr lang="en-US" sz="2000" dirty="0" err="1">
                <a:latin typeface="Book Antiqua" pitchFamily="18" charset="0"/>
              </a:rPr>
              <a:t>Bagmara</a:t>
            </a:r>
            <a:r>
              <a:rPr lang="en-US" sz="2000" dirty="0">
                <a:latin typeface="Book Antiqua" pitchFamily="18" charset="0"/>
              </a:rPr>
              <a:t> </a:t>
            </a:r>
            <a:r>
              <a:rPr lang="en-US" sz="2000" dirty="0" err="1">
                <a:latin typeface="Book Antiqua" pitchFamily="18" charset="0"/>
              </a:rPr>
              <a:t>Upazila</a:t>
            </a:r>
            <a:r>
              <a:rPr lang="en-US" sz="2000" dirty="0">
                <a:latin typeface="Book Antiqua" pitchFamily="18" charset="0"/>
              </a:rPr>
              <a:t> is most suitable in the context of human settlement suitability. This most suitable human settlement is belonged to </a:t>
            </a:r>
            <a:r>
              <a:rPr lang="en-US" sz="2000" dirty="0" err="1">
                <a:latin typeface="Book Antiqua" pitchFamily="18" charset="0"/>
              </a:rPr>
              <a:t>Goalkandi</a:t>
            </a:r>
            <a:r>
              <a:rPr lang="en-US" sz="2000" dirty="0">
                <a:latin typeface="Book Antiqua" pitchFamily="18" charset="0"/>
              </a:rPr>
              <a:t> and </a:t>
            </a:r>
            <a:r>
              <a:rPr lang="en-US" sz="2000" dirty="0" err="1">
                <a:latin typeface="Book Antiqua" pitchFamily="18" charset="0"/>
              </a:rPr>
              <a:t>Hamir</a:t>
            </a:r>
            <a:r>
              <a:rPr lang="en-US" sz="2000" dirty="0">
                <a:latin typeface="Book Antiqua" pitchFamily="18" charset="0"/>
              </a:rPr>
              <a:t> </a:t>
            </a:r>
            <a:r>
              <a:rPr lang="en-US" sz="2000" dirty="0" err="1">
                <a:latin typeface="Book Antiqua" pitchFamily="18" charset="0"/>
              </a:rPr>
              <a:t>Kutsha</a:t>
            </a:r>
            <a:r>
              <a:rPr lang="en-US" sz="2000" dirty="0">
                <a:latin typeface="Book Antiqua" pitchFamily="18" charset="0"/>
              </a:rPr>
              <a:t> Union. Overall </a:t>
            </a:r>
            <a:r>
              <a:rPr lang="en-US" sz="2000" dirty="0" err="1">
                <a:latin typeface="Book Antiqua" pitchFamily="18" charset="0"/>
              </a:rPr>
              <a:t>Bagmara</a:t>
            </a:r>
            <a:r>
              <a:rPr lang="en-US" sz="2000" dirty="0">
                <a:latin typeface="Book Antiqua" pitchFamily="18" charset="0"/>
              </a:rPr>
              <a:t> </a:t>
            </a:r>
            <a:r>
              <a:rPr lang="en-US" sz="2000" dirty="0" err="1">
                <a:latin typeface="Book Antiqua" pitchFamily="18" charset="0"/>
              </a:rPr>
              <a:t>Upazila</a:t>
            </a:r>
            <a:r>
              <a:rPr lang="en-US" sz="2000" dirty="0">
                <a:latin typeface="Book Antiqua" pitchFamily="18" charset="0"/>
              </a:rPr>
              <a:t> have a suitable human settlement.   </a:t>
            </a:r>
          </a:p>
          <a:p>
            <a:pPr algn="just"/>
            <a:endParaRPr lang="en-US" sz="2000" dirty="0">
              <a:latin typeface="Book Antiqua" pitchFamily="18" charset="0"/>
            </a:endParaRPr>
          </a:p>
        </p:txBody>
      </p:sp>
    </p:spTree>
    <p:extLst>
      <p:ext uri="{BB962C8B-B14F-4D97-AF65-F5344CB8AC3E}">
        <p14:creationId xmlns:p14="http://schemas.microsoft.com/office/powerpoint/2010/main" val="11256591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2293150" y="5345351"/>
            <a:ext cx="9708359" cy="11811"/>
          </a:xfrm>
          <a:prstGeom prst="rect">
            <a:avLst/>
          </a:prstGeom>
          <a:blipFill>
            <a:blip r:embed="rId3" cstate="print"/>
            <a:stretch>
              <a:fillRect/>
            </a:stretch>
          </a:blipFill>
        </p:spPr>
        <p:txBody>
          <a:bodyPr wrap="square" lIns="0" tIns="0" rIns="0" bIns="0" rtlCol="0">
            <a:noAutofit/>
          </a:bodyPr>
          <a:lstStyle/>
          <a:p>
            <a:endParaRPr>
              <a:solidFill>
                <a:prstClr val="black"/>
              </a:solidFill>
            </a:endParaRPr>
          </a:p>
        </p:txBody>
      </p:sp>
      <p:sp>
        <p:nvSpPr>
          <p:cNvPr id="3" name="Rectangle 2"/>
          <p:cNvSpPr/>
          <p:nvPr/>
        </p:nvSpPr>
        <p:spPr>
          <a:xfrm>
            <a:off x="228600" y="1035428"/>
            <a:ext cx="13258800" cy="5670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8"/>
          <p:cNvSpPr txBox="1">
            <a:spLocks noChangeArrowheads="1"/>
          </p:cNvSpPr>
          <p:nvPr/>
        </p:nvSpPr>
        <p:spPr bwMode="auto">
          <a:xfrm>
            <a:off x="228600" y="228600"/>
            <a:ext cx="13258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Schoolbook" pitchFamily="18" charset="0"/>
              </a:defRPr>
            </a:lvl1pPr>
            <a:lvl2pPr marL="742950" indent="-285750">
              <a:defRPr>
                <a:solidFill>
                  <a:schemeClr val="tx1"/>
                </a:solidFill>
                <a:latin typeface="Century Schoolbook" pitchFamily="18" charset="0"/>
              </a:defRPr>
            </a:lvl2pPr>
            <a:lvl3pPr marL="1143000" indent="-228600">
              <a:defRPr>
                <a:solidFill>
                  <a:schemeClr val="tx1"/>
                </a:solidFill>
                <a:latin typeface="Century Schoolbook" pitchFamily="18" charset="0"/>
              </a:defRPr>
            </a:lvl3pPr>
            <a:lvl4pPr marL="1600200" indent="-228600">
              <a:defRPr>
                <a:solidFill>
                  <a:schemeClr val="tx1"/>
                </a:solidFill>
                <a:latin typeface="Century Schoolbook" pitchFamily="18" charset="0"/>
              </a:defRPr>
            </a:lvl4pPr>
            <a:lvl5pPr marL="2057400" indent="-228600">
              <a:defRPr>
                <a:solidFill>
                  <a:schemeClr val="tx1"/>
                </a:solidFill>
                <a:latin typeface="Century Schoolbook" pitchFamily="18" charset="0"/>
              </a:defRPr>
            </a:lvl5pPr>
            <a:lvl6pPr marL="2514600" indent="-228600" fontAlgn="base">
              <a:spcBef>
                <a:spcPct val="0"/>
              </a:spcBef>
              <a:spcAft>
                <a:spcPct val="0"/>
              </a:spcAft>
              <a:defRPr>
                <a:solidFill>
                  <a:schemeClr val="tx1"/>
                </a:solidFill>
                <a:latin typeface="Century Schoolbook" pitchFamily="18" charset="0"/>
              </a:defRPr>
            </a:lvl6pPr>
            <a:lvl7pPr marL="2971800" indent="-228600" fontAlgn="base">
              <a:spcBef>
                <a:spcPct val="0"/>
              </a:spcBef>
              <a:spcAft>
                <a:spcPct val="0"/>
              </a:spcAft>
              <a:defRPr>
                <a:solidFill>
                  <a:schemeClr val="tx1"/>
                </a:solidFill>
                <a:latin typeface="Century Schoolbook" pitchFamily="18" charset="0"/>
              </a:defRPr>
            </a:lvl7pPr>
            <a:lvl8pPr marL="3429000" indent="-228600" fontAlgn="base">
              <a:spcBef>
                <a:spcPct val="0"/>
              </a:spcBef>
              <a:spcAft>
                <a:spcPct val="0"/>
              </a:spcAft>
              <a:defRPr>
                <a:solidFill>
                  <a:schemeClr val="tx1"/>
                </a:solidFill>
                <a:latin typeface="Century Schoolbook" pitchFamily="18" charset="0"/>
              </a:defRPr>
            </a:lvl8pPr>
            <a:lvl9pPr marL="3886200" indent="-228600" fontAlgn="base">
              <a:spcBef>
                <a:spcPct val="0"/>
              </a:spcBef>
              <a:spcAft>
                <a:spcPct val="0"/>
              </a:spcAft>
              <a:defRPr>
                <a:solidFill>
                  <a:schemeClr val="tx1"/>
                </a:solidFill>
                <a:latin typeface="Century Schoolbook" pitchFamily="18" charset="0"/>
              </a:defRPr>
            </a:lvl9pPr>
          </a:lstStyle>
          <a:p>
            <a:pPr algn="ctr"/>
            <a:r>
              <a:rPr lang="en-US" sz="2800" b="1" dirty="0">
                <a:latin typeface="Book Antiqua" pitchFamily="18" charset="0"/>
              </a:rPr>
              <a:t>Introduction to </a:t>
            </a:r>
            <a:r>
              <a:rPr lang="en-US" sz="2800" b="1" dirty="0" err="1">
                <a:latin typeface="Book Antiqua" pitchFamily="18" charset="0"/>
              </a:rPr>
              <a:t>Bagmara</a:t>
            </a:r>
            <a:r>
              <a:rPr lang="en-US" sz="2800" b="1" dirty="0">
                <a:latin typeface="Book Antiqua" pitchFamily="18" charset="0"/>
              </a:rPr>
              <a:t> </a:t>
            </a:r>
            <a:r>
              <a:rPr lang="en-US" sz="2800" b="1" dirty="0" err="1">
                <a:latin typeface="Book Antiqua" pitchFamily="18" charset="0"/>
              </a:rPr>
              <a:t>Upazila</a:t>
            </a:r>
            <a:r>
              <a:rPr lang="en-US" sz="2800" b="1" dirty="0">
                <a:latin typeface="Book Antiqua" pitchFamily="18" charset="0"/>
              </a:rPr>
              <a:t> </a:t>
            </a:r>
          </a:p>
        </p:txBody>
      </p:sp>
      <p:sp>
        <p:nvSpPr>
          <p:cNvPr id="5" name="TextBox 4"/>
          <p:cNvSpPr txBox="1"/>
          <p:nvPr/>
        </p:nvSpPr>
        <p:spPr>
          <a:xfrm>
            <a:off x="9472359" y="2048976"/>
            <a:ext cx="3962969" cy="2585323"/>
          </a:xfrm>
          <a:prstGeom prst="rect">
            <a:avLst/>
          </a:prstGeom>
          <a:noFill/>
        </p:spPr>
        <p:txBody>
          <a:bodyPr wrap="square" rtlCol="0">
            <a:spAutoFit/>
          </a:bodyPr>
          <a:lstStyle/>
          <a:p>
            <a:pPr algn="just"/>
            <a:r>
              <a:rPr lang="en-US" b="1" dirty="0" smtClean="0">
                <a:solidFill>
                  <a:schemeClr val="accent2">
                    <a:lumMod val="75000"/>
                  </a:schemeClr>
                </a:solidFill>
                <a:latin typeface="Book Antiqua" pitchFamily="18" charset="0"/>
                <a:cs typeface="Arial" panose="020B0604020202020204" pitchFamily="34" charset="0"/>
              </a:rPr>
              <a:t>Area = 363.3 </a:t>
            </a:r>
            <a:r>
              <a:rPr lang="en-US" b="1" dirty="0" err="1">
                <a:solidFill>
                  <a:schemeClr val="accent2">
                    <a:lumMod val="75000"/>
                  </a:schemeClr>
                </a:solidFill>
                <a:latin typeface="Book Antiqua" pitchFamily="18" charset="0"/>
                <a:cs typeface="Arial" panose="020B0604020202020204" pitchFamily="34" charset="0"/>
              </a:rPr>
              <a:t>sq</a:t>
            </a:r>
            <a:r>
              <a:rPr lang="en-US" b="1" dirty="0">
                <a:solidFill>
                  <a:schemeClr val="accent2">
                    <a:lumMod val="75000"/>
                  </a:schemeClr>
                </a:solidFill>
                <a:latin typeface="Book Antiqua" pitchFamily="18" charset="0"/>
                <a:cs typeface="Arial" panose="020B0604020202020204" pitchFamily="34" charset="0"/>
              </a:rPr>
              <a:t> km</a:t>
            </a:r>
            <a:r>
              <a:rPr lang="en-US" b="1" dirty="0" smtClean="0">
                <a:solidFill>
                  <a:schemeClr val="accent2">
                    <a:lumMod val="75000"/>
                  </a:schemeClr>
                </a:solidFill>
                <a:latin typeface="Book Antiqua" pitchFamily="18" charset="0"/>
                <a:cs typeface="Arial" panose="020B0604020202020204" pitchFamily="34" charset="0"/>
              </a:rPr>
              <a:t>,</a:t>
            </a:r>
          </a:p>
          <a:p>
            <a:pPr algn="just"/>
            <a:r>
              <a:rPr lang="en-US" dirty="0">
                <a:solidFill>
                  <a:prstClr val="black"/>
                </a:solidFill>
                <a:latin typeface="Book Antiqua" pitchFamily="18" charset="0"/>
                <a:cs typeface="Arial" panose="020B0604020202020204" pitchFamily="34" charset="0"/>
              </a:rPr>
              <a:t>Thana was formed in 1869 and it was turned into an </a:t>
            </a:r>
            <a:r>
              <a:rPr lang="en-US" dirty="0" err="1" smtClean="0">
                <a:solidFill>
                  <a:prstClr val="black"/>
                </a:solidFill>
                <a:latin typeface="Book Antiqua" pitchFamily="18" charset="0"/>
                <a:cs typeface="Arial" panose="020B0604020202020204" pitchFamily="34" charset="0"/>
              </a:rPr>
              <a:t>Upazila</a:t>
            </a:r>
            <a:r>
              <a:rPr lang="en-US" dirty="0" smtClean="0">
                <a:solidFill>
                  <a:prstClr val="black"/>
                </a:solidFill>
                <a:latin typeface="Book Antiqua" pitchFamily="18" charset="0"/>
                <a:cs typeface="Arial" panose="020B0604020202020204" pitchFamily="34" charset="0"/>
              </a:rPr>
              <a:t> in 1984.</a:t>
            </a:r>
          </a:p>
          <a:p>
            <a:pPr algn="just"/>
            <a:endParaRPr lang="en-US" dirty="0" smtClean="0">
              <a:solidFill>
                <a:prstClr val="black"/>
              </a:solidFill>
              <a:latin typeface="Book Antiqua" pitchFamily="18" charset="0"/>
              <a:cs typeface="Arial" panose="020B0604020202020204" pitchFamily="34" charset="0"/>
            </a:endParaRPr>
          </a:p>
          <a:p>
            <a:pPr algn="just"/>
            <a:endParaRPr lang="en-US" dirty="0">
              <a:solidFill>
                <a:prstClr val="black"/>
              </a:solidFill>
              <a:latin typeface="Book Antiqua" pitchFamily="18" charset="0"/>
              <a:cs typeface="Arial" panose="020B0604020202020204" pitchFamily="34" charset="0"/>
            </a:endParaRPr>
          </a:p>
          <a:p>
            <a:pPr algn="just"/>
            <a:r>
              <a:rPr lang="en-US" b="1" dirty="0" smtClean="0">
                <a:solidFill>
                  <a:schemeClr val="accent2">
                    <a:lumMod val="75000"/>
                  </a:schemeClr>
                </a:solidFill>
                <a:latin typeface="Book Antiqua" pitchFamily="18" charset="0"/>
                <a:cs typeface="Arial" panose="020B0604020202020204" pitchFamily="34" charset="0"/>
              </a:rPr>
              <a:t>Water Bodies: </a:t>
            </a:r>
          </a:p>
          <a:p>
            <a:pPr algn="just"/>
            <a:r>
              <a:rPr lang="en-US" dirty="0" err="1">
                <a:solidFill>
                  <a:prstClr val="black"/>
                </a:solidFill>
                <a:latin typeface="Book Antiqua" pitchFamily="18" charset="0"/>
                <a:cs typeface="Arial" panose="020B0604020202020204" pitchFamily="34" charset="0"/>
              </a:rPr>
              <a:t>Baranai</a:t>
            </a:r>
            <a:r>
              <a:rPr lang="en-US" dirty="0">
                <a:solidFill>
                  <a:prstClr val="black"/>
                </a:solidFill>
                <a:latin typeface="Book Antiqua" pitchFamily="18" charset="0"/>
                <a:cs typeface="Arial" panose="020B0604020202020204" pitchFamily="34" charset="0"/>
              </a:rPr>
              <a:t>; </a:t>
            </a:r>
            <a:r>
              <a:rPr lang="en-US" dirty="0" err="1">
                <a:solidFill>
                  <a:prstClr val="black"/>
                </a:solidFill>
                <a:latin typeface="Book Antiqua" pitchFamily="18" charset="0"/>
                <a:cs typeface="Arial" panose="020B0604020202020204" pitchFamily="34" charset="0"/>
              </a:rPr>
              <a:t>Fakinni</a:t>
            </a:r>
            <a:r>
              <a:rPr lang="en-US" dirty="0">
                <a:solidFill>
                  <a:prstClr val="black"/>
                </a:solidFill>
                <a:latin typeface="Book Antiqua" pitchFamily="18" charset="0"/>
                <a:cs typeface="Arial" panose="020B0604020202020204" pitchFamily="34" charset="0"/>
              </a:rPr>
              <a:t> river, </a:t>
            </a:r>
            <a:r>
              <a:rPr lang="en-US" dirty="0" err="1">
                <a:solidFill>
                  <a:prstClr val="black"/>
                </a:solidFill>
                <a:latin typeface="Book Antiqua" pitchFamily="18" charset="0"/>
                <a:cs typeface="Arial" panose="020B0604020202020204" pitchFamily="34" charset="0"/>
              </a:rPr>
              <a:t>Beel</a:t>
            </a:r>
            <a:r>
              <a:rPr lang="en-US" dirty="0">
                <a:solidFill>
                  <a:prstClr val="black"/>
                </a:solidFill>
                <a:latin typeface="Book Antiqua" pitchFamily="18" charset="0"/>
                <a:cs typeface="Arial" panose="020B0604020202020204" pitchFamily="34" charset="0"/>
              </a:rPr>
              <a:t> </a:t>
            </a:r>
            <a:r>
              <a:rPr lang="en-US" dirty="0" err="1">
                <a:solidFill>
                  <a:prstClr val="black"/>
                </a:solidFill>
                <a:latin typeface="Book Antiqua" pitchFamily="18" charset="0"/>
                <a:cs typeface="Arial" panose="020B0604020202020204" pitchFamily="34" charset="0"/>
              </a:rPr>
              <a:t>Joshoi</a:t>
            </a:r>
            <a:r>
              <a:rPr lang="en-US" dirty="0">
                <a:solidFill>
                  <a:prstClr val="black"/>
                </a:solidFill>
                <a:latin typeface="Book Antiqua" pitchFamily="18" charset="0"/>
                <a:cs typeface="Arial" panose="020B0604020202020204" pitchFamily="34" charset="0"/>
              </a:rPr>
              <a:t>, </a:t>
            </a:r>
            <a:r>
              <a:rPr lang="en-US" dirty="0" err="1">
                <a:solidFill>
                  <a:prstClr val="black"/>
                </a:solidFill>
                <a:latin typeface="Book Antiqua" pitchFamily="18" charset="0"/>
                <a:cs typeface="Arial" panose="020B0604020202020204" pitchFamily="34" charset="0"/>
              </a:rPr>
              <a:t>Takta</a:t>
            </a:r>
            <a:r>
              <a:rPr lang="en-US" dirty="0">
                <a:solidFill>
                  <a:prstClr val="black"/>
                </a:solidFill>
                <a:latin typeface="Book Antiqua" pitchFamily="18" charset="0"/>
                <a:cs typeface="Arial" panose="020B0604020202020204" pitchFamily="34" charset="0"/>
              </a:rPr>
              <a:t> </a:t>
            </a:r>
            <a:r>
              <a:rPr lang="en-US" dirty="0" err="1">
                <a:solidFill>
                  <a:prstClr val="black"/>
                </a:solidFill>
                <a:latin typeface="Book Antiqua" pitchFamily="18" charset="0"/>
                <a:cs typeface="Arial" panose="020B0604020202020204" pitchFamily="34" charset="0"/>
              </a:rPr>
              <a:t>Beel</a:t>
            </a:r>
            <a:r>
              <a:rPr lang="en-US" dirty="0">
                <a:solidFill>
                  <a:prstClr val="black"/>
                </a:solidFill>
                <a:latin typeface="Book Antiqua" pitchFamily="18" charset="0"/>
                <a:cs typeface="Arial" panose="020B0604020202020204" pitchFamily="34" charset="0"/>
              </a:rPr>
              <a:t>, Mosher </a:t>
            </a:r>
            <a:r>
              <a:rPr lang="en-US" dirty="0" err="1">
                <a:solidFill>
                  <a:prstClr val="black"/>
                </a:solidFill>
                <a:latin typeface="Book Antiqua" pitchFamily="18" charset="0"/>
                <a:cs typeface="Arial" panose="020B0604020202020204" pitchFamily="34" charset="0"/>
              </a:rPr>
              <a:t>Beel</a:t>
            </a:r>
            <a:r>
              <a:rPr lang="en-US" dirty="0">
                <a:solidFill>
                  <a:prstClr val="black"/>
                </a:solidFill>
                <a:latin typeface="Book Antiqua" pitchFamily="18" charset="0"/>
                <a:cs typeface="Arial" panose="020B0604020202020204" pitchFamily="34" charset="0"/>
              </a:rPr>
              <a:t>, </a:t>
            </a:r>
            <a:r>
              <a:rPr lang="en-US" dirty="0" err="1">
                <a:solidFill>
                  <a:prstClr val="black"/>
                </a:solidFill>
                <a:latin typeface="Book Antiqua" pitchFamily="18" charset="0"/>
                <a:cs typeface="Arial" panose="020B0604020202020204" pitchFamily="34" charset="0"/>
              </a:rPr>
              <a:t>Nakkati</a:t>
            </a:r>
            <a:r>
              <a:rPr lang="en-US" dirty="0">
                <a:solidFill>
                  <a:prstClr val="black"/>
                </a:solidFill>
                <a:latin typeface="Book Antiqua" pitchFamily="18" charset="0"/>
                <a:cs typeface="Arial" panose="020B0604020202020204" pitchFamily="34" charset="0"/>
              </a:rPr>
              <a:t> </a:t>
            </a:r>
            <a:r>
              <a:rPr lang="en-US" dirty="0" err="1">
                <a:solidFill>
                  <a:prstClr val="black"/>
                </a:solidFill>
                <a:latin typeface="Book Antiqua" pitchFamily="18" charset="0"/>
                <a:cs typeface="Arial" panose="020B0604020202020204" pitchFamily="34" charset="0"/>
              </a:rPr>
              <a:t>Beel</a:t>
            </a:r>
            <a:r>
              <a:rPr lang="en-US" dirty="0">
                <a:solidFill>
                  <a:prstClr val="black"/>
                </a:solidFill>
                <a:latin typeface="Book Antiqua" pitchFamily="18" charset="0"/>
                <a:cs typeface="Arial" panose="020B0604020202020204" pitchFamily="34" charset="0"/>
              </a:rPr>
              <a:t>, </a:t>
            </a:r>
            <a:r>
              <a:rPr lang="en-US" dirty="0" err="1">
                <a:solidFill>
                  <a:prstClr val="black"/>
                </a:solidFill>
                <a:latin typeface="Book Antiqua" pitchFamily="18" charset="0"/>
                <a:cs typeface="Arial" panose="020B0604020202020204" pitchFamily="34" charset="0"/>
              </a:rPr>
              <a:t>Katila</a:t>
            </a:r>
            <a:r>
              <a:rPr lang="en-US" dirty="0">
                <a:solidFill>
                  <a:prstClr val="black"/>
                </a:solidFill>
                <a:latin typeface="Book Antiqua" pitchFamily="18" charset="0"/>
                <a:cs typeface="Arial" panose="020B0604020202020204" pitchFamily="34" charset="0"/>
              </a:rPr>
              <a:t> </a:t>
            </a:r>
            <a:r>
              <a:rPr lang="en-US" dirty="0" err="1">
                <a:solidFill>
                  <a:prstClr val="black"/>
                </a:solidFill>
                <a:latin typeface="Book Antiqua" pitchFamily="18" charset="0"/>
                <a:cs typeface="Arial" panose="020B0604020202020204" pitchFamily="34" charset="0"/>
              </a:rPr>
              <a:t>Beel</a:t>
            </a:r>
            <a:endParaRPr lang="en-US" dirty="0">
              <a:solidFill>
                <a:prstClr val="black"/>
              </a:solidFill>
              <a:latin typeface="Book Antiqua" pitchFamily="18" charset="0"/>
              <a:cs typeface="Arial" panose="020B0604020202020204" pitchFamily="34" charset="0"/>
            </a:endParaRPr>
          </a:p>
        </p:txBody>
      </p:sp>
      <p:pic>
        <p:nvPicPr>
          <p:cNvPr id="8" name="Picture 2" descr="C:\Users\mizan_admin\Desktop\Updated Database_7_2_18\Bagmara Updated\Bagmara shapefiles\Bagmara  Database\Maps_MXD\Bagmara Admin_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 y="785794"/>
            <a:ext cx="8915400" cy="5843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3001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man_Work\FAQ Sheet\Map_Pdf_Bagmara\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0"/>
            <a:ext cx="9525000" cy="6781800"/>
          </a:xfrm>
          <a:prstGeom prst="rect">
            <a:avLst/>
          </a:prstGeom>
          <a:noFill/>
          <a:ln>
            <a:noFill/>
          </a:ln>
        </p:spPr>
      </p:pic>
      <p:sp>
        <p:nvSpPr>
          <p:cNvPr id="5" name="TextBox 4"/>
          <p:cNvSpPr txBox="1"/>
          <p:nvPr/>
        </p:nvSpPr>
        <p:spPr>
          <a:xfrm>
            <a:off x="152400" y="10180"/>
            <a:ext cx="3809999" cy="523220"/>
          </a:xfrm>
          <a:prstGeom prst="rect">
            <a:avLst/>
          </a:prstGeom>
          <a:noFill/>
        </p:spPr>
        <p:txBody>
          <a:bodyPr wrap="square" rtlCol="0">
            <a:spAutoFit/>
          </a:bodyPr>
          <a:lstStyle/>
          <a:p>
            <a:pPr algn="ctr"/>
            <a:r>
              <a:rPr lang="en-US" sz="2800" b="1" dirty="0" smtClean="0">
                <a:latin typeface="Book Antiqua" pitchFamily="18" charset="0"/>
              </a:rPr>
              <a:t>Geological Suitability </a:t>
            </a:r>
            <a:endParaRPr lang="en-US" sz="2800" b="1" dirty="0">
              <a:latin typeface="Book Antiqua" pitchFamily="18" charset="0"/>
            </a:endParaRPr>
          </a:p>
        </p:txBody>
      </p:sp>
      <p:sp>
        <p:nvSpPr>
          <p:cNvPr id="6" name="Rectangle 5"/>
          <p:cNvSpPr/>
          <p:nvPr/>
        </p:nvSpPr>
        <p:spPr>
          <a:xfrm>
            <a:off x="142828" y="714356"/>
            <a:ext cx="3809999" cy="4093428"/>
          </a:xfrm>
          <a:prstGeom prst="rect">
            <a:avLst/>
          </a:prstGeom>
        </p:spPr>
        <p:txBody>
          <a:bodyPr wrap="square">
            <a:spAutoFit/>
          </a:bodyPr>
          <a:lstStyle/>
          <a:p>
            <a:pPr algn="just"/>
            <a:r>
              <a:rPr lang="en-US" sz="2000" dirty="0">
                <a:latin typeface="Book Antiqua" pitchFamily="18" charset="0"/>
              </a:rPr>
              <a:t>T</a:t>
            </a:r>
            <a:r>
              <a:rPr lang="en-US" sz="2000" dirty="0" smtClean="0">
                <a:latin typeface="Book Antiqua" pitchFamily="18" charset="0"/>
              </a:rPr>
              <a:t>he </a:t>
            </a:r>
            <a:r>
              <a:rPr lang="en-US" sz="2000" dirty="0">
                <a:latin typeface="Book Antiqua" pitchFamily="18" charset="0"/>
              </a:rPr>
              <a:t>infrastructure suitability condition of </a:t>
            </a:r>
            <a:r>
              <a:rPr lang="en-US" sz="2000" dirty="0" err="1">
                <a:latin typeface="Book Antiqua" pitchFamily="18" charset="0"/>
              </a:rPr>
              <a:t>Goalkandi</a:t>
            </a:r>
            <a:r>
              <a:rPr lang="en-US" sz="2000" dirty="0">
                <a:latin typeface="Book Antiqua" pitchFamily="18" charset="0"/>
              </a:rPr>
              <a:t> Union, </a:t>
            </a:r>
            <a:r>
              <a:rPr lang="en-US" sz="2000" dirty="0" err="1">
                <a:latin typeface="Book Antiqua" pitchFamily="18" charset="0"/>
              </a:rPr>
              <a:t>Dwippur</a:t>
            </a:r>
            <a:r>
              <a:rPr lang="en-US" sz="2000" dirty="0">
                <a:latin typeface="Book Antiqua" pitchFamily="18" charset="0"/>
              </a:rPr>
              <a:t> Union, </a:t>
            </a:r>
            <a:r>
              <a:rPr lang="en-US" sz="2000" dirty="0" err="1">
                <a:latin typeface="Book Antiqua" pitchFamily="18" charset="0"/>
              </a:rPr>
              <a:t>Sreepur</a:t>
            </a:r>
            <a:r>
              <a:rPr lang="en-US" sz="2000" dirty="0">
                <a:latin typeface="Book Antiqua" pitchFamily="18" charset="0"/>
              </a:rPr>
              <a:t> Union and </a:t>
            </a:r>
            <a:r>
              <a:rPr lang="en-US" sz="2000" dirty="0" err="1">
                <a:latin typeface="Book Antiqua" pitchFamily="18" charset="0"/>
              </a:rPr>
              <a:t>Taherpur</a:t>
            </a:r>
            <a:r>
              <a:rPr lang="en-US" sz="2000" dirty="0">
                <a:latin typeface="Book Antiqua" pitchFamily="18" charset="0"/>
              </a:rPr>
              <a:t> </a:t>
            </a:r>
            <a:r>
              <a:rPr lang="en-US" sz="2000" dirty="0" err="1">
                <a:latin typeface="Book Antiqua" pitchFamily="18" charset="0"/>
              </a:rPr>
              <a:t>Pourashava</a:t>
            </a:r>
            <a:r>
              <a:rPr lang="en-US" sz="2000" dirty="0">
                <a:latin typeface="Book Antiqua" pitchFamily="18" charset="0"/>
              </a:rPr>
              <a:t> are very good. Half portion of </a:t>
            </a:r>
            <a:r>
              <a:rPr lang="en-US" sz="2000" dirty="0" err="1">
                <a:latin typeface="Book Antiqua" pitchFamily="18" charset="0"/>
              </a:rPr>
              <a:t>Nardas</a:t>
            </a:r>
            <a:r>
              <a:rPr lang="en-US" sz="2000" dirty="0">
                <a:latin typeface="Book Antiqua" pitchFamily="18" charset="0"/>
              </a:rPr>
              <a:t> Union and </a:t>
            </a:r>
            <a:r>
              <a:rPr lang="en-US" sz="2000" dirty="0" err="1">
                <a:latin typeface="Book Antiqua" pitchFamily="18" charset="0"/>
              </a:rPr>
              <a:t>Auch</a:t>
            </a:r>
            <a:r>
              <a:rPr lang="en-US" sz="2000" dirty="0">
                <a:latin typeface="Book Antiqua" pitchFamily="18" charset="0"/>
              </a:rPr>
              <a:t> Para Union are in very good condition. On the other side, </a:t>
            </a:r>
            <a:r>
              <a:rPr lang="en-US" sz="2000" dirty="0" err="1">
                <a:latin typeface="Book Antiqua" pitchFamily="18" charset="0"/>
              </a:rPr>
              <a:t>Ganipur</a:t>
            </a:r>
            <a:r>
              <a:rPr lang="en-US" sz="2000" dirty="0">
                <a:latin typeface="Book Antiqua" pitchFamily="18" charset="0"/>
              </a:rPr>
              <a:t> Union has poor infrastructure suitability. Overall Infrastructure suitability of </a:t>
            </a:r>
            <a:r>
              <a:rPr lang="en-US" sz="2000" dirty="0" err="1">
                <a:latin typeface="Book Antiqua" pitchFamily="18" charset="0"/>
              </a:rPr>
              <a:t>Bagmara</a:t>
            </a:r>
            <a:r>
              <a:rPr lang="en-US" sz="2000" dirty="0">
                <a:latin typeface="Book Antiqua" pitchFamily="18" charset="0"/>
              </a:rPr>
              <a:t> </a:t>
            </a:r>
            <a:r>
              <a:rPr lang="en-US" sz="2000" dirty="0" err="1">
                <a:latin typeface="Book Antiqua" pitchFamily="18" charset="0"/>
              </a:rPr>
              <a:t>Upazila</a:t>
            </a:r>
            <a:r>
              <a:rPr lang="en-US" sz="2000" dirty="0">
                <a:latin typeface="Book Antiqua" pitchFamily="18" charset="0"/>
              </a:rPr>
              <a:t> is good.   </a:t>
            </a:r>
          </a:p>
        </p:txBody>
      </p:sp>
      <p:graphicFrame>
        <p:nvGraphicFramePr>
          <p:cNvPr id="7" name="Table 6"/>
          <p:cNvGraphicFramePr>
            <a:graphicFrameLocks noGrp="1"/>
          </p:cNvGraphicFramePr>
          <p:nvPr>
            <p:extLst>
              <p:ext uri="{D42A27DB-BD31-4B8C-83A1-F6EECF244321}">
                <p14:modId xmlns:p14="http://schemas.microsoft.com/office/powerpoint/2010/main" val="3887942907"/>
              </p:ext>
            </p:extLst>
          </p:nvPr>
        </p:nvGraphicFramePr>
        <p:xfrm>
          <a:off x="142828" y="4786322"/>
          <a:ext cx="3624693" cy="1920240"/>
        </p:xfrm>
        <a:graphic>
          <a:graphicData uri="http://schemas.openxmlformats.org/drawingml/2006/table">
            <a:tbl>
              <a:tblPr firstRow="1" firstCol="1" bandRow="1">
                <a:tableStyleId>{5C22544A-7EE6-4342-B048-85BDC9FD1C3A}</a:tableStyleId>
              </a:tblPr>
              <a:tblGrid>
                <a:gridCol w="1317047"/>
                <a:gridCol w="1143000"/>
                <a:gridCol w="1164646"/>
              </a:tblGrid>
              <a:tr h="0">
                <a:tc>
                  <a:txBody>
                    <a:bodyPr/>
                    <a:lstStyle/>
                    <a:p>
                      <a:pPr marL="0" marR="0" algn="ctr">
                        <a:spcBef>
                          <a:spcPts val="0"/>
                        </a:spcBef>
                        <a:spcAft>
                          <a:spcPts val="400"/>
                        </a:spcAft>
                      </a:pPr>
                      <a:r>
                        <a:rPr lang="en-US" sz="1800" dirty="0">
                          <a:effectLst/>
                        </a:rPr>
                        <a:t>Infrastructure Category</a:t>
                      </a:r>
                      <a:endParaRPr lang="en-US" sz="1800" dirty="0">
                        <a:effectLst/>
                        <a:latin typeface="Book Antiqua" pitchFamily="18" charset="0"/>
                        <a:ea typeface="Times New Roman"/>
                        <a:cs typeface="Times New Roman"/>
                      </a:endParaRPr>
                    </a:p>
                  </a:txBody>
                  <a:tcPr marL="68580" marR="68580" marT="0" marB="0"/>
                </a:tc>
                <a:tc>
                  <a:txBody>
                    <a:bodyPr/>
                    <a:lstStyle/>
                    <a:p>
                      <a:pPr marL="0" marR="0" algn="ctr">
                        <a:spcBef>
                          <a:spcPts val="0"/>
                        </a:spcBef>
                        <a:spcAft>
                          <a:spcPts val="400"/>
                        </a:spcAft>
                      </a:pPr>
                      <a:r>
                        <a:rPr lang="en-US" sz="1800" dirty="0">
                          <a:effectLst/>
                        </a:rPr>
                        <a:t>Area(</a:t>
                      </a:r>
                      <a:r>
                        <a:rPr lang="en-US" sz="1800" dirty="0" err="1">
                          <a:effectLst/>
                        </a:rPr>
                        <a:t>Sq.Km</a:t>
                      </a:r>
                      <a:r>
                        <a:rPr lang="en-US" sz="1800" dirty="0">
                          <a:effectLst/>
                        </a:rPr>
                        <a:t>)</a:t>
                      </a:r>
                      <a:endParaRPr lang="en-US" sz="1800" dirty="0">
                        <a:effectLst/>
                        <a:latin typeface="Book Antiqua" pitchFamily="18" charset="0"/>
                        <a:ea typeface="Times New Roman"/>
                        <a:cs typeface="Times New Roman"/>
                      </a:endParaRPr>
                    </a:p>
                  </a:txBody>
                  <a:tcPr marL="68580" marR="68580" marT="0" marB="0"/>
                </a:tc>
                <a:tc>
                  <a:txBody>
                    <a:bodyPr/>
                    <a:lstStyle/>
                    <a:p>
                      <a:pPr marL="0" marR="0" algn="ctr">
                        <a:spcBef>
                          <a:spcPts val="0"/>
                        </a:spcBef>
                        <a:spcAft>
                          <a:spcPts val="400"/>
                        </a:spcAft>
                      </a:pPr>
                      <a:r>
                        <a:rPr lang="en-US" sz="1800" dirty="0">
                          <a:effectLst/>
                        </a:rPr>
                        <a:t>% of Area</a:t>
                      </a:r>
                      <a:endParaRPr lang="en-US" sz="1800" dirty="0">
                        <a:effectLst/>
                        <a:latin typeface="Book Antiqua" pitchFamily="18" charset="0"/>
                        <a:ea typeface="Times New Roman"/>
                        <a:cs typeface="Times New Roman"/>
                      </a:endParaRPr>
                    </a:p>
                  </a:txBody>
                  <a:tcPr marL="68580" marR="68580" marT="0" marB="0"/>
                </a:tc>
              </a:tr>
              <a:tr h="0">
                <a:tc>
                  <a:txBody>
                    <a:bodyPr/>
                    <a:lstStyle/>
                    <a:p>
                      <a:pPr marL="0" marR="0" algn="ctr">
                        <a:spcBef>
                          <a:spcPts val="0"/>
                        </a:spcBef>
                        <a:spcAft>
                          <a:spcPts val="400"/>
                        </a:spcAft>
                      </a:pPr>
                      <a:r>
                        <a:rPr lang="en-US" sz="1800" dirty="0">
                          <a:effectLst/>
                        </a:rPr>
                        <a:t>Good</a:t>
                      </a:r>
                      <a:endParaRPr lang="en-US" sz="1800" dirty="0">
                        <a:effectLst/>
                        <a:latin typeface="Book Antiqua" pitchFamily="18" charset="0"/>
                        <a:ea typeface="Times New Roman"/>
                        <a:cs typeface="Times New Roman"/>
                      </a:endParaRPr>
                    </a:p>
                  </a:txBody>
                  <a:tcPr marL="68580" marR="68580" marT="0" marB="0"/>
                </a:tc>
                <a:tc>
                  <a:txBody>
                    <a:bodyPr/>
                    <a:lstStyle/>
                    <a:p>
                      <a:pPr marL="0" marR="0" algn="ctr">
                        <a:spcBef>
                          <a:spcPts val="0"/>
                        </a:spcBef>
                        <a:spcAft>
                          <a:spcPts val="400"/>
                        </a:spcAft>
                      </a:pPr>
                      <a:r>
                        <a:rPr lang="en-US" sz="1800" dirty="0">
                          <a:effectLst/>
                        </a:rPr>
                        <a:t>228.88</a:t>
                      </a:r>
                      <a:endParaRPr lang="en-US" sz="1800" dirty="0">
                        <a:effectLst/>
                        <a:latin typeface="Book Antiqua" pitchFamily="18" charset="0"/>
                        <a:ea typeface="Times New Roman"/>
                        <a:cs typeface="Times New Roman"/>
                      </a:endParaRPr>
                    </a:p>
                  </a:txBody>
                  <a:tcPr marL="68580" marR="68580" marT="0" marB="0" anchor="b"/>
                </a:tc>
                <a:tc>
                  <a:txBody>
                    <a:bodyPr/>
                    <a:lstStyle/>
                    <a:p>
                      <a:pPr marL="0" marR="0" algn="ctr">
                        <a:spcBef>
                          <a:spcPts val="0"/>
                        </a:spcBef>
                        <a:spcAft>
                          <a:spcPts val="400"/>
                        </a:spcAft>
                      </a:pPr>
                      <a:r>
                        <a:rPr lang="en-US" sz="1800" dirty="0">
                          <a:effectLst/>
                        </a:rPr>
                        <a:t>58.98%</a:t>
                      </a:r>
                      <a:endParaRPr lang="en-US" sz="1800" dirty="0">
                        <a:effectLst/>
                        <a:latin typeface="Book Antiqua" pitchFamily="18" charset="0"/>
                        <a:ea typeface="Times New Roman"/>
                        <a:cs typeface="Times New Roman"/>
                      </a:endParaRPr>
                    </a:p>
                  </a:txBody>
                  <a:tcPr marL="68580" marR="68580" marT="0" marB="0" anchor="b"/>
                </a:tc>
              </a:tr>
              <a:tr h="0">
                <a:tc>
                  <a:txBody>
                    <a:bodyPr/>
                    <a:lstStyle/>
                    <a:p>
                      <a:pPr marL="0" marR="0" algn="ctr">
                        <a:spcBef>
                          <a:spcPts val="0"/>
                        </a:spcBef>
                        <a:spcAft>
                          <a:spcPts val="400"/>
                        </a:spcAft>
                      </a:pPr>
                      <a:r>
                        <a:rPr lang="en-US" sz="1800">
                          <a:effectLst/>
                        </a:rPr>
                        <a:t>Moderate</a:t>
                      </a:r>
                      <a:endParaRPr lang="en-US" sz="1800">
                        <a:effectLst/>
                        <a:latin typeface="Book Antiqua" pitchFamily="18" charset="0"/>
                        <a:ea typeface="Times New Roman"/>
                        <a:cs typeface="Times New Roman"/>
                      </a:endParaRPr>
                    </a:p>
                  </a:txBody>
                  <a:tcPr marL="68580" marR="68580" marT="0" marB="0"/>
                </a:tc>
                <a:tc>
                  <a:txBody>
                    <a:bodyPr/>
                    <a:lstStyle/>
                    <a:p>
                      <a:pPr marL="0" marR="0" algn="ctr">
                        <a:spcBef>
                          <a:spcPts val="0"/>
                        </a:spcBef>
                        <a:spcAft>
                          <a:spcPts val="400"/>
                        </a:spcAft>
                      </a:pPr>
                      <a:r>
                        <a:rPr lang="en-US" sz="1800" dirty="0">
                          <a:effectLst/>
                        </a:rPr>
                        <a:t>46.00</a:t>
                      </a:r>
                      <a:endParaRPr lang="en-US" sz="1800" dirty="0">
                        <a:effectLst/>
                        <a:latin typeface="Book Antiqua" pitchFamily="18" charset="0"/>
                        <a:ea typeface="Times New Roman"/>
                        <a:cs typeface="Times New Roman"/>
                      </a:endParaRPr>
                    </a:p>
                  </a:txBody>
                  <a:tcPr marL="68580" marR="68580" marT="0" marB="0" anchor="b"/>
                </a:tc>
                <a:tc>
                  <a:txBody>
                    <a:bodyPr/>
                    <a:lstStyle/>
                    <a:p>
                      <a:pPr marL="0" marR="0" algn="ctr">
                        <a:spcBef>
                          <a:spcPts val="0"/>
                        </a:spcBef>
                        <a:spcAft>
                          <a:spcPts val="400"/>
                        </a:spcAft>
                      </a:pPr>
                      <a:r>
                        <a:rPr lang="en-US" sz="1800" dirty="0">
                          <a:effectLst/>
                        </a:rPr>
                        <a:t>11.85%</a:t>
                      </a:r>
                      <a:endParaRPr lang="en-US" sz="1800" dirty="0">
                        <a:effectLst/>
                        <a:latin typeface="Book Antiqua" pitchFamily="18" charset="0"/>
                        <a:ea typeface="Times New Roman"/>
                        <a:cs typeface="Times New Roman"/>
                      </a:endParaRPr>
                    </a:p>
                  </a:txBody>
                  <a:tcPr marL="68580" marR="68580" marT="0" marB="0" anchor="b"/>
                </a:tc>
              </a:tr>
              <a:tr h="0">
                <a:tc>
                  <a:txBody>
                    <a:bodyPr/>
                    <a:lstStyle/>
                    <a:p>
                      <a:pPr marL="0" marR="0" algn="ctr">
                        <a:spcBef>
                          <a:spcPts val="0"/>
                        </a:spcBef>
                        <a:spcAft>
                          <a:spcPts val="400"/>
                        </a:spcAft>
                      </a:pPr>
                      <a:r>
                        <a:rPr lang="en-US" sz="1800">
                          <a:effectLst/>
                        </a:rPr>
                        <a:t>Poor</a:t>
                      </a:r>
                      <a:endParaRPr lang="en-US" sz="1800">
                        <a:effectLst/>
                        <a:latin typeface="Book Antiqua" pitchFamily="18" charset="0"/>
                        <a:ea typeface="Times New Roman"/>
                        <a:cs typeface="Times New Roman"/>
                      </a:endParaRPr>
                    </a:p>
                  </a:txBody>
                  <a:tcPr marL="68580" marR="68580" marT="0" marB="0"/>
                </a:tc>
                <a:tc>
                  <a:txBody>
                    <a:bodyPr/>
                    <a:lstStyle/>
                    <a:p>
                      <a:pPr marL="0" marR="0" algn="ctr">
                        <a:spcBef>
                          <a:spcPts val="0"/>
                        </a:spcBef>
                        <a:spcAft>
                          <a:spcPts val="400"/>
                        </a:spcAft>
                      </a:pPr>
                      <a:r>
                        <a:rPr lang="en-US" sz="1800">
                          <a:effectLst/>
                        </a:rPr>
                        <a:t>8.06</a:t>
                      </a:r>
                      <a:endParaRPr lang="en-US" sz="1800">
                        <a:effectLst/>
                        <a:latin typeface="Book Antiqua" pitchFamily="18" charset="0"/>
                        <a:ea typeface="Times New Roman"/>
                        <a:cs typeface="Times New Roman"/>
                      </a:endParaRPr>
                    </a:p>
                  </a:txBody>
                  <a:tcPr marL="68580" marR="68580" marT="0" marB="0" anchor="b"/>
                </a:tc>
                <a:tc>
                  <a:txBody>
                    <a:bodyPr/>
                    <a:lstStyle/>
                    <a:p>
                      <a:pPr marL="0" marR="0" algn="ctr">
                        <a:spcBef>
                          <a:spcPts val="0"/>
                        </a:spcBef>
                        <a:spcAft>
                          <a:spcPts val="400"/>
                        </a:spcAft>
                      </a:pPr>
                      <a:r>
                        <a:rPr lang="en-US" sz="1800" dirty="0">
                          <a:effectLst/>
                        </a:rPr>
                        <a:t>2.08%</a:t>
                      </a:r>
                      <a:endParaRPr lang="en-US" sz="1800" dirty="0">
                        <a:effectLst/>
                        <a:latin typeface="Book Antiqua" pitchFamily="18" charset="0"/>
                        <a:ea typeface="Times New Roman"/>
                        <a:cs typeface="Times New Roman"/>
                      </a:endParaRPr>
                    </a:p>
                  </a:txBody>
                  <a:tcPr marL="68580" marR="68580" marT="0" marB="0" anchor="b"/>
                </a:tc>
              </a:tr>
              <a:tr h="0">
                <a:tc>
                  <a:txBody>
                    <a:bodyPr/>
                    <a:lstStyle/>
                    <a:p>
                      <a:pPr marL="0" marR="0" algn="ctr">
                        <a:spcBef>
                          <a:spcPts val="0"/>
                        </a:spcBef>
                        <a:spcAft>
                          <a:spcPts val="400"/>
                        </a:spcAft>
                      </a:pPr>
                      <a:r>
                        <a:rPr lang="en-US" sz="1800" dirty="0">
                          <a:effectLst/>
                        </a:rPr>
                        <a:t>Very Good</a:t>
                      </a:r>
                      <a:endParaRPr lang="en-US" sz="1800" dirty="0">
                        <a:effectLst/>
                        <a:latin typeface="Book Antiqua" pitchFamily="18" charset="0"/>
                        <a:ea typeface="Times New Roman"/>
                        <a:cs typeface="Times New Roman"/>
                      </a:endParaRPr>
                    </a:p>
                  </a:txBody>
                  <a:tcPr marL="68580" marR="68580" marT="0" marB="0"/>
                </a:tc>
                <a:tc>
                  <a:txBody>
                    <a:bodyPr/>
                    <a:lstStyle/>
                    <a:p>
                      <a:pPr marL="0" marR="0" algn="ctr">
                        <a:spcBef>
                          <a:spcPts val="0"/>
                        </a:spcBef>
                        <a:spcAft>
                          <a:spcPts val="400"/>
                        </a:spcAft>
                      </a:pPr>
                      <a:r>
                        <a:rPr lang="en-US" sz="1800">
                          <a:effectLst/>
                        </a:rPr>
                        <a:t>105.13</a:t>
                      </a:r>
                      <a:endParaRPr lang="en-US" sz="1800">
                        <a:effectLst/>
                        <a:latin typeface="Book Antiqua" pitchFamily="18" charset="0"/>
                        <a:ea typeface="Times New Roman"/>
                        <a:cs typeface="Times New Roman"/>
                      </a:endParaRPr>
                    </a:p>
                  </a:txBody>
                  <a:tcPr marL="68580" marR="68580" marT="0" marB="0" anchor="b"/>
                </a:tc>
                <a:tc>
                  <a:txBody>
                    <a:bodyPr/>
                    <a:lstStyle/>
                    <a:p>
                      <a:pPr marL="0" marR="0" algn="ctr">
                        <a:spcBef>
                          <a:spcPts val="0"/>
                        </a:spcBef>
                        <a:spcAft>
                          <a:spcPts val="400"/>
                        </a:spcAft>
                      </a:pPr>
                      <a:r>
                        <a:rPr lang="en-US" sz="1800" dirty="0">
                          <a:effectLst/>
                        </a:rPr>
                        <a:t>27.09%</a:t>
                      </a:r>
                      <a:endParaRPr lang="en-US" sz="1800" dirty="0">
                        <a:effectLst/>
                        <a:latin typeface="Book Antiqua" pitchFamily="18" charset="0"/>
                        <a:ea typeface="Times New Roman"/>
                        <a:cs typeface="Times New Roman"/>
                      </a:endParaRPr>
                    </a:p>
                  </a:txBody>
                  <a:tcPr marL="68580" marR="68580" marT="0" marB="0" anchor="b"/>
                </a:tc>
              </a:tr>
              <a:tr h="0">
                <a:tc>
                  <a:txBody>
                    <a:bodyPr/>
                    <a:lstStyle/>
                    <a:p>
                      <a:pPr marL="0" marR="0" algn="ctr">
                        <a:spcBef>
                          <a:spcPts val="0"/>
                        </a:spcBef>
                        <a:spcAft>
                          <a:spcPts val="400"/>
                        </a:spcAft>
                      </a:pPr>
                      <a:r>
                        <a:rPr lang="en-US" sz="1800">
                          <a:effectLst/>
                        </a:rPr>
                        <a:t>Total</a:t>
                      </a:r>
                      <a:endParaRPr lang="en-US" sz="1800">
                        <a:effectLst/>
                        <a:latin typeface="Book Antiqua" pitchFamily="18" charset="0"/>
                        <a:ea typeface="Times New Roman"/>
                        <a:cs typeface="Times New Roman"/>
                      </a:endParaRPr>
                    </a:p>
                  </a:txBody>
                  <a:tcPr marL="68580" marR="68580" marT="0" marB="0"/>
                </a:tc>
                <a:tc>
                  <a:txBody>
                    <a:bodyPr/>
                    <a:lstStyle/>
                    <a:p>
                      <a:pPr marL="0" marR="0" algn="ctr">
                        <a:spcBef>
                          <a:spcPts val="0"/>
                        </a:spcBef>
                        <a:spcAft>
                          <a:spcPts val="400"/>
                        </a:spcAft>
                      </a:pPr>
                      <a:r>
                        <a:rPr lang="en-US" sz="1800">
                          <a:effectLst/>
                        </a:rPr>
                        <a:t>388.06</a:t>
                      </a:r>
                      <a:endParaRPr lang="en-US" sz="1800">
                        <a:effectLst/>
                        <a:latin typeface="Book Antiqua" pitchFamily="18" charset="0"/>
                        <a:ea typeface="Times New Roman"/>
                        <a:cs typeface="Times New Roman"/>
                      </a:endParaRPr>
                    </a:p>
                  </a:txBody>
                  <a:tcPr marL="68580" marR="68580" marT="0" marB="0" anchor="b"/>
                </a:tc>
                <a:tc>
                  <a:txBody>
                    <a:bodyPr/>
                    <a:lstStyle/>
                    <a:p>
                      <a:pPr marL="0" marR="0" algn="ctr">
                        <a:spcBef>
                          <a:spcPts val="0"/>
                        </a:spcBef>
                        <a:spcAft>
                          <a:spcPts val="400"/>
                        </a:spcAft>
                      </a:pPr>
                      <a:r>
                        <a:rPr lang="en-US" sz="1800" dirty="0">
                          <a:effectLst/>
                        </a:rPr>
                        <a:t>100%</a:t>
                      </a:r>
                      <a:endParaRPr lang="en-US" sz="1800" dirty="0">
                        <a:effectLst/>
                        <a:latin typeface="Book Antiqua" pitchFamily="18" charset="0"/>
                        <a:ea typeface="Times New Roman"/>
                        <a:cs typeface="Times New Roman"/>
                      </a:endParaRPr>
                    </a:p>
                  </a:txBody>
                  <a:tcPr marL="68580" marR="68580" marT="0" marB="0" anchor="b"/>
                </a:tc>
              </a:tr>
            </a:tbl>
          </a:graphicData>
        </a:graphic>
      </p:graphicFrame>
    </p:spTree>
    <p:extLst>
      <p:ext uri="{BB962C8B-B14F-4D97-AF65-F5344CB8AC3E}">
        <p14:creationId xmlns:p14="http://schemas.microsoft.com/office/powerpoint/2010/main" val="22963346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man_Work\FAQ Sheet\Map_Pdf_Bagmara\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1" y="0"/>
            <a:ext cx="9601199" cy="6858000"/>
          </a:xfrm>
          <a:prstGeom prst="rect">
            <a:avLst/>
          </a:prstGeom>
          <a:noFill/>
          <a:ln>
            <a:noFill/>
          </a:ln>
        </p:spPr>
      </p:pic>
      <p:sp>
        <p:nvSpPr>
          <p:cNvPr id="3" name="TextBox 2"/>
          <p:cNvSpPr txBox="1"/>
          <p:nvPr/>
        </p:nvSpPr>
        <p:spPr>
          <a:xfrm>
            <a:off x="0" y="10180"/>
            <a:ext cx="4114801" cy="1384995"/>
          </a:xfrm>
          <a:prstGeom prst="rect">
            <a:avLst/>
          </a:prstGeom>
          <a:noFill/>
        </p:spPr>
        <p:txBody>
          <a:bodyPr wrap="square" rtlCol="0">
            <a:spAutoFit/>
          </a:bodyPr>
          <a:lstStyle/>
          <a:p>
            <a:pPr algn="ctr"/>
            <a:r>
              <a:rPr lang="en-US" sz="2800" b="1" dirty="0" smtClean="0">
                <a:latin typeface="Book Antiqua" pitchFamily="18" charset="0"/>
              </a:rPr>
              <a:t>Urban Area Suitability: </a:t>
            </a:r>
            <a:r>
              <a:rPr lang="en-US" sz="2800" b="1" dirty="0" err="1" smtClean="0">
                <a:latin typeface="Book Antiqua" pitchFamily="18" charset="0"/>
              </a:rPr>
              <a:t>Bwabanigonj</a:t>
            </a:r>
            <a:r>
              <a:rPr lang="en-US" sz="2800" b="1" dirty="0" smtClean="0">
                <a:latin typeface="Book Antiqua" pitchFamily="18" charset="0"/>
              </a:rPr>
              <a:t> </a:t>
            </a:r>
            <a:r>
              <a:rPr lang="en-US" sz="2800" b="1" dirty="0" err="1" smtClean="0">
                <a:latin typeface="Book Antiqua" pitchFamily="18" charset="0"/>
              </a:rPr>
              <a:t>Pourashava</a:t>
            </a:r>
            <a:endParaRPr lang="en-US" sz="2800" b="1" dirty="0">
              <a:latin typeface="Book Antiqua" pitchFamily="18" charset="0"/>
            </a:endParaRPr>
          </a:p>
        </p:txBody>
      </p:sp>
      <p:sp>
        <p:nvSpPr>
          <p:cNvPr id="4" name="TextBox 3"/>
          <p:cNvSpPr txBox="1"/>
          <p:nvPr/>
        </p:nvSpPr>
        <p:spPr>
          <a:xfrm>
            <a:off x="266699" y="2151727"/>
            <a:ext cx="3581400" cy="2554545"/>
          </a:xfrm>
          <a:prstGeom prst="rect">
            <a:avLst/>
          </a:prstGeom>
          <a:noFill/>
        </p:spPr>
        <p:txBody>
          <a:bodyPr wrap="square" rtlCol="0">
            <a:spAutoFit/>
          </a:bodyPr>
          <a:lstStyle/>
          <a:p>
            <a:r>
              <a:rPr lang="en-US" sz="2000" dirty="0">
                <a:latin typeface="Book Antiqua" pitchFamily="18" charset="0"/>
              </a:rPr>
              <a:t>H</a:t>
            </a:r>
            <a:r>
              <a:rPr lang="en-US" sz="2000" dirty="0" smtClean="0">
                <a:latin typeface="Book Antiqua" pitchFamily="18" charset="0"/>
              </a:rPr>
              <a:t>alf </a:t>
            </a:r>
            <a:r>
              <a:rPr lang="en-US" sz="2000" dirty="0">
                <a:latin typeface="Book Antiqua" pitchFamily="18" charset="0"/>
              </a:rPr>
              <a:t>portion of the total area of </a:t>
            </a:r>
            <a:r>
              <a:rPr lang="en-US" sz="2000" dirty="0" err="1">
                <a:latin typeface="Book Antiqua" pitchFamily="18" charset="0"/>
              </a:rPr>
              <a:t>Bwabaniganj</a:t>
            </a:r>
            <a:r>
              <a:rPr lang="en-US" sz="2000" dirty="0">
                <a:latin typeface="Book Antiqua" pitchFamily="18" charset="0"/>
              </a:rPr>
              <a:t> </a:t>
            </a:r>
            <a:r>
              <a:rPr lang="en-US" sz="2000" dirty="0" err="1">
                <a:latin typeface="Book Antiqua" pitchFamily="18" charset="0"/>
              </a:rPr>
              <a:t>Pourashava</a:t>
            </a:r>
            <a:r>
              <a:rPr lang="en-US" sz="2000" dirty="0">
                <a:latin typeface="Book Antiqua" pitchFamily="18" charset="0"/>
              </a:rPr>
              <a:t> is less suitable. The center of </a:t>
            </a:r>
            <a:r>
              <a:rPr lang="en-US" sz="2000" dirty="0" err="1">
                <a:latin typeface="Book Antiqua" pitchFamily="18" charset="0"/>
              </a:rPr>
              <a:t>Bwabaniganj</a:t>
            </a:r>
            <a:r>
              <a:rPr lang="en-US" sz="2000" dirty="0">
                <a:latin typeface="Book Antiqua" pitchFamily="18" charset="0"/>
              </a:rPr>
              <a:t> </a:t>
            </a:r>
            <a:r>
              <a:rPr lang="en-US" sz="2000" dirty="0" err="1">
                <a:latin typeface="Book Antiqua" pitchFamily="18" charset="0"/>
              </a:rPr>
              <a:t>Pourashava</a:t>
            </a:r>
            <a:r>
              <a:rPr lang="en-US" sz="2000" dirty="0">
                <a:latin typeface="Book Antiqua" pitchFamily="18" charset="0"/>
              </a:rPr>
              <a:t> as well as the border area of </a:t>
            </a:r>
            <a:r>
              <a:rPr lang="en-US" sz="2000" dirty="0" err="1">
                <a:latin typeface="Book Antiqua" pitchFamily="18" charset="0"/>
              </a:rPr>
              <a:t>pourashava</a:t>
            </a:r>
            <a:r>
              <a:rPr lang="en-US" sz="2000" dirty="0">
                <a:latin typeface="Book Antiqua" pitchFamily="18" charset="0"/>
              </a:rPr>
              <a:t> consists of most suitable and moderately suitable area. </a:t>
            </a:r>
          </a:p>
        </p:txBody>
      </p:sp>
    </p:spTree>
    <p:extLst>
      <p:ext uri="{BB962C8B-B14F-4D97-AF65-F5344CB8AC3E}">
        <p14:creationId xmlns:p14="http://schemas.microsoft.com/office/powerpoint/2010/main" val="41082287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180"/>
            <a:ext cx="4114801" cy="954107"/>
          </a:xfrm>
          <a:prstGeom prst="rect">
            <a:avLst/>
          </a:prstGeom>
          <a:noFill/>
        </p:spPr>
        <p:txBody>
          <a:bodyPr wrap="square" rtlCol="0">
            <a:spAutoFit/>
          </a:bodyPr>
          <a:lstStyle/>
          <a:p>
            <a:pPr algn="ctr"/>
            <a:r>
              <a:rPr lang="en-US" sz="2800" b="1" dirty="0" smtClean="0">
                <a:latin typeface="Book Antiqua" pitchFamily="18" charset="0"/>
              </a:rPr>
              <a:t>Urban Area Suitability: </a:t>
            </a:r>
            <a:r>
              <a:rPr lang="en-US" sz="2800" b="1" dirty="0" err="1" smtClean="0">
                <a:latin typeface="Book Antiqua" pitchFamily="18" charset="0"/>
              </a:rPr>
              <a:t>Taherpur</a:t>
            </a:r>
            <a:r>
              <a:rPr lang="en-US" sz="2800" b="1" dirty="0">
                <a:latin typeface="Book Antiqua" pitchFamily="18" charset="0"/>
              </a:rPr>
              <a:t> </a:t>
            </a:r>
            <a:r>
              <a:rPr lang="en-US" sz="2800" b="1" dirty="0" err="1" smtClean="0">
                <a:latin typeface="Book Antiqua" pitchFamily="18" charset="0"/>
              </a:rPr>
              <a:t>Pourashava</a:t>
            </a:r>
            <a:endParaRPr lang="en-US" sz="2800" b="1" dirty="0">
              <a:latin typeface="Book Antiqua" pitchFamily="18" charset="0"/>
            </a:endParaRPr>
          </a:p>
        </p:txBody>
      </p:sp>
      <p:pic>
        <p:nvPicPr>
          <p:cNvPr id="3" name="Picture 2" descr="D:\Arman_Work\FAQ Sheet\Map_Pdf_Bagmara\Taherpur Pauro Suitabilit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1" y="34636"/>
            <a:ext cx="9601199" cy="6823364"/>
          </a:xfrm>
          <a:prstGeom prst="rect">
            <a:avLst/>
          </a:prstGeom>
          <a:noFill/>
          <a:ln>
            <a:noFill/>
          </a:ln>
        </p:spPr>
      </p:pic>
      <p:sp>
        <p:nvSpPr>
          <p:cNvPr id="4" name="TextBox 3"/>
          <p:cNvSpPr txBox="1"/>
          <p:nvPr/>
        </p:nvSpPr>
        <p:spPr>
          <a:xfrm>
            <a:off x="228600" y="1600200"/>
            <a:ext cx="3657600" cy="2246769"/>
          </a:xfrm>
          <a:prstGeom prst="rect">
            <a:avLst/>
          </a:prstGeom>
          <a:noFill/>
        </p:spPr>
        <p:txBody>
          <a:bodyPr wrap="square" rtlCol="0">
            <a:spAutoFit/>
          </a:bodyPr>
          <a:lstStyle/>
          <a:p>
            <a:pPr algn="just"/>
            <a:r>
              <a:rPr lang="en-US" sz="2000" dirty="0">
                <a:latin typeface="Book Antiqua" pitchFamily="18" charset="0"/>
              </a:rPr>
              <a:t>O</a:t>
            </a:r>
            <a:r>
              <a:rPr lang="en-US" sz="2000" dirty="0" smtClean="0">
                <a:latin typeface="Book Antiqua" pitchFamily="18" charset="0"/>
              </a:rPr>
              <a:t>verall </a:t>
            </a:r>
            <a:r>
              <a:rPr lang="en-US" sz="2000" dirty="0">
                <a:latin typeface="Book Antiqua" pitchFamily="18" charset="0"/>
              </a:rPr>
              <a:t>maximum area of </a:t>
            </a:r>
            <a:r>
              <a:rPr lang="en-US" sz="2000" dirty="0" err="1">
                <a:latin typeface="Book Antiqua" pitchFamily="18" charset="0"/>
              </a:rPr>
              <a:t>Taherpur</a:t>
            </a:r>
            <a:r>
              <a:rPr lang="en-US" sz="2000" dirty="0">
                <a:latin typeface="Book Antiqua" pitchFamily="18" charset="0"/>
              </a:rPr>
              <a:t> </a:t>
            </a:r>
            <a:r>
              <a:rPr lang="en-US" sz="2000" dirty="0" err="1">
                <a:latin typeface="Book Antiqua" pitchFamily="18" charset="0"/>
              </a:rPr>
              <a:t>Pourashava</a:t>
            </a:r>
            <a:r>
              <a:rPr lang="en-US" sz="2000" dirty="0">
                <a:latin typeface="Book Antiqua" pitchFamily="18" charset="0"/>
              </a:rPr>
              <a:t> are less suitable and moderately suitable. </a:t>
            </a:r>
            <a:r>
              <a:rPr lang="en-US" sz="2000" dirty="0" err="1">
                <a:latin typeface="Book Antiqua" pitchFamily="18" charset="0"/>
              </a:rPr>
              <a:t>Taherpur</a:t>
            </a:r>
            <a:r>
              <a:rPr lang="en-US" sz="2000" dirty="0">
                <a:latin typeface="Book Antiqua" pitchFamily="18" charset="0"/>
              </a:rPr>
              <a:t> growth center area is the most suitable area among </a:t>
            </a:r>
            <a:r>
              <a:rPr lang="en-US" sz="2000" dirty="0" err="1">
                <a:latin typeface="Book Antiqua" pitchFamily="18" charset="0"/>
              </a:rPr>
              <a:t>Taherpur</a:t>
            </a:r>
            <a:r>
              <a:rPr lang="en-US" sz="2000" dirty="0">
                <a:latin typeface="Book Antiqua" pitchFamily="18" charset="0"/>
              </a:rPr>
              <a:t> </a:t>
            </a:r>
            <a:r>
              <a:rPr lang="en-US" sz="2000" dirty="0" err="1">
                <a:latin typeface="Book Antiqua" pitchFamily="18" charset="0"/>
              </a:rPr>
              <a:t>Pourashava</a:t>
            </a:r>
            <a:r>
              <a:rPr lang="en-US" sz="2000" dirty="0">
                <a:latin typeface="Book Antiqua" pitchFamily="18" charset="0"/>
              </a:rPr>
              <a:t> area</a:t>
            </a:r>
            <a:r>
              <a:rPr lang="en-US" sz="2000" dirty="0" smtClean="0">
                <a:latin typeface="Book Antiqua" pitchFamily="18" charset="0"/>
              </a:rPr>
              <a:t>.</a:t>
            </a:r>
            <a:endParaRPr lang="en-US" sz="2000" dirty="0">
              <a:latin typeface="Book Antiqua" pitchFamily="18" charset="0"/>
            </a:endParaRPr>
          </a:p>
        </p:txBody>
      </p:sp>
    </p:spTree>
    <p:extLst>
      <p:ext uri="{BB962C8B-B14F-4D97-AF65-F5344CB8AC3E}">
        <p14:creationId xmlns:p14="http://schemas.microsoft.com/office/powerpoint/2010/main" val="15173439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6232" y="785794"/>
            <a:ext cx="4979248" cy="769441"/>
          </a:xfrm>
          <a:prstGeom prst="rect">
            <a:avLst/>
          </a:prstGeom>
          <a:noFill/>
        </p:spPr>
        <p:txBody>
          <a:bodyPr wrap="none" rtlCol="0">
            <a:spAutoFit/>
          </a:bodyPr>
          <a:lstStyle/>
          <a:p>
            <a:r>
              <a:rPr lang="en-US" sz="4400" b="1" dirty="0" smtClean="0">
                <a:solidFill>
                  <a:schemeClr val="tx2"/>
                </a:solidFill>
                <a:latin typeface="Book Antiqua" pitchFamily="18" charset="0"/>
              </a:rPr>
              <a:t>Sub-Regional </a:t>
            </a:r>
            <a:r>
              <a:rPr lang="en-US" sz="4400" b="1" dirty="0">
                <a:solidFill>
                  <a:schemeClr val="tx2"/>
                </a:solidFill>
                <a:latin typeface="Book Antiqua" pitchFamily="18" charset="0"/>
              </a:rPr>
              <a:t>Plan</a:t>
            </a:r>
          </a:p>
        </p:txBody>
      </p:sp>
      <p:graphicFrame>
        <p:nvGraphicFramePr>
          <p:cNvPr id="3" name="Diagram 2"/>
          <p:cNvGraphicFramePr/>
          <p:nvPr>
            <p:extLst>
              <p:ext uri="{D42A27DB-BD31-4B8C-83A1-F6EECF244321}">
                <p14:modId xmlns:p14="http://schemas.microsoft.com/office/powerpoint/2010/main" val="1865931336"/>
              </p:ext>
            </p:extLst>
          </p:nvPr>
        </p:nvGraphicFramePr>
        <p:xfrm>
          <a:off x="2071654" y="2143116"/>
          <a:ext cx="9572692" cy="3929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21805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0180"/>
            <a:ext cx="6019799" cy="523220"/>
          </a:xfrm>
          <a:prstGeom prst="rect">
            <a:avLst/>
          </a:prstGeom>
          <a:noFill/>
        </p:spPr>
        <p:txBody>
          <a:bodyPr wrap="square" rtlCol="0">
            <a:spAutoFit/>
          </a:bodyPr>
          <a:lstStyle/>
          <a:p>
            <a:pPr algn="ctr"/>
            <a:r>
              <a:rPr lang="en-US" sz="2800" b="1" dirty="0">
                <a:latin typeface="Book Antiqua" pitchFamily="18" charset="0"/>
              </a:rPr>
              <a:t>Shift-Share Analysis</a:t>
            </a:r>
          </a:p>
        </p:txBody>
      </p:sp>
      <p:graphicFrame>
        <p:nvGraphicFramePr>
          <p:cNvPr id="5" name="Chart 4"/>
          <p:cNvGraphicFramePr/>
          <p:nvPr>
            <p:extLst>
              <p:ext uri="{D42A27DB-BD31-4B8C-83A1-F6EECF244321}">
                <p14:modId xmlns:p14="http://schemas.microsoft.com/office/powerpoint/2010/main" val="918382523"/>
              </p:ext>
            </p:extLst>
          </p:nvPr>
        </p:nvGraphicFramePr>
        <p:xfrm>
          <a:off x="6172200" y="184988"/>
          <a:ext cx="7410450" cy="514901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28600" y="914400"/>
            <a:ext cx="5791200" cy="3785652"/>
          </a:xfrm>
          <a:prstGeom prst="rect">
            <a:avLst/>
          </a:prstGeom>
          <a:noFill/>
        </p:spPr>
        <p:txBody>
          <a:bodyPr wrap="square" rtlCol="0">
            <a:spAutoFit/>
          </a:bodyPr>
          <a:lstStyle/>
          <a:p>
            <a:pPr algn="just"/>
            <a:r>
              <a:rPr lang="en-US" sz="2000" b="1" dirty="0">
                <a:latin typeface="Book Antiqua" pitchFamily="18" charset="0"/>
              </a:rPr>
              <a:t>Sector wise Analysis</a:t>
            </a:r>
          </a:p>
          <a:p>
            <a:pPr algn="just"/>
            <a:r>
              <a:rPr lang="en-US" sz="2000" dirty="0" smtClean="0">
                <a:latin typeface="Book Antiqua" pitchFamily="18" charset="0"/>
              </a:rPr>
              <a:t>The </a:t>
            </a:r>
            <a:r>
              <a:rPr lang="en-US" sz="2000" dirty="0">
                <a:latin typeface="Book Antiqua" pitchFamily="18" charset="0"/>
              </a:rPr>
              <a:t>aim of sector wise analysis is to compare the employment growth of each sector in </a:t>
            </a:r>
            <a:r>
              <a:rPr lang="en-US" sz="2000" dirty="0" err="1">
                <a:latin typeface="Book Antiqua" pitchFamily="18" charset="0"/>
              </a:rPr>
              <a:t>Bagmara</a:t>
            </a:r>
            <a:r>
              <a:rPr lang="en-US" sz="2000" dirty="0">
                <a:latin typeface="Book Antiqua" pitchFamily="18" charset="0"/>
              </a:rPr>
              <a:t> </a:t>
            </a:r>
            <a:r>
              <a:rPr lang="en-US" sz="2000" dirty="0" err="1">
                <a:latin typeface="Book Antiqua" pitchFamily="18" charset="0"/>
              </a:rPr>
              <a:t>Upazila</a:t>
            </a:r>
            <a:r>
              <a:rPr lang="en-US" sz="2000" dirty="0">
                <a:latin typeface="Book Antiqua" pitchFamily="18" charset="0"/>
              </a:rPr>
              <a:t>. From the calculation it could be easily recognized that which sector is progressive and which sector is less progressive in this sector by using Net Shift Component. If the value of Net Shift Component is positive it indicates regional growth of this sector is better than national growth. If the value is negative, it indicates less regional growth of this sector than national growth. </a:t>
            </a:r>
          </a:p>
        </p:txBody>
      </p:sp>
    </p:spTree>
    <p:extLst>
      <p:ext uri="{BB962C8B-B14F-4D97-AF65-F5344CB8AC3E}">
        <p14:creationId xmlns:p14="http://schemas.microsoft.com/office/powerpoint/2010/main" val="24001466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16998460"/>
              </p:ext>
            </p:extLst>
          </p:nvPr>
        </p:nvGraphicFramePr>
        <p:xfrm>
          <a:off x="5257802" y="70532"/>
          <a:ext cx="8381998" cy="6790008"/>
        </p:xfrm>
        <a:graphic>
          <a:graphicData uri="http://schemas.openxmlformats.org/drawingml/2006/table">
            <a:tbl>
              <a:tblPr firstRow="1" firstCol="1" bandRow="1">
                <a:tableStyleId>{5C22544A-7EE6-4342-B048-85BDC9FD1C3A}</a:tableStyleId>
              </a:tblPr>
              <a:tblGrid>
                <a:gridCol w="5181599"/>
                <a:gridCol w="1676400"/>
                <a:gridCol w="1523999"/>
              </a:tblGrid>
              <a:tr h="498231">
                <a:tc>
                  <a:txBody>
                    <a:bodyPr/>
                    <a:lstStyle/>
                    <a:p>
                      <a:pPr marL="0" marR="0" algn="ctr">
                        <a:lnSpc>
                          <a:spcPct val="115000"/>
                        </a:lnSpc>
                        <a:spcBef>
                          <a:spcPts val="0"/>
                        </a:spcBef>
                        <a:spcAft>
                          <a:spcPts val="0"/>
                        </a:spcAft>
                      </a:pPr>
                      <a:r>
                        <a:rPr lang="en-US" sz="1600" dirty="0">
                          <a:effectLst/>
                          <a:latin typeface="Book Antiqua" pitchFamily="18" charset="0"/>
                        </a:rPr>
                        <a:t>Activity Sector</a:t>
                      </a:r>
                      <a:endParaRPr lang="en-US" sz="1600" dirty="0">
                        <a:effectLst/>
                        <a:latin typeface="Book Antiqua" pitchFamily="18" charset="0"/>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a:effectLst/>
                          <a:latin typeface="Book Antiqua" pitchFamily="18" charset="0"/>
                        </a:rPr>
                        <a:t>Progressive</a:t>
                      </a:r>
                      <a:endParaRPr lang="en-US" sz="1600">
                        <a:effectLst/>
                        <a:latin typeface="Book Antiqua" pitchFamily="18" charset="0"/>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a:effectLst/>
                          <a:latin typeface="Book Antiqua" pitchFamily="18" charset="0"/>
                        </a:rPr>
                        <a:t>Less Progressive</a:t>
                      </a:r>
                      <a:endParaRPr lang="en-US" sz="1600">
                        <a:effectLst/>
                        <a:latin typeface="Book Antiqua" pitchFamily="18" charset="0"/>
                        <a:ea typeface="Times New Roman"/>
                        <a:cs typeface="Times New Roman"/>
                      </a:endParaRPr>
                    </a:p>
                  </a:txBody>
                  <a:tcPr marL="68580" marR="68580" marT="0" marB="0" anchor="ctr"/>
                </a:tc>
              </a:tr>
              <a:tr h="498231">
                <a:tc>
                  <a:txBody>
                    <a:bodyPr/>
                    <a:lstStyle/>
                    <a:p>
                      <a:pPr marL="0" marR="0" algn="ctr">
                        <a:lnSpc>
                          <a:spcPct val="115000"/>
                        </a:lnSpc>
                        <a:spcBef>
                          <a:spcPts val="0"/>
                        </a:spcBef>
                        <a:spcAft>
                          <a:spcPts val="0"/>
                        </a:spcAft>
                      </a:pPr>
                      <a:r>
                        <a:rPr lang="en-US" sz="1600" dirty="0">
                          <a:effectLst/>
                          <a:latin typeface="Book Antiqua" pitchFamily="18" charset="0"/>
                        </a:rPr>
                        <a:t>Mining and Quarrying</a:t>
                      </a:r>
                      <a:endParaRPr lang="en-US" sz="1600" dirty="0">
                        <a:effectLst/>
                        <a:latin typeface="Book Antiqua" pitchFamily="18" charset="0"/>
                        <a:ea typeface="Times New Roman"/>
                        <a:cs typeface="Times New Roman"/>
                      </a:endParaRPr>
                    </a:p>
                  </a:txBody>
                  <a:tcPr marL="68580" marR="68580" marT="0" marB="0" anchor="ctr"/>
                </a:tc>
                <a:tc>
                  <a:txBody>
                    <a:bodyPr/>
                    <a:lstStyle/>
                    <a:p>
                      <a:pPr marL="0" marR="0">
                        <a:lnSpc>
                          <a:spcPct val="115000"/>
                        </a:lnSpc>
                        <a:spcBef>
                          <a:spcPts val="0"/>
                        </a:spcBef>
                        <a:spcAft>
                          <a:spcPts val="0"/>
                        </a:spcAft>
                      </a:pPr>
                      <a:r>
                        <a:rPr lang="en-US" sz="1600">
                          <a:effectLst/>
                          <a:latin typeface="Book Antiqua" pitchFamily="18" charset="0"/>
                        </a:rPr>
                        <a:t> </a:t>
                      </a:r>
                      <a:endParaRPr lang="en-US" sz="1600">
                        <a:effectLst/>
                        <a:latin typeface="Book Antiqua" pitchFamily="18" charset="0"/>
                        <a:ea typeface="Times New Roman"/>
                        <a:cs typeface="Times New Roman"/>
                      </a:endParaRPr>
                    </a:p>
                  </a:txBody>
                  <a:tcPr marL="68580" marR="68580" marT="0" marB="0" anchor="b"/>
                </a:tc>
                <a:tc>
                  <a:txBody>
                    <a:bodyPr/>
                    <a:lstStyle/>
                    <a:p>
                      <a:pPr marL="0" marR="0">
                        <a:lnSpc>
                          <a:spcPct val="115000"/>
                        </a:lnSpc>
                        <a:spcBef>
                          <a:spcPts val="0"/>
                        </a:spcBef>
                        <a:spcAft>
                          <a:spcPts val="0"/>
                        </a:spcAft>
                      </a:pPr>
                      <a:r>
                        <a:rPr lang="en-US" sz="1600">
                          <a:effectLst/>
                          <a:latin typeface="Book Antiqua" pitchFamily="18" charset="0"/>
                        </a:rPr>
                        <a:t> </a:t>
                      </a:r>
                      <a:endParaRPr lang="en-US" sz="1600">
                        <a:effectLst/>
                        <a:latin typeface="Book Antiqua" pitchFamily="18" charset="0"/>
                        <a:ea typeface="Times New Roman"/>
                        <a:cs typeface="Times New Roman"/>
                      </a:endParaRPr>
                    </a:p>
                  </a:txBody>
                  <a:tcPr marL="68580" marR="68580" marT="0" marB="0" anchor="b"/>
                </a:tc>
              </a:tr>
              <a:tr h="498231">
                <a:tc>
                  <a:txBody>
                    <a:bodyPr/>
                    <a:lstStyle/>
                    <a:p>
                      <a:pPr marL="0" marR="0" algn="ctr">
                        <a:lnSpc>
                          <a:spcPct val="115000"/>
                        </a:lnSpc>
                        <a:spcBef>
                          <a:spcPts val="0"/>
                        </a:spcBef>
                        <a:spcAft>
                          <a:spcPts val="0"/>
                        </a:spcAft>
                      </a:pPr>
                      <a:r>
                        <a:rPr lang="en-US" sz="1600" dirty="0">
                          <a:effectLst/>
                          <a:latin typeface="Book Antiqua" pitchFamily="18" charset="0"/>
                        </a:rPr>
                        <a:t>Manufacturing</a:t>
                      </a:r>
                      <a:endParaRPr lang="en-US" sz="1600" dirty="0">
                        <a:effectLst/>
                        <a:latin typeface="Book Antiqua" pitchFamily="18" charset="0"/>
                        <a:ea typeface="Times New Roman"/>
                        <a:cs typeface="Times New Roman"/>
                      </a:endParaRPr>
                    </a:p>
                  </a:txBody>
                  <a:tcPr marL="68580" marR="68580" marT="0" marB="0" anchor="ctr"/>
                </a:tc>
                <a:tc>
                  <a:txBody>
                    <a:bodyPr/>
                    <a:lstStyle/>
                    <a:p>
                      <a:pPr marL="285750" marR="0" indent="-285750" algn="ctr">
                        <a:lnSpc>
                          <a:spcPct val="115000"/>
                        </a:lnSpc>
                        <a:spcBef>
                          <a:spcPts val="0"/>
                        </a:spcBef>
                        <a:spcAft>
                          <a:spcPts val="0"/>
                        </a:spcAft>
                        <a:buFont typeface="Wingdings" pitchFamily="2" charset="2"/>
                        <a:buChar char="ü"/>
                      </a:pPr>
                      <a:r>
                        <a:rPr lang="en-US" sz="1600" dirty="0">
                          <a:effectLst/>
                          <a:latin typeface="Book Antiqua" pitchFamily="18" charset="0"/>
                        </a:rPr>
                        <a:t>  </a:t>
                      </a:r>
                      <a:endParaRPr lang="en-US" sz="1600" dirty="0">
                        <a:effectLst/>
                        <a:latin typeface="Book Antiqua" pitchFamily="18" charset="0"/>
                        <a:ea typeface="Times New Roman"/>
                        <a:cs typeface="Times New Roman"/>
                      </a:endParaRPr>
                    </a:p>
                  </a:txBody>
                  <a:tcPr marL="68580" marR="68580" marT="0" marB="0" anchor="ctr"/>
                </a:tc>
                <a:tc>
                  <a:txBody>
                    <a:bodyPr/>
                    <a:lstStyle/>
                    <a:p>
                      <a:pPr marL="0" marR="0">
                        <a:lnSpc>
                          <a:spcPct val="115000"/>
                        </a:lnSpc>
                        <a:spcBef>
                          <a:spcPts val="0"/>
                        </a:spcBef>
                        <a:spcAft>
                          <a:spcPts val="0"/>
                        </a:spcAft>
                      </a:pPr>
                      <a:r>
                        <a:rPr lang="en-US" sz="1600">
                          <a:effectLst/>
                          <a:latin typeface="Book Antiqua" pitchFamily="18" charset="0"/>
                        </a:rPr>
                        <a:t> </a:t>
                      </a:r>
                      <a:endParaRPr lang="en-US" sz="1600">
                        <a:effectLst/>
                        <a:latin typeface="Book Antiqua" pitchFamily="18" charset="0"/>
                        <a:ea typeface="Times New Roman"/>
                        <a:cs typeface="Times New Roman"/>
                      </a:endParaRPr>
                    </a:p>
                  </a:txBody>
                  <a:tcPr marL="68580" marR="68580" marT="0" marB="0" anchor="b"/>
                </a:tc>
              </a:tr>
              <a:tr h="498231">
                <a:tc>
                  <a:txBody>
                    <a:bodyPr/>
                    <a:lstStyle/>
                    <a:p>
                      <a:pPr marL="0" marR="0" algn="ctr">
                        <a:lnSpc>
                          <a:spcPct val="115000"/>
                        </a:lnSpc>
                        <a:spcBef>
                          <a:spcPts val="0"/>
                        </a:spcBef>
                        <a:spcAft>
                          <a:spcPts val="0"/>
                        </a:spcAft>
                      </a:pPr>
                      <a:r>
                        <a:rPr lang="en-US" sz="1600" dirty="0">
                          <a:effectLst/>
                          <a:latin typeface="Book Antiqua" pitchFamily="18" charset="0"/>
                        </a:rPr>
                        <a:t>Electricity, Gas, Water, Steam, and Air Conditioning Supply</a:t>
                      </a:r>
                      <a:endParaRPr lang="en-US" sz="1600" dirty="0">
                        <a:effectLst/>
                        <a:latin typeface="Book Antiqua" pitchFamily="18" charset="0"/>
                        <a:ea typeface="Times New Roman"/>
                        <a:cs typeface="Times New Roman"/>
                      </a:endParaRPr>
                    </a:p>
                  </a:txBody>
                  <a:tcPr marL="68580" marR="68580" marT="0" marB="0" anchor="ctr"/>
                </a:tc>
                <a:tc>
                  <a:txBody>
                    <a:bodyPr/>
                    <a:lstStyle/>
                    <a:p>
                      <a:pPr marL="0" marR="0">
                        <a:lnSpc>
                          <a:spcPct val="115000"/>
                        </a:lnSpc>
                        <a:spcBef>
                          <a:spcPts val="0"/>
                        </a:spcBef>
                        <a:spcAft>
                          <a:spcPts val="0"/>
                        </a:spcAft>
                      </a:pPr>
                      <a:r>
                        <a:rPr lang="en-US" sz="1600" dirty="0">
                          <a:effectLst/>
                          <a:latin typeface="Book Antiqua" pitchFamily="18" charset="0"/>
                        </a:rPr>
                        <a:t> </a:t>
                      </a:r>
                      <a:endParaRPr lang="en-US" sz="1600" dirty="0">
                        <a:effectLst/>
                        <a:latin typeface="Book Antiqua" pitchFamily="18" charset="0"/>
                        <a:ea typeface="Times New Roman"/>
                        <a:cs typeface="Times New Roman"/>
                      </a:endParaRPr>
                    </a:p>
                  </a:txBody>
                  <a:tcPr marL="68580" marR="68580" marT="0" marB="0" anchor="b"/>
                </a:tc>
                <a:tc>
                  <a:txBody>
                    <a:bodyPr/>
                    <a:lstStyle/>
                    <a:p>
                      <a:pPr marL="0" marR="0">
                        <a:lnSpc>
                          <a:spcPct val="115000"/>
                        </a:lnSpc>
                        <a:spcBef>
                          <a:spcPts val="0"/>
                        </a:spcBef>
                        <a:spcAft>
                          <a:spcPts val="0"/>
                        </a:spcAft>
                      </a:pPr>
                      <a:r>
                        <a:rPr lang="en-US" sz="1600">
                          <a:effectLst/>
                          <a:latin typeface="Book Antiqua" pitchFamily="18" charset="0"/>
                        </a:rPr>
                        <a:t> </a:t>
                      </a:r>
                      <a:endParaRPr lang="en-US" sz="1600">
                        <a:effectLst/>
                        <a:latin typeface="Book Antiqua" pitchFamily="18" charset="0"/>
                        <a:ea typeface="Times New Roman"/>
                        <a:cs typeface="Times New Roman"/>
                      </a:endParaRPr>
                    </a:p>
                  </a:txBody>
                  <a:tcPr marL="68580" marR="68580" marT="0" marB="0" anchor="b"/>
                </a:tc>
              </a:tr>
              <a:tr h="498231">
                <a:tc>
                  <a:txBody>
                    <a:bodyPr/>
                    <a:lstStyle/>
                    <a:p>
                      <a:pPr marL="0" marR="0" algn="ctr">
                        <a:lnSpc>
                          <a:spcPct val="115000"/>
                        </a:lnSpc>
                        <a:spcBef>
                          <a:spcPts val="0"/>
                        </a:spcBef>
                        <a:spcAft>
                          <a:spcPts val="0"/>
                        </a:spcAft>
                      </a:pPr>
                      <a:r>
                        <a:rPr lang="en-US" sz="1600" dirty="0">
                          <a:effectLst/>
                          <a:latin typeface="Book Antiqua" pitchFamily="18" charset="0"/>
                        </a:rPr>
                        <a:t>Construction</a:t>
                      </a:r>
                      <a:endParaRPr lang="en-US" sz="1600" dirty="0">
                        <a:effectLst/>
                        <a:latin typeface="Book Antiqua" pitchFamily="18" charset="0"/>
                        <a:ea typeface="Times New Roman"/>
                        <a:cs typeface="Times New Roman"/>
                      </a:endParaRPr>
                    </a:p>
                  </a:txBody>
                  <a:tcPr marL="68580" marR="68580" marT="0" marB="0" anchor="ctr"/>
                </a:tc>
                <a:tc>
                  <a:txBody>
                    <a:bodyPr/>
                    <a:lstStyle/>
                    <a:p>
                      <a:pPr marL="0" marR="0">
                        <a:lnSpc>
                          <a:spcPct val="115000"/>
                        </a:lnSpc>
                        <a:spcBef>
                          <a:spcPts val="0"/>
                        </a:spcBef>
                        <a:spcAft>
                          <a:spcPts val="0"/>
                        </a:spcAft>
                      </a:pPr>
                      <a:r>
                        <a:rPr lang="en-US" sz="1600">
                          <a:effectLst/>
                          <a:latin typeface="Book Antiqua" pitchFamily="18" charset="0"/>
                        </a:rPr>
                        <a:t> </a:t>
                      </a:r>
                      <a:endParaRPr lang="en-US" sz="1600">
                        <a:effectLst/>
                        <a:latin typeface="Book Antiqua" pitchFamily="18" charset="0"/>
                        <a:ea typeface="Times New Roman"/>
                        <a:cs typeface="Times New Roman"/>
                      </a:endParaRPr>
                    </a:p>
                  </a:txBody>
                  <a:tcPr marL="68580" marR="68580" marT="0" marB="0" anchor="ctr"/>
                </a:tc>
                <a:tc>
                  <a:txBody>
                    <a:bodyPr/>
                    <a:lstStyle/>
                    <a:p>
                      <a:pPr marL="285750" marR="0" indent="-285750" algn="ctr">
                        <a:lnSpc>
                          <a:spcPct val="115000"/>
                        </a:lnSpc>
                        <a:spcBef>
                          <a:spcPts val="0"/>
                        </a:spcBef>
                        <a:spcAft>
                          <a:spcPts val="0"/>
                        </a:spcAft>
                        <a:buFont typeface="Wingdings" pitchFamily="2" charset="2"/>
                        <a:buChar char="ü"/>
                      </a:pPr>
                      <a:r>
                        <a:rPr lang="en-US" sz="1600" dirty="0">
                          <a:effectLst/>
                          <a:latin typeface="Book Antiqua" pitchFamily="18" charset="0"/>
                        </a:rPr>
                        <a:t>  </a:t>
                      </a:r>
                      <a:endParaRPr lang="en-US" sz="1600" dirty="0">
                        <a:effectLst/>
                        <a:latin typeface="Book Antiqua" pitchFamily="18" charset="0"/>
                        <a:ea typeface="Times New Roman"/>
                        <a:cs typeface="Times New Roman"/>
                      </a:endParaRPr>
                    </a:p>
                  </a:txBody>
                  <a:tcPr marL="68580" marR="68580" marT="0" marB="0" anchor="ctr"/>
                </a:tc>
              </a:tr>
              <a:tr h="498231">
                <a:tc>
                  <a:txBody>
                    <a:bodyPr/>
                    <a:lstStyle/>
                    <a:p>
                      <a:pPr marL="0" marR="0" algn="ctr">
                        <a:lnSpc>
                          <a:spcPct val="115000"/>
                        </a:lnSpc>
                        <a:spcBef>
                          <a:spcPts val="0"/>
                        </a:spcBef>
                        <a:spcAft>
                          <a:spcPts val="0"/>
                        </a:spcAft>
                      </a:pPr>
                      <a:r>
                        <a:rPr lang="en-US" sz="1600" dirty="0">
                          <a:effectLst/>
                          <a:latin typeface="Book Antiqua" pitchFamily="18" charset="0"/>
                        </a:rPr>
                        <a:t>Wholesale and Retail Trade, Repair of Motor Vehicles &amp; Motorcycles</a:t>
                      </a:r>
                      <a:endParaRPr lang="en-US" sz="1600" dirty="0">
                        <a:effectLst/>
                        <a:latin typeface="Book Antiqua" pitchFamily="18" charset="0"/>
                        <a:ea typeface="Times New Roman"/>
                        <a:cs typeface="Times New Roman"/>
                      </a:endParaRPr>
                    </a:p>
                  </a:txBody>
                  <a:tcPr marL="68580" marR="68580" marT="0" marB="0" anchor="ctr"/>
                </a:tc>
                <a:tc>
                  <a:txBody>
                    <a:bodyPr/>
                    <a:lstStyle/>
                    <a:p>
                      <a:pPr marL="285750" marR="0" indent="-285750" algn="ctr">
                        <a:lnSpc>
                          <a:spcPct val="115000"/>
                        </a:lnSpc>
                        <a:spcBef>
                          <a:spcPts val="0"/>
                        </a:spcBef>
                        <a:spcAft>
                          <a:spcPts val="0"/>
                        </a:spcAft>
                        <a:buFont typeface="Wingdings" pitchFamily="2" charset="2"/>
                        <a:buChar char="ü"/>
                      </a:pPr>
                      <a:r>
                        <a:rPr lang="en-US" sz="1600" dirty="0">
                          <a:effectLst/>
                          <a:latin typeface="Book Antiqua" pitchFamily="18" charset="0"/>
                        </a:rPr>
                        <a:t>  </a:t>
                      </a:r>
                      <a:r>
                        <a:rPr lang="en-US" sz="1600" dirty="0" smtClean="0">
                          <a:effectLst/>
                          <a:latin typeface="Book Antiqua" pitchFamily="18" charset="0"/>
                        </a:rPr>
                        <a:t> </a:t>
                      </a:r>
                      <a:endParaRPr lang="en-US" sz="1600" dirty="0">
                        <a:effectLst/>
                        <a:latin typeface="Book Antiqua" pitchFamily="18" charset="0"/>
                        <a:ea typeface="Times New Roman"/>
                        <a:cs typeface="Times New Roman"/>
                      </a:endParaRPr>
                    </a:p>
                  </a:txBody>
                  <a:tcPr marL="68580" marR="68580" marT="0" marB="0" anchor="ctr"/>
                </a:tc>
                <a:tc>
                  <a:txBody>
                    <a:bodyPr/>
                    <a:lstStyle/>
                    <a:p>
                      <a:pPr marL="0" marR="0">
                        <a:lnSpc>
                          <a:spcPct val="115000"/>
                        </a:lnSpc>
                        <a:spcBef>
                          <a:spcPts val="0"/>
                        </a:spcBef>
                        <a:spcAft>
                          <a:spcPts val="0"/>
                        </a:spcAft>
                      </a:pPr>
                      <a:r>
                        <a:rPr lang="en-US" sz="1600">
                          <a:effectLst/>
                          <a:latin typeface="Book Antiqua" pitchFamily="18" charset="0"/>
                        </a:rPr>
                        <a:t> </a:t>
                      </a:r>
                      <a:endParaRPr lang="en-US" sz="1600">
                        <a:effectLst/>
                        <a:latin typeface="Book Antiqua" pitchFamily="18" charset="0"/>
                        <a:ea typeface="Times New Roman"/>
                        <a:cs typeface="Times New Roman"/>
                      </a:endParaRPr>
                    </a:p>
                  </a:txBody>
                  <a:tcPr marL="68580" marR="68580" marT="0" marB="0" anchor="b"/>
                </a:tc>
              </a:tr>
              <a:tr h="498231">
                <a:tc>
                  <a:txBody>
                    <a:bodyPr/>
                    <a:lstStyle/>
                    <a:p>
                      <a:pPr marL="0" marR="0" algn="ctr">
                        <a:lnSpc>
                          <a:spcPct val="115000"/>
                        </a:lnSpc>
                        <a:spcBef>
                          <a:spcPts val="0"/>
                        </a:spcBef>
                        <a:spcAft>
                          <a:spcPts val="0"/>
                        </a:spcAft>
                      </a:pPr>
                      <a:r>
                        <a:rPr lang="en-US" sz="1600" dirty="0">
                          <a:effectLst/>
                          <a:latin typeface="Book Antiqua" pitchFamily="18" charset="0"/>
                        </a:rPr>
                        <a:t>Transportation, Storage, Information and Communication</a:t>
                      </a:r>
                      <a:endParaRPr lang="en-US" sz="1600" dirty="0">
                        <a:effectLst/>
                        <a:latin typeface="Book Antiqua" pitchFamily="18" charset="0"/>
                        <a:ea typeface="Times New Roman"/>
                        <a:cs typeface="Times New Roman"/>
                      </a:endParaRPr>
                    </a:p>
                  </a:txBody>
                  <a:tcPr marL="68580" marR="68580" marT="0" marB="0" anchor="ctr"/>
                </a:tc>
                <a:tc>
                  <a:txBody>
                    <a:bodyPr/>
                    <a:lstStyle/>
                    <a:p>
                      <a:pPr marL="0" marR="0">
                        <a:lnSpc>
                          <a:spcPct val="115000"/>
                        </a:lnSpc>
                        <a:spcBef>
                          <a:spcPts val="0"/>
                        </a:spcBef>
                        <a:spcAft>
                          <a:spcPts val="0"/>
                        </a:spcAft>
                      </a:pPr>
                      <a:r>
                        <a:rPr lang="en-US" sz="1600">
                          <a:effectLst/>
                          <a:latin typeface="Book Antiqua" pitchFamily="18" charset="0"/>
                        </a:rPr>
                        <a:t> </a:t>
                      </a:r>
                      <a:endParaRPr lang="en-US" sz="1600">
                        <a:effectLst/>
                        <a:latin typeface="Book Antiqua" pitchFamily="18" charset="0"/>
                        <a:ea typeface="Times New Roman"/>
                        <a:cs typeface="Times New Roman"/>
                      </a:endParaRPr>
                    </a:p>
                  </a:txBody>
                  <a:tcPr marL="68580" marR="68580" marT="0" marB="0" anchor="b"/>
                </a:tc>
                <a:tc>
                  <a:txBody>
                    <a:bodyPr/>
                    <a:lstStyle/>
                    <a:p>
                      <a:pPr marL="285750" marR="0" indent="-285750" algn="ctr">
                        <a:lnSpc>
                          <a:spcPct val="115000"/>
                        </a:lnSpc>
                        <a:spcBef>
                          <a:spcPts val="0"/>
                        </a:spcBef>
                        <a:spcAft>
                          <a:spcPts val="0"/>
                        </a:spcAft>
                        <a:buFont typeface="Wingdings" pitchFamily="2" charset="2"/>
                        <a:buChar char="ü"/>
                      </a:pPr>
                      <a:r>
                        <a:rPr lang="en-US" sz="1600" dirty="0">
                          <a:effectLst/>
                          <a:latin typeface="Book Antiqua" pitchFamily="18" charset="0"/>
                        </a:rPr>
                        <a:t>  </a:t>
                      </a:r>
                      <a:endParaRPr lang="en-US" sz="1600" dirty="0">
                        <a:effectLst/>
                        <a:latin typeface="Book Antiqua" pitchFamily="18" charset="0"/>
                        <a:ea typeface="Times New Roman"/>
                        <a:cs typeface="Times New Roman"/>
                      </a:endParaRPr>
                    </a:p>
                  </a:txBody>
                  <a:tcPr marL="68580" marR="68580" marT="0" marB="0" anchor="ctr"/>
                </a:tc>
              </a:tr>
              <a:tr h="498231">
                <a:tc>
                  <a:txBody>
                    <a:bodyPr/>
                    <a:lstStyle/>
                    <a:p>
                      <a:pPr marL="0" marR="0" algn="ctr">
                        <a:lnSpc>
                          <a:spcPct val="115000"/>
                        </a:lnSpc>
                        <a:spcBef>
                          <a:spcPts val="0"/>
                        </a:spcBef>
                        <a:spcAft>
                          <a:spcPts val="0"/>
                        </a:spcAft>
                      </a:pPr>
                      <a:r>
                        <a:rPr lang="en-US" sz="1600" dirty="0">
                          <a:effectLst/>
                          <a:latin typeface="Book Antiqua" pitchFamily="18" charset="0"/>
                        </a:rPr>
                        <a:t>Accommodation and Food Services Activities (Hotel &amp; Restaurants)</a:t>
                      </a:r>
                      <a:endParaRPr lang="en-US" sz="1600" dirty="0">
                        <a:effectLst/>
                        <a:latin typeface="Book Antiqua" pitchFamily="18" charset="0"/>
                        <a:ea typeface="Times New Roman"/>
                        <a:cs typeface="Times New Roman"/>
                      </a:endParaRPr>
                    </a:p>
                  </a:txBody>
                  <a:tcPr marL="68580" marR="68580" marT="0" marB="0" anchor="ctr"/>
                </a:tc>
                <a:tc>
                  <a:txBody>
                    <a:bodyPr/>
                    <a:lstStyle/>
                    <a:p>
                      <a:pPr marL="285750" marR="0" indent="-285750" algn="ctr">
                        <a:lnSpc>
                          <a:spcPct val="115000"/>
                        </a:lnSpc>
                        <a:spcBef>
                          <a:spcPts val="0"/>
                        </a:spcBef>
                        <a:spcAft>
                          <a:spcPts val="0"/>
                        </a:spcAft>
                        <a:buFont typeface="Wingdings" pitchFamily="2" charset="2"/>
                        <a:buChar char="ü"/>
                      </a:pPr>
                      <a:r>
                        <a:rPr lang="en-US" sz="1600" dirty="0">
                          <a:effectLst/>
                          <a:latin typeface="Book Antiqua" pitchFamily="18" charset="0"/>
                        </a:rPr>
                        <a:t>  </a:t>
                      </a:r>
                      <a:endParaRPr lang="en-US" sz="1600" dirty="0">
                        <a:effectLst/>
                        <a:latin typeface="Book Antiqua" pitchFamily="18" charset="0"/>
                        <a:ea typeface="Times New Roman"/>
                        <a:cs typeface="Times New Roman"/>
                      </a:endParaRPr>
                    </a:p>
                  </a:txBody>
                  <a:tcPr marL="68580" marR="68580" marT="0" marB="0" anchor="ctr"/>
                </a:tc>
                <a:tc>
                  <a:txBody>
                    <a:bodyPr/>
                    <a:lstStyle/>
                    <a:p>
                      <a:pPr marL="0" marR="0">
                        <a:lnSpc>
                          <a:spcPct val="115000"/>
                        </a:lnSpc>
                        <a:spcBef>
                          <a:spcPts val="0"/>
                        </a:spcBef>
                        <a:spcAft>
                          <a:spcPts val="0"/>
                        </a:spcAft>
                      </a:pPr>
                      <a:r>
                        <a:rPr lang="en-US" sz="1600">
                          <a:effectLst/>
                          <a:latin typeface="Book Antiqua" pitchFamily="18" charset="0"/>
                        </a:rPr>
                        <a:t> </a:t>
                      </a:r>
                      <a:endParaRPr lang="en-US" sz="1600">
                        <a:effectLst/>
                        <a:latin typeface="Book Antiqua" pitchFamily="18" charset="0"/>
                        <a:ea typeface="Times New Roman"/>
                        <a:cs typeface="Times New Roman"/>
                      </a:endParaRPr>
                    </a:p>
                  </a:txBody>
                  <a:tcPr marL="68580" marR="68580" marT="0" marB="0" anchor="b"/>
                </a:tc>
              </a:tr>
              <a:tr h="498231">
                <a:tc>
                  <a:txBody>
                    <a:bodyPr/>
                    <a:lstStyle/>
                    <a:p>
                      <a:pPr marL="0" marR="0" algn="ctr">
                        <a:lnSpc>
                          <a:spcPct val="115000"/>
                        </a:lnSpc>
                        <a:spcBef>
                          <a:spcPts val="0"/>
                        </a:spcBef>
                        <a:spcAft>
                          <a:spcPts val="0"/>
                        </a:spcAft>
                      </a:pPr>
                      <a:r>
                        <a:rPr lang="en-US" sz="1600" dirty="0">
                          <a:effectLst/>
                          <a:latin typeface="Book Antiqua" pitchFamily="18" charset="0"/>
                        </a:rPr>
                        <a:t>Financial and Insurance Activities</a:t>
                      </a:r>
                      <a:endParaRPr lang="en-US" sz="1600" dirty="0">
                        <a:effectLst/>
                        <a:latin typeface="Book Antiqua" pitchFamily="18" charset="0"/>
                        <a:ea typeface="Times New Roman"/>
                        <a:cs typeface="Times New Roman"/>
                      </a:endParaRPr>
                    </a:p>
                  </a:txBody>
                  <a:tcPr marL="68580" marR="68580" marT="0" marB="0" anchor="ctr"/>
                </a:tc>
                <a:tc>
                  <a:txBody>
                    <a:bodyPr/>
                    <a:lstStyle/>
                    <a:p>
                      <a:pPr marL="0" marR="0">
                        <a:lnSpc>
                          <a:spcPct val="115000"/>
                        </a:lnSpc>
                        <a:spcBef>
                          <a:spcPts val="0"/>
                        </a:spcBef>
                        <a:spcAft>
                          <a:spcPts val="0"/>
                        </a:spcAft>
                      </a:pPr>
                      <a:r>
                        <a:rPr lang="en-US" sz="1600">
                          <a:effectLst/>
                          <a:latin typeface="Book Antiqua" pitchFamily="18" charset="0"/>
                        </a:rPr>
                        <a:t> </a:t>
                      </a:r>
                      <a:endParaRPr lang="en-US" sz="1600">
                        <a:effectLst/>
                        <a:latin typeface="Book Antiqua" pitchFamily="18" charset="0"/>
                        <a:ea typeface="Times New Roman"/>
                        <a:cs typeface="Times New Roman"/>
                      </a:endParaRPr>
                    </a:p>
                  </a:txBody>
                  <a:tcPr marL="68580" marR="68580" marT="0" marB="0" anchor="b"/>
                </a:tc>
                <a:tc>
                  <a:txBody>
                    <a:bodyPr/>
                    <a:lstStyle/>
                    <a:p>
                      <a:pPr marL="285750" marR="0" indent="-285750" algn="ctr">
                        <a:lnSpc>
                          <a:spcPct val="115000"/>
                        </a:lnSpc>
                        <a:spcBef>
                          <a:spcPts val="0"/>
                        </a:spcBef>
                        <a:spcAft>
                          <a:spcPts val="0"/>
                        </a:spcAft>
                        <a:buFont typeface="Wingdings" pitchFamily="2" charset="2"/>
                        <a:buChar char="ü"/>
                      </a:pPr>
                      <a:r>
                        <a:rPr lang="en-US" sz="1600" dirty="0">
                          <a:effectLst/>
                          <a:latin typeface="Book Antiqua" pitchFamily="18" charset="0"/>
                        </a:rPr>
                        <a:t>  </a:t>
                      </a:r>
                      <a:endParaRPr lang="en-US" sz="1600" dirty="0">
                        <a:effectLst/>
                        <a:latin typeface="Book Antiqua" pitchFamily="18" charset="0"/>
                        <a:ea typeface="Times New Roman"/>
                        <a:cs typeface="Times New Roman"/>
                      </a:endParaRPr>
                    </a:p>
                  </a:txBody>
                  <a:tcPr marL="68580" marR="68580" marT="0" marB="0" anchor="ctr"/>
                </a:tc>
              </a:tr>
              <a:tr h="498231">
                <a:tc>
                  <a:txBody>
                    <a:bodyPr/>
                    <a:lstStyle/>
                    <a:p>
                      <a:pPr marL="0" marR="0" algn="ctr">
                        <a:lnSpc>
                          <a:spcPct val="115000"/>
                        </a:lnSpc>
                        <a:spcBef>
                          <a:spcPts val="0"/>
                        </a:spcBef>
                        <a:spcAft>
                          <a:spcPts val="0"/>
                        </a:spcAft>
                      </a:pPr>
                      <a:r>
                        <a:rPr lang="en-US" sz="1600" dirty="0">
                          <a:effectLst/>
                          <a:latin typeface="Book Antiqua" pitchFamily="18" charset="0"/>
                        </a:rPr>
                        <a:t>Public Administration and Defense</a:t>
                      </a:r>
                      <a:endParaRPr lang="en-US" sz="1600" dirty="0">
                        <a:effectLst/>
                        <a:latin typeface="Book Antiqua" pitchFamily="18" charset="0"/>
                        <a:ea typeface="Times New Roman"/>
                        <a:cs typeface="Times New Roman"/>
                      </a:endParaRPr>
                    </a:p>
                  </a:txBody>
                  <a:tcPr marL="68580" marR="68580" marT="0" marB="0" anchor="ctr"/>
                </a:tc>
                <a:tc>
                  <a:txBody>
                    <a:bodyPr/>
                    <a:lstStyle/>
                    <a:p>
                      <a:pPr marL="0" marR="0">
                        <a:lnSpc>
                          <a:spcPct val="115000"/>
                        </a:lnSpc>
                        <a:spcBef>
                          <a:spcPts val="0"/>
                        </a:spcBef>
                        <a:spcAft>
                          <a:spcPts val="0"/>
                        </a:spcAft>
                      </a:pPr>
                      <a:r>
                        <a:rPr lang="en-US" sz="1600">
                          <a:effectLst/>
                          <a:latin typeface="Book Antiqua" pitchFamily="18" charset="0"/>
                        </a:rPr>
                        <a:t> </a:t>
                      </a:r>
                      <a:endParaRPr lang="en-US" sz="1600">
                        <a:effectLst/>
                        <a:latin typeface="Book Antiqua" pitchFamily="18" charset="0"/>
                        <a:ea typeface="Times New Roman"/>
                        <a:cs typeface="Times New Roman"/>
                      </a:endParaRPr>
                    </a:p>
                  </a:txBody>
                  <a:tcPr marL="68580" marR="68580" marT="0" marB="0" anchor="ctr"/>
                </a:tc>
                <a:tc>
                  <a:txBody>
                    <a:bodyPr/>
                    <a:lstStyle/>
                    <a:p>
                      <a:pPr marL="285750" marR="0" indent="-285750" algn="ctr">
                        <a:lnSpc>
                          <a:spcPct val="115000"/>
                        </a:lnSpc>
                        <a:spcBef>
                          <a:spcPts val="0"/>
                        </a:spcBef>
                        <a:spcAft>
                          <a:spcPts val="0"/>
                        </a:spcAft>
                        <a:buFont typeface="Wingdings" pitchFamily="2" charset="2"/>
                        <a:buChar char="ü"/>
                      </a:pPr>
                      <a:r>
                        <a:rPr lang="en-US" sz="1600" dirty="0">
                          <a:effectLst/>
                          <a:latin typeface="Book Antiqua" pitchFamily="18" charset="0"/>
                        </a:rPr>
                        <a:t>  </a:t>
                      </a:r>
                      <a:endParaRPr lang="en-US" sz="1600" dirty="0">
                        <a:effectLst/>
                        <a:latin typeface="Book Antiqua" pitchFamily="18" charset="0"/>
                        <a:ea typeface="Times New Roman"/>
                        <a:cs typeface="Times New Roman"/>
                      </a:endParaRPr>
                    </a:p>
                  </a:txBody>
                  <a:tcPr marL="68580" marR="68580" marT="0" marB="0" anchor="ctr"/>
                </a:tc>
              </a:tr>
              <a:tr h="498231">
                <a:tc>
                  <a:txBody>
                    <a:bodyPr/>
                    <a:lstStyle/>
                    <a:p>
                      <a:pPr marL="0" marR="0" algn="ctr">
                        <a:lnSpc>
                          <a:spcPct val="115000"/>
                        </a:lnSpc>
                        <a:spcBef>
                          <a:spcPts val="0"/>
                        </a:spcBef>
                        <a:spcAft>
                          <a:spcPts val="0"/>
                        </a:spcAft>
                      </a:pPr>
                      <a:r>
                        <a:rPr lang="en-US" sz="1600" dirty="0">
                          <a:effectLst/>
                          <a:latin typeface="Book Antiqua" pitchFamily="18" charset="0"/>
                        </a:rPr>
                        <a:t>Education</a:t>
                      </a:r>
                      <a:endParaRPr lang="en-US" sz="1600" dirty="0">
                        <a:effectLst/>
                        <a:latin typeface="Book Antiqua" pitchFamily="18" charset="0"/>
                        <a:ea typeface="Times New Roman"/>
                        <a:cs typeface="Times New Roman"/>
                      </a:endParaRPr>
                    </a:p>
                  </a:txBody>
                  <a:tcPr marL="68580" marR="68580" marT="0" marB="0" anchor="ctr"/>
                </a:tc>
                <a:tc>
                  <a:txBody>
                    <a:bodyPr/>
                    <a:lstStyle/>
                    <a:p>
                      <a:pPr marL="0" marR="0">
                        <a:lnSpc>
                          <a:spcPct val="115000"/>
                        </a:lnSpc>
                        <a:spcBef>
                          <a:spcPts val="0"/>
                        </a:spcBef>
                        <a:spcAft>
                          <a:spcPts val="0"/>
                        </a:spcAft>
                      </a:pPr>
                      <a:r>
                        <a:rPr lang="en-US" sz="1600">
                          <a:effectLst/>
                          <a:latin typeface="Book Antiqua" pitchFamily="18" charset="0"/>
                        </a:rPr>
                        <a:t> </a:t>
                      </a:r>
                      <a:endParaRPr lang="en-US" sz="1600">
                        <a:effectLst/>
                        <a:latin typeface="Book Antiqua" pitchFamily="18" charset="0"/>
                        <a:ea typeface="Times New Roman"/>
                        <a:cs typeface="Times New Roman"/>
                      </a:endParaRPr>
                    </a:p>
                  </a:txBody>
                  <a:tcPr marL="68580" marR="68580" marT="0" marB="0" anchor="ctr"/>
                </a:tc>
                <a:tc>
                  <a:txBody>
                    <a:bodyPr/>
                    <a:lstStyle/>
                    <a:p>
                      <a:pPr marL="285750" marR="0" indent="-285750" algn="ctr">
                        <a:lnSpc>
                          <a:spcPct val="115000"/>
                        </a:lnSpc>
                        <a:spcBef>
                          <a:spcPts val="0"/>
                        </a:spcBef>
                        <a:spcAft>
                          <a:spcPts val="0"/>
                        </a:spcAft>
                        <a:buFont typeface="Wingdings" pitchFamily="2" charset="2"/>
                        <a:buChar char="ü"/>
                      </a:pPr>
                      <a:r>
                        <a:rPr lang="en-US" sz="1600" dirty="0">
                          <a:effectLst/>
                          <a:latin typeface="Book Antiqua" pitchFamily="18" charset="0"/>
                        </a:rPr>
                        <a:t>  </a:t>
                      </a:r>
                      <a:endParaRPr lang="en-US" sz="1600" dirty="0">
                        <a:effectLst/>
                        <a:latin typeface="Book Antiqua" pitchFamily="18" charset="0"/>
                        <a:ea typeface="Times New Roman"/>
                        <a:cs typeface="Times New Roman"/>
                      </a:endParaRPr>
                    </a:p>
                  </a:txBody>
                  <a:tcPr marL="68580" marR="68580" marT="0" marB="0" anchor="ctr"/>
                </a:tc>
              </a:tr>
              <a:tr h="498231">
                <a:tc>
                  <a:txBody>
                    <a:bodyPr/>
                    <a:lstStyle/>
                    <a:p>
                      <a:pPr marL="0" marR="0" algn="ctr">
                        <a:lnSpc>
                          <a:spcPct val="115000"/>
                        </a:lnSpc>
                        <a:spcBef>
                          <a:spcPts val="0"/>
                        </a:spcBef>
                        <a:spcAft>
                          <a:spcPts val="0"/>
                        </a:spcAft>
                      </a:pPr>
                      <a:r>
                        <a:rPr lang="en-US" sz="1600" dirty="0">
                          <a:effectLst/>
                          <a:latin typeface="Book Antiqua" pitchFamily="18" charset="0"/>
                        </a:rPr>
                        <a:t>Health and Social Works</a:t>
                      </a:r>
                      <a:endParaRPr lang="en-US" sz="1600" dirty="0">
                        <a:effectLst/>
                        <a:latin typeface="Book Antiqua" pitchFamily="18" charset="0"/>
                        <a:ea typeface="Times New Roman"/>
                        <a:cs typeface="Times New Roman"/>
                      </a:endParaRPr>
                    </a:p>
                  </a:txBody>
                  <a:tcPr marL="68580" marR="68580" marT="0" marB="0" anchor="ctr"/>
                </a:tc>
                <a:tc>
                  <a:txBody>
                    <a:bodyPr/>
                    <a:lstStyle/>
                    <a:p>
                      <a:pPr marL="285750" marR="0" indent="-285750" algn="ctr">
                        <a:lnSpc>
                          <a:spcPct val="115000"/>
                        </a:lnSpc>
                        <a:spcBef>
                          <a:spcPts val="0"/>
                        </a:spcBef>
                        <a:spcAft>
                          <a:spcPts val="0"/>
                        </a:spcAft>
                        <a:buFont typeface="Wingdings" pitchFamily="2" charset="2"/>
                        <a:buChar char="ü"/>
                      </a:pPr>
                      <a:r>
                        <a:rPr lang="en-US" sz="1600" dirty="0">
                          <a:effectLst/>
                          <a:latin typeface="Book Antiqua" pitchFamily="18" charset="0"/>
                        </a:rPr>
                        <a:t>  </a:t>
                      </a:r>
                      <a:endParaRPr lang="en-US" sz="1600" dirty="0">
                        <a:effectLst/>
                        <a:latin typeface="Book Antiqua" pitchFamily="18" charset="0"/>
                        <a:ea typeface="Times New Roman"/>
                        <a:cs typeface="Times New Roman"/>
                      </a:endParaRPr>
                    </a:p>
                  </a:txBody>
                  <a:tcPr marL="68580" marR="68580" marT="0" marB="0" anchor="ctr"/>
                </a:tc>
                <a:tc>
                  <a:txBody>
                    <a:bodyPr/>
                    <a:lstStyle/>
                    <a:p>
                      <a:pPr marL="0" marR="0">
                        <a:lnSpc>
                          <a:spcPct val="115000"/>
                        </a:lnSpc>
                        <a:spcBef>
                          <a:spcPts val="0"/>
                        </a:spcBef>
                        <a:spcAft>
                          <a:spcPts val="0"/>
                        </a:spcAft>
                      </a:pPr>
                      <a:r>
                        <a:rPr lang="en-US" sz="1600">
                          <a:effectLst/>
                          <a:latin typeface="Book Antiqua" pitchFamily="18" charset="0"/>
                        </a:rPr>
                        <a:t> </a:t>
                      </a:r>
                      <a:endParaRPr lang="en-US" sz="1600">
                        <a:effectLst/>
                        <a:latin typeface="Book Antiqua" pitchFamily="18" charset="0"/>
                        <a:ea typeface="Times New Roman"/>
                        <a:cs typeface="Times New Roman"/>
                      </a:endParaRPr>
                    </a:p>
                  </a:txBody>
                  <a:tcPr marL="68580" marR="68580" marT="0" marB="0" anchor="ctr"/>
                </a:tc>
              </a:tr>
              <a:tr h="498231">
                <a:tc>
                  <a:txBody>
                    <a:bodyPr/>
                    <a:lstStyle/>
                    <a:p>
                      <a:pPr marL="0" marR="0" algn="ctr">
                        <a:lnSpc>
                          <a:spcPct val="115000"/>
                        </a:lnSpc>
                        <a:spcBef>
                          <a:spcPts val="0"/>
                        </a:spcBef>
                        <a:spcAft>
                          <a:spcPts val="0"/>
                        </a:spcAft>
                      </a:pPr>
                      <a:r>
                        <a:rPr lang="en-US" sz="1600">
                          <a:effectLst/>
                          <a:latin typeface="Book Antiqua" pitchFamily="18" charset="0"/>
                        </a:rPr>
                        <a:t>Others</a:t>
                      </a:r>
                      <a:endParaRPr lang="en-US" sz="1600">
                        <a:effectLst/>
                        <a:latin typeface="Book Antiqua" pitchFamily="18" charset="0"/>
                        <a:ea typeface="Times New Roman"/>
                        <a:cs typeface="Times New Roman"/>
                      </a:endParaRPr>
                    </a:p>
                  </a:txBody>
                  <a:tcPr marL="68580" marR="68580" marT="0" marB="0" anchor="ctr"/>
                </a:tc>
                <a:tc>
                  <a:txBody>
                    <a:bodyPr/>
                    <a:lstStyle/>
                    <a:p>
                      <a:pPr marL="0" marR="0">
                        <a:lnSpc>
                          <a:spcPct val="115000"/>
                        </a:lnSpc>
                        <a:spcBef>
                          <a:spcPts val="0"/>
                        </a:spcBef>
                        <a:spcAft>
                          <a:spcPts val="0"/>
                        </a:spcAft>
                      </a:pPr>
                      <a:r>
                        <a:rPr lang="en-US" sz="1600">
                          <a:effectLst/>
                          <a:latin typeface="Book Antiqua" pitchFamily="18" charset="0"/>
                        </a:rPr>
                        <a:t> </a:t>
                      </a:r>
                      <a:endParaRPr lang="en-US" sz="1600">
                        <a:effectLst/>
                        <a:latin typeface="Book Antiqua" pitchFamily="18" charset="0"/>
                        <a:ea typeface="Times New Roman"/>
                        <a:cs typeface="Times New Roman"/>
                      </a:endParaRPr>
                    </a:p>
                  </a:txBody>
                  <a:tcPr marL="68580" marR="68580" marT="0" marB="0" anchor="ctr"/>
                </a:tc>
                <a:tc>
                  <a:txBody>
                    <a:bodyPr/>
                    <a:lstStyle/>
                    <a:p>
                      <a:pPr marL="285750" marR="0" indent="-285750" algn="ctr">
                        <a:lnSpc>
                          <a:spcPct val="115000"/>
                        </a:lnSpc>
                        <a:spcBef>
                          <a:spcPts val="0"/>
                        </a:spcBef>
                        <a:spcAft>
                          <a:spcPts val="0"/>
                        </a:spcAft>
                        <a:buFont typeface="Wingdings" pitchFamily="2" charset="2"/>
                        <a:buChar char="ü"/>
                      </a:pPr>
                      <a:r>
                        <a:rPr lang="en-US" sz="1600" dirty="0">
                          <a:effectLst/>
                          <a:latin typeface="Book Antiqua" pitchFamily="18" charset="0"/>
                        </a:rPr>
                        <a:t>  </a:t>
                      </a:r>
                      <a:endParaRPr lang="en-US" sz="1600" dirty="0">
                        <a:effectLst/>
                        <a:latin typeface="Book Antiqua" pitchFamily="18" charset="0"/>
                        <a:ea typeface="Times New Roman"/>
                        <a:cs typeface="Times New Roman"/>
                      </a:endParaRPr>
                    </a:p>
                  </a:txBody>
                  <a:tcPr marL="68580" marR="68580" marT="0" marB="0" anchor="ctr"/>
                </a:tc>
              </a:tr>
            </a:tbl>
          </a:graphicData>
        </a:graphic>
      </p:graphicFrame>
      <p:sp>
        <p:nvSpPr>
          <p:cNvPr id="5" name="TextBox 4"/>
          <p:cNvSpPr txBox="1"/>
          <p:nvPr/>
        </p:nvSpPr>
        <p:spPr>
          <a:xfrm>
            <a:off x="76200" y="1371600"/>
            <a:ext cx="5105400" cy="4708981"/>
          </a:xfrm>
          <a:prstGeom prst="rect">
            <a:avLst/>
          </a:prstGeom>
          <a:noFill/>
        </p:spPr>
        <p:txBody>
          <a:bodyPr wrap="square" rtlCol="0">
            <a:spAutoFit/>
          </a:bodyPr>
          <a:lstStyle/>
          <a:p>
            <a:pPr algn="just"/>
            <a:r>
              <a:rPr lang="en-US" sz="2000" dirty="0">
                <a:latin typeface="Book Antiqua" pitchFamily="18" charset="0"/>
              </a:rPr>
              <a:t>It is important to keep in mind that this is a descriptive tool rather than a diagnostic one is important. The shift-share analysis does not tell us why some local industries are more competitive and why some are less competitive—differences may be due to technology, management, or worker productivity. A more in-depth analysis of local versus national industries is required to sort out the sources of these differences. Potential factors could include access to natural resources, local wage rates, workforce productivity, or regional transportation networks.</a:t>
            </a:r>
          </a:p>
          <a:p>
            <a:pPr algn="just"/>
            <a:endParaRPr lang="en-US" sz="2000" dirty="0">
              <a:latin typeface="Book Antiqua" pitchFamily="18" charset="0"/>
            </a:endParaRPr>
          </a:p>
        </p:txBody>
      </p:sp>
      <p:sp>
        <p:nvSpPr>
          <p:cNvPr id="6" name="TextBox 5"/>
          <p:cNvSpPr txBox="1"/>
          <p:nvPr/>
        </p:nvSpPr>
        <p:spPr>
          <a:xfrm>
            <a:off x="76201" y="20782"/>
            <a:ext cx="5105400" cy="830997"/>
          </a:xfrm>
          <a:prstGeom prst="rect">
            <a:avLst/>
          </a:prstGeom>
          <a:noFill/>
        </p:spPr>
        <p:txBody>
          <a:bodyPr wrap="square" rtlCol="0">
            <a:spAutoFit/>
          </a:bodyPr>
          <a:lstStyle/>
          <a:p>
            <a:pPr algn="ctr"/>
            <a:r>
              <a:rPr lang="en-US" sz="2400" b="1" dirty="0">
                <a:latin typeface="Book Antiqua" pitchFamily="18" charset="0"/>
              </a:rPr>
              <a:t>Progressive and Less Progressive Sectors of </a:t>
            </a:r>
            <a:r>
              <a:rPr lang="en-US" sz="2400" b="1" dirty="0" err="1">
                <a:latin typeface="Book Antiqua" pitchFamily="18" charset="0"/>
              </a:rPr>
              <a:t>Bagmara</a:t>
            </a:r>
            <a:r>
              <a:rPr lang="en-US" sz="2400" b="1" dirty="0">
                <a:latin typeface="Book Antiqua" pitchFamily="18" charset="0"/>
              </a:rPr>
              <a:t> </a:t>
            </a:r>
            <a:r>
              <a:rPr lang="en-US" sz="2400" b="1" dirty="0" err="1">
                <a:latin typeface="Book Antiqua" pitchFamily="18" charset="0"/>
              </a:rPr>
              <a:t>Upazila</a:t>
            </a:r>
            <a:r>
              <a:rPr lang="en-US" sz="2400" b="1" dirty="0">
                <a:latin typeface="Book Antiqua" pitchFamily="18" charset="0"/>
              </a:rPr>
              <a:t>.</a:t>
            </a:r>
            <a:endParaRPr lang="en-US" sz="2400" dirty="0">
              <a:latin typeface="Book Antiqua" pitchFamily="18" charset="0"/>
            </a:endParaRPr>
          </a:p>
        </p:txBody>
      </p:sp>
    </p:spTree>
    <p:extLst>
      <p:ext uri="{BB962C8B-B14F-4D97-AF65-F5344CB8AC3E}">
        <p14:creationId xmlns:p14="http://schemas.microsoft.com/office/powerpoint/2010/main" val="34578175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42852"/>
            <a:ext cx="4357669" cy="954107"/>
          </a:xfrm>
          <a:prstGeom prst="rect">
            <a:avLst/>
          </a:prstGeom>
          <a:noFill/>
        </p:spPr>
        <p:txBody>
          <a:bodyPr wrap="square" rtlCol="0">
            <a:spAutoFit/>
          </a:bodyPr>
          <a:lstStyle/>
          <a:p>
            <a:pPr algn="ctr"/>
            <a:r>
              <a:rPr lang="en-US" sz="2800" b="1" dirty="0" smtClean="0">
                <a:latin typeface="Book Antiqua" pitchFamily="18" charset="0"/>
              </a:rPr>
              <a:t>Regional Linkage Plan of </a:t>
            </a:r>
            <a:r>
              <a:rPr lang="en-US" sz="2800" b="1" dirty="0" err="1" smtClean="0">
                <a:latin typeface="Book Antiqua" pitchFamily="18" charset="0"/>
              </a:rPr>
              <a:t>Rajshahi</a:t>
            </a:r>
            <a:r>
              <a:rPr lang="en-US" sz="2800" b="1" dirty="0" smtClean="0">
                <a:latin typeface="Book Antiqua" pitchFamily="18" charset="0"/>
              </a:rPr>
              <a:t> District</a:t>
            </a:r>
            <a:endParaRPr lang="en-US" sz="2800" b="1" dirty="0">
              <a:latin typeface="Book Antiqua" pitchFamily="18" charset="0"/>
            </a:endParaRPr>
          </a:p>
        </p:txBody>
      </p:sp>
      <p:pic>
        <p:nvPicPr>
          <p:cNvPr id="5" name="Picture 4" descr="D:\Arman_Work\FAQ Sheet\Map_Pdf_Bagmara\Regional Linkage_Rajshahi.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83" y="0"/>
            <a:ext cx="9116307" cy="6847820"/>
          </a:xfrm>
          <a:prstGeom prst="rect">
            <a:avLst/>
          </a:prstGeom>
          <a:noFill/>
          <a:ln>
            <a:noFill/>
          </a:ln>
        </p:spPr>
      </p:pic>
      <p:sp>
        <p:nvSpPr>
          <p:cNvPr id="6" name="TextBox 5"/>
          <p:cNvSpPr txBox="1"/>
          <p:nvPr/>
        </p:nvSpPr>
        <p:spPr>
          <a:xfrm>
            <a:off x="0" y="1500174"/>
            <a:ext cx="4457684" cy="2585323"/>
          </a:xfrm>
          <a:prstGeom prst="rect">
            <a:avLst/>
          </a:prstGeom>
          <a:noFill/>
        </p:spPr>
        <p:txBody>
          <a:bodyPr wrap="square" rtlCol="0">
            <a:spAutoFit/>
          </a:bodyPr>
          <a:lstStyle/>
          <a:p>
            <a:pPr algn="just">
              <a:buFont typeface="Arial" pitchFamily="34" charset="0"/>
              <a:buChar char="•"/>
            </a:pPr>
            <a:r>
              <a:rPr lang="en-US" dirty="0" smtClean="0">
                <a:latin typeface="Book Antiqua" pitchFamily="18" charset="0"/>
              </a:rPr>
              <a:t> </a:t>
            </a:r>
            <a:r>
              <a:rPr lang="en-US" dirty="0" err="1" smtClean="0">
                <a:latin typeface="Book Antiqua" pitchFamily="18" charset="0"/>
              </a:rPr>
              <a:t>Rajshahi</a:t>
            </a:r>
            <a:r>
              <a:rPr lang="en-US" dirty="0" smtClean="0">
                <a:latin typeface="Book Antiqua" pitchFamily="18" charset="0"/>
              </a:rPr>
              <a:t> </a:t>
            </a:r>
            <a:r>
              <a:rPr lang="en-US" dirty="0">
                <a:latin typeface="Book Antiqua" pitchFamily="18" charset="0"/>
              </a:rPr>
              <a:t>District is directly connected with </a:t>
            </a:r>
            <a:r>
              <a:rPr lang="en-US" dirty="0" err="1">
                <a:latin typeface="Book Antiqua" pitchFamily="18" charset="0"/>
              </a:rPr>
              <a:t>Natore</a:t>
            </a:r>
            <a:r>
              <a:rPr lang="en-US" dirty="0">
                <a:latin typeface="Book Antiqua" pitchFamily="18" charset="0"/>
              </a:rPr>
              <a:t>, </a:t>
            </a:r>
            <a:r>
              <a:rPr lang="en-US" dirty="0" err="1">
                <a:latin typeface="Book Antiqua" pitchFamily="18" charset="0"/>
              </a:rPr>
              <a:t>Pabna,and</a:t>
            </a:r>
            <a:r>
              <a:rPr lang="en-US" dirty="0">
                <a:latin typeface="Book Antiqua" pitchFamily="18" charset="0"/>
              </a:rPr>
              <a:t>  </a:t>
            </a:r>
            <a:r>
              <a:rPr lang="en-US" dirty="0" err="1">
                <a:latin typeface="Book Antiqua" pitchFamily="18" charset="0"/>
              </a:rPr>
              <a:t>Kushtia</a:t>
            </a:r>
            <a:r>
              <a:rPr lang="en-US" dirty="0">
                <a:latin typeface="Book Antiqua" pitchFamily="18" charset="0"/>
              </a:rPr>
              <a:t> through the national highway. </a:t>
            </a:r>
            <a:endParaRPr lang="en-US" dirty="0" smtClean="0">
              <a:latin typeface="Book Antiqua" pitchFamily="18" charset="0"/>
            </a:endParaRPr>
          </a:p>
          <a:p>
            <a:pPr algn="just">
              <a:buFont typeface="Arial" pitchFamily="34" charset="0"/>
              <a:buChar char="•"/>
            </a:pPr>
            <a:r>
              <a:rPr lang="en-US" dirty="0" smtClean="0">
                <a:latin typeface="Book Antiqua" pitchFamily="18" charset="0"/>
              </a:rPr>
              <a:t>The </a:t>
            </a:r>
            <a:r>
              <a:rPr lang="en-US" dirty="0">
                <a:latin typeface="Book Antiqua" pitchFamily="18" charset="0"/>
              </a:rPr>
              <a:t>regional highway covers </a:t>
            </a:r>
            <a:r>
              <a:rPr lang="en-US" dirty="0" err="1">
                <a:latin typeface="Book Antiqua" pitchFamily="18" charset="0"/>
              </a:rPr>
              <a:t>Naogaon</a:t>
            </a:r>
            <a:r>
              <a:rPr lang="en-US" dirty="0">
                <a:latin typeface="Book Antiqua" pitchFamily="18" charset="0"/>
              </a:rPr>
              <a:t>, </a:t>
            </a:r>
            <a:r>
              <a:rPr lang="en-US" dirty="0" err="1">
                <a:latin typeface="Book Antiqua" pitchFamily="18" charset="0"/>
              </a:rPr>
              <a:t>Rajshahi</a:t>
            </a:r>
            <a:r>
              <a:rPr lang="en-US" dirty="0">
                <a:latin typeface="Book Antiqua" pitchFamily="18" charset="0"/>
              </a:rPr>
              <a:t>, </a:t>
            </a:r>
            <a:r>
              <a:rPr lang="en-US" dirty="0" err="1">
                <a:latin typeface="Book Antiqua" pitchFamily="18" charset="0"/>
              </a:rPr>
              <a:t>Bogra</a:t>
            </a:r>
            <a:r>
              <a:rPr lang="en-US" dirty="0">
                <a:latin typeface="Book Antiqua" pitchFamily="18" charset="0"/>
              </a:rPr>
              <a:t> and </a:t>
            </a:r>
            <a:r>
              <a:rPr lang="en-US" dirty="0" err="1">
                <a:latin typeface="Book Antiqua" pitchFamily="18" charset="0"/>
              </a:rPr>
              <a:t>Kushtia</a:t>
            </a:r>
            <a:r>
              <a:rPr lang="en-US" dirty="0">
                <a:latin typeface="Book Antiqua" pitchFamily="18" charset="0"/>
              </a:rPr>
              <a:t>. </a:t>
            </a:r>
            <a:endParaRPr lang="en-US" dirty="0" smtClean="0">
              <a:latin typeface="Book Antiqua" pitchFamily="18" charset="0"/>
            </a:endParaRPr>
          </a:p>
          <a:p>
            <a:pPr algn="just">
              <a:buFont typeface="Arial" pitchFamily="34" charset="0"/>
              <a:buChar char="•"/>
            </a:pPr>
            <a:r>
              <a:rPr lang="en-US" dirty="0" smtClean="0">
                <a:latin typeface="Book Antiqua" pitchFamily="18" charset="0"/>
              </a:rPr>
              <a:t> Railway </a:t>
            </a:r>
            <a:r>
              <a:rPr lang="en-US" dirty="0">
                <a:latin typeface="Book Antiqua" pitchFamily="18" charset="0"/>
              </a:rPr>
              <a:t>network covers a huge area. </a:t>
            </a:r>
            <a:r>
              <a:rPr lang="en-US" dirty="0" err="1">
                <a:latin typeface="Book Antiqua" pitchFamily="18" charset="0"/>
              </a:rPr>
              <a:t>Nawabganj</a:t>
            </a:r>
            <a:r>
              <a:rPr lang="en-US" dirty="0">
                <a:latin typeface="Book Antiqua" pitchFamily="18" charset="0"/>
              </a:rPr>
              <a:t>, </a:t>
            </a:r>
            <a:r>
              <a:rPr lang="en-US" dirty="0" err="1">
                <a:latin typeface="Book Antiqua" pitchFamily="18" charset="0"/>
              </a:rPr>
              <a:t>Rajshahi</a:t>
            </a:r>
            <a:r>
              <a:rPr lang="en-US" dirty="0">
                <a:latin typeface="Book Antiqua" pitchFamily="18" charset="0"/>
              </a:rPr>
              <a:t>, </a:t>
            </a:r>
            <a:r>
              <a:rPr lang="en-US" dirty="0" err="1">
                <a:latin typeface="Book Antiqua" pitchFamily="18" charset="0"/>
              </a:rPr>
              <a:t>Natore</a:t>
            </a:r>
            <a:r>
              <a:rPr lang="en-US" dirty="0">
                <a:latin typeface="Book Antiqua" pitchFamily="18" charset="0"/>
              </a:rPr>
              <a:t>, </a:t>
            </a:r>
            <a:r>
              <a:rPr lang="en-US" dirty="0" err="1">
                <a:latin typeface="Book Antiqua" pitchFamily="18" charset="0"/>
              </a:rPr>
              <a:t>Sirajganj</a:t>
            </a:r>
            <a:r>
              <a:rPr lang="en-US" dirty="0">
                <a:latin typeface="Book Antiqua" pitchFamily="18" charset="0"/>
              </a:rPr>
              <a:t>, </a:t>
            </a:r>
            <a:r>
              <a:rPr lang="en-US" dirty="0" err="1">
                <a:latin typeface="Book Antiqua" pitchFamily="18" charset="0"/>
              </a:rPr>
              <a:t>Pabna</a:t>
            </a:r>
            <a:r>
              <a:rPr lang="en-US" dirty="0">
                <a:latin typeface="Book Antiqua" pitchFamily="18" charset="0"/>
              </a:rPr>
              <a:t>, </a:t>
            </a:r>
            <a:r>
              <a:rPr lang="en-US" dirty="0" err="1">
                <a:latin typeface="Book Antiqua" pitchFamily="18" charset="0"/>
              </a:rPr>
              <a:t>Kushtia</a:t>
            </a:r>
            <a:r>
              <a:rPr lang="en-US" dirty="0">
                <a:latin typeface="Book Antiqua" pitchFamily="18" charset="0"/>
              </a:rPr>
              <a:t>, </a:t>
            </a:r>
            <a:r>
              <a:rPr lang="en-US" dirty="0" err="1">
                <a:latin typeface="Book Antiqua" pitchFamily="18" charset="0"/>
              </a:rPr>
              <a:t>Chuadanga</a:t>
            </a:r>
            <a:r>
              <a:rPr lang="en-US" dirty="0">
                <a:latin typeface="Book Antiqua" pitchFamily="18" charset="0"/>
              </a:rPr>
              <a:t> and </a:t>
            </a:r>
            <a:r>
              <a:rPr lang="en-US" dirty="0" err="1">
                <a:latin typeface="Book Antiqua" pitchFamily="18" charset="0"/>
              </a:rPr>
              <a:t>Bogura</a:t>
            </a:r>
            <a:r>
              <a:rPr lang="en-US" dirty="0">
                <a:latin typeface="Book Antiqua" pitchFamily="18" charset="0"/>
              </a:rPr>
              <a:t> has a good railway </a:t>
            </a:r>
            <a:r>
              <a:rPr lang="en-US" dirty="0" smtClean="0">
                <a:latin typeface="Book Antiqua" pitchFamily="18" charset="0"/>
              </a:rPr>
              <a:t>communication</a:t>
            </a:r>
            <a:endParaRPr lang="en-US" dirty="0">
              <a:latin typeface="Book Antiqua" pitchFamily="18" charset="0"/>
            </a:endParaRPr>
          </a:p>
        </p:txBody>
      </p:sp>
    </p:spTree>
    <p:extLst>
      <p:ext uri="{BB962C8B-B14F-4D97-AF65-F5344CB8AC3E}">
        <p14:creationId xmlns:p14="http://schemas.microsoft.com/office/powerpoint/2010/main" val="3621256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man_Work\FAQ Sheet\Map_Pdf_Bagmara\Regional Linkag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0"/>
            <a:ext cx="9296400" cy="6858000"/>
          </a:xfrm>
          <a:prstGeom prst="rect">
            <a:avLst/>
          </a:prstGeom>
          <a:noFill/>
          <a:ln>
            <a:noFill/>
          </a:ln>
        </p:spPr>
      </p:pic>
      <p:sp>
        <p:nvSpPr>
          <p:cNvPr id="3" name="TextBox 2"/>
          <p:cNvSpPr txBox="1"/>
          <p:nvPr/>
        </p:nvSpPr>
        <p:spPr>
          <a:xfrm>
            <a:off x="0" y="0"/>
            <a:ext cx="4286231" cy="954107"/>
          </a:xfrm>
          <a:prstGeom prst="rect">
            <a:avLst/>
          </a:prstGeom>
          <a:noFill/>
        </p:spPr>
        <p:txBody>
          <a:bodyPr wrap="square" rtlCol="0">
            <a:spAutoFit/>
          </a:bodyPr>
          <a:lstStyle/>
          <a:p>
            <a:pPr algn="ctr"/>
            <a:r>
              <a:rPr lang="en-US" sz="2800" b="1" dirty="0" smtClean="0">
                <a:latin typeface="Book Antiqua" pitchFamily="18" charset="0"/>
              </a:rPr>
              <a:t>Regional Linkage Plan of </a:t>
            </a:r>
            <a:r>
              <a:rPr lang="en-US" sz="2800" b="1" dirty="0" err="1" smtClean="0">
                <a:latin typeface="Book Antiqua" pitchFamily="18" charset="0"/>
              </a:rPr>
              <a:t>Bagmara</a:t>
            </a:r>
            <a:r>
              <a:rPr lang="en-US" sz="2800" b="1" dirty="0" smtClean="0">
                <a:latin typeface="Book Antiqua" pitchFamily="18" charset="0"/>
              </a:rPr>
              <a:t> </a:t>
            </a:r>
            <a:r>
              <a:rPr lang="en-US" sz="2800" b="1" dirty="0" err="1" smtClean="0">
                <a:latin typeface="Book Antiqua" pitchFamily="18" charset="0"/>
              </a:rPr>
              <a:t>Upazila</a:t>
            </a:r>
            <a:endParaRPr lang="en-US" sz="2800" b="1" dirty="0">
              <a:latin typeface="Book Antiqua" pitchFamily="18" charset="0"/>
            </a:endParaRPr>
          </a:p>
        </p:txBody>
      </p:sp>
      <p:sp>
        <p:nvSpPr>
          <p:cNvPr id="5" name="TextBox 4"/>
          <p:cNvSpPr txBox="1"/>
          <p:nvPr/>
        </p:nvSpPr>
        <p:spPr>
          <a:xfrm>
            <a:off x="0" y="1285860"/>
            <a:ext cx="4429108" cy="3693319"/>
          </a:xfrm>
          <a:prstGeom prst="rect">
            <a:avLst/>
          </a:prstGeom>
          <a:noFill/>
        </p:spPr>
        <p:txBody>
          <a:bodyPr wrap="square" rtlCol="0">
            <a:spAutoFit/>
          </a:bodyPr>
          <a:lstStyle/>
          <a:p>
            <a:pPr algn="just">
              <a:buFont typeface="Arial" pitchFamily="34" charset="0"/>
              <a:buChar char="•"/>
            </a:pPr>
            <a:r>
              <a:rPr lang="en-US" dirty="0" smtClean="0">
                <a:latin typeface="Book Antiqua" pitchFamily="18" charset="0"/>
              </a:rPr>
              <a:t> </a:t>
            </a:r>
            <a:r>
              <a:rPr lang="en-US" dirty="0" err="1" smtClean="0">
                <a:latin typeface="Book Antiqua" pitchFamily="18" charset="0"/>
              </a:rPr>
              <a:t>Bagmara</a:t>
            </a:r>
            <a:r>
              <a:rPr lang="en-US" dirty="0" smtClean="0">
                <a:latin typeface="Book Antiqua" pitchFamily="18" charset="0"/>
              </a:rPr>
              <a:t> </a:t>
            </a:r>
            <a:r>
              <a:rPr lang="en-US" dirty="0" err="1">
                <a:latin typeface="Book Antiqua" pitchFamily="18" charset="0"/>
              </a:rPr>
              <a:t>Upazila</a:t>
            </a:r>
            <a:r>
              <a:rPr lang="en-US" dirty="0">
                <a:latin typeface="Book Antiqua" pitchFamily="18" charset="0"/>
              </a:rPr>
              <a:t> is directly connected with </a:t>
            </a:r>
            <a:r>
              <a:rPr lang="en-US" dirty="0" err="1">
                <a:latin typeface="Book Antiqua" pitchFamily="18" charset="0"/>
              </a:rPr>
              <a:t>Mohonpur</a:t>
            </a:r>
            <a:r>
              <a:rPr lang="en-US" dirty="0">
                <a:latin typeface="Book Antiqua" pitchFamily="18" charset="0"/>
              </a:rPr>
              <a:t>, Durgapur and </a:t>
            </a:r>
            <a:r>
              <a:rPr lang="en-US" dirty="0" err="1">
                <a:latin typeface="Book Antiqua" pitchFamily="18" charset="0"/>
              </a:rPr>
              <a:t>Puthia</a:t>
            </a:r>
            <a:r>
              <a:rPr lang="en-US" dirty="0">
                <a:latin typeface="Book Antiqua" pitchFamily="18" charset="0"/>
              </a:rPr>
              <a:t> through the </a:t>
            </a:r>
            <a:r>
              <a:rPr lang="en-US" dirty="0" err="1">
                <a:latin typeface="Book Antiqua" pitchFamily="18" charset="0"/>
              </a:rPr>
              <a:t>zila</a:t>
            </a:r>
            <a:r>
              <a:rPr lang="en-US" dirty="0">
                <a:latin typeface="Book Antiqua" pitchFamily="18" charset="0"/>
              </a:rPr>
              <a:t> road</a:t>
            </a:r>
            <a:r>
              <a:rPr lang="en-US" dirty="0" smtClean="0">
                <a:latin typeface="Book Antiqua" pitchFamily="18" charset="0"/>
              </a:rPr>
              <a:t>.</a:t>
            </a:r>
          </a:p>
          <a:p>
            <a:pPr algn="just">
              <a:buFont typeface="Arial" pitchFamily="34" charset="0"/>
              <a:buChar char="•"/>
            </a:pPr>
            <a:r>
              <a:rPr lang="en-US" dirty="0" smtClean="0">
                <a:latin typeface="Book Antiqua" pitchFamily="18" charset="0"/>
              </a:rPr>
              <a:t>This </a:t>
            </a:r>
            <a:r>
              <a:rPr lang="en-US" dirty="0" err="1">
                <a:latin typeface="Book Antiqua" pitchFamily="18" charset="0"/>
              </a:rPr>
              <a:t>zila</a:t>
            </a:r>
            <a:r>
              <a:rPr lang="en-US" dirty="0">
                <a:latin typeface="Book Antiqua" pitchFamily="18" charset="0"/>
              </a:rPr>
              <a:t> road also </a:t>
            </a:r>
            <a:r>
              <a:rPr lang="en-US" dirty="0" smtClean="0">
                <a:latin typeface="Book Antiqua" pitchFamily="18" charset="0"/>
              </a:rPr>
              <a:t>covers </a:t>
            </a:r>
            <a:r>
              <a:rPr lang="en-US" dirty="0" err="1" smtClean="0">
                <a:latin typeface="Book Antiqua" pitchFamily="18" charset="0"/>
              </a:rPr>
              <a:t>Godagari</a:t>
            </a:r>
            <a:r>
              <a:rPr lang="en-US" dirty="0">
                <a:latin typeface="Book Antiqua" pitchFamily="18" charset="0"/>
              </a:rPr>
              <a:t>, </a:t>
            </a:r>
            <a:r>
              <a:rPr lang="en-US" dirty="0" err="1">
                <a:latin typeface="Book Antiqua" pitchFamily="18" charset="0"/>
              </a:rPr>
              <a:t>Poba</a:t>
            </a:r>
            <a:r>
              <a:rPr lang="en-US" dirty="0">
                <a:latin typeface="Book Antiqua" pitchFamily="18" charset="0"/>
              </a:rPr>
              <a:t>, </a:t>
            </a:r>
            <a:r>
              <a:rPr lang="en-US" dirty="0" err="1">
                <a:latin typeface="Book Antiqua" pitchFamily="18" charset="0"/>
              </a:rPr>
              <a:t>Shahmokhdum</a:t>
            </a:r>
            <a:r>
              <a:rPr lang="en-US" dirty="0">
                <a:latin typeface="Book Antiqua" pitchFamily="18" charset="0"/>
              </a:rPr>
              <a:t>, </a:t>
            </a:r>
            <a:r>
              <a:rPr lang="en-US" dirty="0" err="1">
                <a:latin typeface="Book Antiqua" pitchFamily="18" charset="0"/>
              </a:rPr>
              <a:t>Rajpara</a:t>
            </a:r>
            <a:r>
              <a:rPr lang="en-US" dirty="0">
                <a:latin typeface="Book Antiqua" pitchFamily="18" charset="0"/>
              </a:rPr>
              <a:t>, </a:t>
            </a:r>
            <a:r>
              <a:rPr lang="en-US" dirty="0" err="1">
                <a:latin typeface="Book Antiqua" pitchFamily="18" charset="0"/>
              </a:rPr>
              <a:t>Boalia</a:t>
            </a:r>
            <a:r>
              <a:rPr lang="en-US" dirty="0">
                <a:latin typeface="Book Antiqua" pitchFamily="18" charset="0"/>
              </a:rPr>
              <a:t> </a:t>
            </a:r>
            <a:r>
              <a:rPr lang="en-US" dirty="0" err="1">
                <a:latin typeface="Book Antiqua" pitchFamily="18" charset="0"/>
              </a:rPr>
              <a:t>Charghat</a:t>
            </a:r>
            <a:r>
              <a:rPr lang="en-US" dirty="0">
                <a:latin typeface="Book Antiqua" pitchFamily="18" charset="0"/>
              </a:rPr>
              <a:t> and </a:t>
            </a:r>
            <a:r>
              <a:rPr lang="en-US" dirty="0" err="1">
                <a:latin typeface="Book Antiqua" pitchFamily="18" charset="0"/>
              </a:rPr>
              <a:t>Bagha</a:t>
            </a:r>
            <a:r>
              <a:rPr lang="en-US" dirty="0">
                <a:latin typeface="Book Antiqua" pitchFamily="18" charset="0"/>
              </a:rPr>
              <a:t>. </a:t>
            </a:r>
            <a:endParaRPr lang="en-US" dirty="0" smtClean="0">
              <a:latin typeface="Book Antiqua" pitchFamily="18" charset="0"/>
            </a:endParaRPr>
          </a:p>
          <a:p>
            <a:pPr algn="just">
              <a:buFont typeface="Arial" pitchFamily="34" charset="0"/>
              <a:buChar char="•"/>
            </a:pPr>
            <a:r>
              <a:rPr lang="en-US" dirty="0" smtClean="0">
                <a:latin typeface="Book Antiqua" pitchFamily="18" charset="0"/>
              </a:rPr>
              <a:t>The </a:t>
            </a:r>
            <a:r>
              <a:rPr lang="en-US" dirty="0">
                <a:latin typeface="Book Antiqua" pitchFamily="18" charset="0"/>
              </a:rPr>
              <a:t>regional highway doesn’t cover </a:t>
            </a:r>
            <a:r>
              <a:rPr lang="en-US" dirty="0" err="1">
                <a:latin typeface="Book Antiqua" pitchFamily="18" charset="0"/>
              </a:rPr>
              <a:t>Bagmara</a:t>
            </a:r>
            <a:r>
              <a:rPr lang="en-US" dirty="0">
                <a:latin typeface="Book Antiqua" pitchFamily="18" charset="0"/>
              </a:rPr>
              <a:t> </a:t>
            </a:r>
            <a:r>
              <a:rPr lang="en-US" dirty="0" err="1" smtClean="0">
                <a:latin typeface="Book Antiqua" pitchFamily="18" charset="0"/>
              </a:rPr>
              <a:t>Upazila</a:t>
            </a:r>
            <a:r>
              <a:rPr lang="en-US" dirty="0" smtClean="0">
                <a:latin typeface="Book Antiqua" pitchFamily="18" charset="0"/>
              </a:rPr>
              <a:t> but covers </a:t>
            </a:r>
            <a:r>
              <a:rPr lang="en-US" dirty="0" err="1">
                <a:latin typeface="Book Antiqua" pitchFamily="18" charset="0"/>
              </a:rPr>
              <a:t>Godagari</a:t>
            </a:r>
            <a:r>
              <a:rPr lang="en-US" dirty="0">
                <a:latin typeface="Book Antiqua" pitchFamily="18" charset="0"/>
              </a:rPr>
              <a:t>, </a:t>
            </a:r>
            <a:r>
              <a:rPr lang="en-US" dirty="0" err="1">
                <a:latin typeface="Book Antiqua" pitchFamily="18" charset="0"/>
              </a:rPr>
              <a:t>Poba</a:t>
            </a:r>
            <a:r>
              <a:rPr lang="en-US" dirty="0">
                <a:latin typeface="Book Antiqua" pitchFamily="18" charset="0"/>
              </a:rPr>
              <a:t>, </a:t>
            </a:r>
            <a:r>
              <a:rPr lang="en-US" dirty="0" err="1">
                <a:latin typeface="Book Antiqua" pitchFamily="18" charset="0"/>
              </a:rPr>
              <a:t>Shahmokhdum</a:t>
            </a:r>
            <a:r>
              <a:rPr lang="en-US" dirty="0">
                <a:latin typeface="Book Antiqua" pitchFamily="18" charset="0"/>
              </a:rPr>
              <a:t>, </a:t>
            </a:r>
            <a:r>
              <a:rPr lang="en-US" dirty="0" err="1">
                <a:latin typeface="Book Antiqua" pitchFamily="18" charset="0"/>
              </a:rPr>
              <a:t>Rajpara</a:t>
            </a:r>
            <a:r>
              <a:rPr lang="en-US" dirty="0">
                <a:latin typeface="Book Antiqua" pitchFamily="18" charset="0"/>
              </a:rPr>
              <a:t>, </a:t>
            </a:r>
            <a:r>
              <a:rPr lang="en-US" dirty="0" err="1">
                <a:latin typeface="Book Antiqua" pitchFamily="18" charset="0"/>
              </a:rPr>
              <a:t>Boalia</a:t>
            </a:r>
            <a:r>
              <a:rPr lang="en-US" dirty="0">
                <a:latin typeface="Book Antiqua" pitchFamily="18" charset="0"/>
              </a:rPr>
              <a:t> and </a:t>
            </a:r>
            <a:r>
              <a:rPr lang="en-US" dirty="0" err="1">
                <a:latin typeface="Book Antiqua" pitchFamily="18" charset="0"/>
              </a:rPr>
              <a:t>Moanpur</a:t>
            </a:r>
            <a:r>
              <a:rPr lang="en-US" dirty="0">
                <a:latin typeface="Book Antiqua" pitchFamily="18" charset="0"/>
              </a:rPr>
              <a:t>. </a:t>
            </a:r>
            <a:endParaRPr lang="en-US" dirty="0" smtClean="0">
              <a:latin typeface="Book Antiqua" pitchFamily="18" charset="0"/>
            </a:endParaRPr>
          </a:p>
          <a:p>
            <a:pPr algn="just">
              <a:buFont typeface="Arial" pitchFamily="34" charset="0"/>
              <a:buChar char="•"/>
            </a:pPr>
            <a:r>
              <a:rPr lang="en-US" dirty="0" smtClean="0">
                <a:latin typeface="Book Antiqua" pitchFamily="18" charset="0"/>
              </a:rPr>
              <a:t>There </a:t>
            </a:r>
            <a:r>
              <a:rPr lang="en-US" dirty="0">
                <a:latin typeface="Book Antiqua" pitchFamily="18" charset="0"/>
              </a:rPr>
              <a:t>is no railway network in </a:t>
            </a:r>
            <a:r>
              <a:rPr lang="en-US" dirty="0" err="1">
                <a:latin typeface="Book Antiqua" pitchFamily="18" charset="0"/>
              </a:rPr>
              <a:t>Bagmara</a:t>
            </a:r>
            <a:r>
              <a:rPr lang="en-US" dirty="0">
                <a:latin typeface="Book Antiqua" pitchFamily="18" charset="0"/>
              </a:rPr>
              <a:t> </a:t>
            </a:r>
            <a:r>
              <a:rPr lang="en-US" dirty="0" err="1">
                <a:latin typeface="Book Antiqua" pitchFamily="18" charset="0"/>
              </a:rPr>
              <a:t>Upazila</a:t>
            </a:r>
            <a:r>
              <a:rPr lang="en-US" dirty="0">
                <a:latin typeface="Book Antiqua" pitchFamily="18" charset="0"/>
              </a:rPr>
              <a:t>. Railway network passes by the outside of </a:t>
            </a:r>
            <a:r>
              <a:rPr lang="en-US" dirty="0" err="1">
                <a:latin typeface="Book Antiqua" pitchFamily="18" charset="0"/>
              </a:rPr>
              <a:t>Bagmara</a:t>
            </a:r>
            <a:r>
              <a:rPr lang="en-US" dirty="0">
                <a:latin typeface="Book Antiqua" pitchFamily="18" charset="0"/>
              </a:rPr>
              <a:t> </a:t>
            </a:r>
            <a:r>
              <a:rPr lang="en-US" dirty="0" err="1">
                <a:latin typeface="Book Antiqua" pitchFamily="18" charset="0"/>
              </a:rPr>
              <a:t>Upazila</a:t>
            </a:r>
            <a:r>
              <a:rPr lang="en-US" dirty="0">
                <a:latin typeface="Book Antiqua" pitchFamily="18" charset="0"/>
              </a:rPr>
              <a:t> area. </a:t>
            </a:r>
          </a:p>
        </p:txBody>
      </p:sp>
      <p:sp>
        <p:nvSpPr>
          <p:cNvPr id="6" name="Oval 5"/>
          <p:cNvSpPr/>
          <p:nvPr/>
        </p:nvSpPr>
        <p:spPr>
          <a:xfrm>
            <a:off x="9715520" y="2071678"/>
            <a:ext cx="500066" cy="500066"/>
          </a:xfrm>
          <a:prstGeom prst="ellipse">
            <a:avLst/>
          </a:prstGeom>
          <a:noFill/>
          <a:ln>
            <a:solidFill>
              <a:schemeClr val="tx1">
                <a:lumMod val="85000"/>
                <a:lumOff val="15000"/>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40518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64096" y="188640"/>
            <a:ext cx="12344400" cy="90872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Book Antiqua" pitchFamily="18" charset="0"/>
              </a:rPr>
              <a:t>Policies for Sub-Regional Planning</a:t>
            </a:r>
            <a:endParaRPr lang="en-US" sz="3200" dirty="0">
              <a:latin typeface="Book Antiqua" pitchFamily="18" charset="0"/>
            </a:endParaRPr>
          </a:p>
        </p:txBody>
      </p:sp>
      <p:sp>
        <p:nvSpPr>
          <p:cNvPr id="3" name="Content Placeholder 2"/>
          <p:cNvSpPr txBox="1">
            <a:spLocks/>
          </p:cNvSpPr>
          <p:nvPr/>
        </p:nvSpPr>
        <p:spPr>
          <a:xfrm>
            <a:off x="685800" y="1052736"/>
            <a:ext cx="12344400" cy="518457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200" b="1" dirty="0">
                <a:latin typeface="Book Antiqua" pitchFamily="18" charset="0"/>
              </a:rPr>
              <a:t>Connectivity and Transportation Network</a:t>
            </a:r>
            <a:endParaRPr lang="en-US" sz="2200" dirty="0">
              <a:latin typeface="Book Antiqua" pitchFamily="18" charset="0"/>
            </a:endParaRPr>
          </a:p>
          <a:p>
            <a:pPr lvl="0"/>
            <a:r>
              <a:rPr lang="en-US" sz="2200" dirty="0">
                <a:latin typeface="Book Antiqua" pitchFamily="18" charset="0"/>
              </a:rPr>
              <a:t>Accelerate high standard road links through widening of primary and secondary and construction of new tertiary roads.</a:t>
            </a:r>
          </a:p>
          <a:p>
            <a:pPr lvl="0"/>
            <a:r>
              <a:rPr lang="en-US" sz="2200" dirty="0">
                <a:latin typeface="Book Antiqua" pitchFamily="18" charset="0"/>
              </a:rPr>
              <a:t>Developing an integrated local, regional and national transportation</a:t>
            </a:r>
          </a:p>
          <a:p>
            <a:pPr lvl="0"/>
            <a:r>
              <a:rPr lang="en-US" sz="2200" dirty="0">
                <a:latin typeface="Book Antiqua" pitchFamily="18" charset="0"/>
              </a:rPr>
              <a:t>Improving local transport network within the </a:t>
            </a:r>
            <a:r>
              <a:rPr lang="en-US" sz="2200" dirty="0" err="1">
                <a:latin typeface="Book Antiqua" pitchFamily="18" charset="0"/>
              </a:rPr>
              <a:t>Upazila</a:t>
            </a:r>
            <a:r>
              <a:rPr lang="en-US" sz="2200" dirty="0">
                <a:latin typeface="Book Antiqua" pitchFamily="18" charset="0"/>
              </a:rPr>
              <a:t> linking the nearest districts.</a:t>
            </a:r>
          </a:p>
          <a:p>
            <a:pPr lvl="0"/>
            <a:r>
              <a:rPr lang="en-US" sz="2200" dirty="0">
                <a:latin typeface="Book Antiqua" pitchFamily="18" charset="0"/>
              </a:rPr>
              <a:t>Establishing a Railway Platform Connecting to the </a:t>
            </a:r>
            <a:r>
              <a:rPr lang="en-US" sz="2200" dirty="0" err="1">
                <a:latin typeface="Book Antiqua" pitchFamily="18" charset="0"/>
              </a:rPr>
              <a:t>Jogi</a:t>
            </a:r>
            <a:r>
              <a:rPr lang="en-US" sz="2200" dirty="0">
                <a:latin typeface="Book Antiqua" pitchFamily="18" charset="0"/>
              </a:rPr>
              <a:t> Para Union for better communications</a:t>
            </a:r>
            <a:r>
              <a:rPr lang="en-US" sz="2200" dirty="0" smtClean="0">
                <a:latin typeface="Book Antiqua" pitchFamily="18" charset="0"/>
              </a:rPr>
              <a:t>.</a:t>
            </a:r>
          </a:p>
          <a:p>
            <a:pPr marL="0" indent="0">
              <a:buNone/>
            </a:pPr>
            <a:r>
              <a:rPr lang="en-US" sz="2200" b="1" dirty="0">
                <a:latin typeface="Book Antiqua" pitchFamily="18" charset="0"/>
              </a:rPr>
              <a:t>Biodiversity and Nature Conservation</a:t>
            </a:r>
            <a:endParaRPr lang="en-US" sz="2200" dirty="0">
              <a:latin typeface="Book Antiqua" pitchFamily="18" charset="0"/>
            </a:endParaRPr>
          </a:p>
          <a:p>
            <a:pPr lvl="0"/>
            <a:r>
              <a:rPr lang="en-US" sz="2200" dirty="0">
                <a:latin typeface="Book Antiqua" pitchFamily="18" charset="0"/>
              </a:rPr>
              <a:t>Conserve natural/environmental resources like hills, reserve forests and water bodies.</a:t>
            </a:r>
          </a:p>
          <a:p>
            <a:pPr lvl="0"/>
            <a:r>
              <a:rPr lang="en-US" sz="2200" dirty="0">
                <a:latin typeface="Book Antiqua" pitchFamily="18" charset="0"/>
              </a:rPr>
              <a:t>Execute land use planning for the enhancement of ecosystem and species diversity.</a:t>
            </a:r>
          </a:p>
          <a:p>
            <a:pPr lvl="0"/>
            <a:r>
              <a:rPr lang="en-US" sz="2200" dirty="0">
                <a:latin typeface="Book Antiqua" pitchFamily="18" charset="0"/>
              </a:rPr>
              <a:t>Conserving the play field, open space, park and natural water reservoir.</a:t>
            </a:r>
          </a:p>
          <a:p>
            <a:pPr marL="0" indent="0">
              <a:buNone/>
            </a:pPr>
            <a:r>
              <a:rPr lang="en-US" sz="2200" b="1" dirty="0">
                <a:latin typeface="Book Antiqua" pitchFamily="18" charset="0"/>
              </a:rPr>
              <a:t>Community Resilience through Disaster Management</a:t>
            </a:r>
            <a:endParaRPr lang="en-US" sz="2200" dirty="0">
              <a:latin typeface="Book Antiqua" pitchFamily="18" charset="0"/>
            </a:endParaRPr>
          </a:p>
          <a:p>
            <a:pPr lvl="0"/>
            <a:r>
              <a:rPr lang="en-US" sz="2200" dirty="0">
                <a:latin typeface="Book Antiqua" pitchFamily="18" charset="0"/>
              </a:rPr>
              <a:t>Identification of seismic hazard prone zones.</a:t>
            </a:r>
          </a:p>
          <a:p>
            <a:pPr lvl="0"/>
            <a:r>
              <a:rPr lang="en-US" sz="2200" dirty="0">
                <a:latin typeface="Book Antiqua" pitchFamily="18" charset="0"/>
              </a:rPr>
              <a:t>Provision and implementation of a risk sensitive land use planning.</a:t>
            </a:r>
          </a:p>
          <a:p>
            <a:pPr lvl="0"/>
            <a:endParaRPr lang="en-US" sz="2200" dirty="0">
              <a:latin typeface="Book Antiqua" pitchFamily="18" charset="0"/>
            </a:endParaRPr>
          </a:p>
        </p:txBody>
      </p:sp>
    </p:spTree>
    <p:extLst>
      <p:ext uri="{BB962C8B-B14F-4D97-AF65-F5344CB8AC3E}">
        <p14:creationId xmlns:p14="http://schemas.microsoft.com/office/powerpoint/2010/main" val="9863521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1984" y="642918"/>
            <a:ext cx="3865161" cy="769441"/>
          </a:xfrm>
          <a:prstGeom prst="rect">
            <a:avLst/>
          </a:prstGeom>
          <a:noFill/>
        </p:spPr>
        <p:txBody>
          <a:bodyPr wrap="none" rtlCol="0">
            <a:spAutoFit/>
          </a:bodyPr>
          <a:lstStyle/>
          <a:p>
            <a:r>
              <a:rPr lang="en-US" sz="4400" b="1" dirty="0">
                <a:solidFill>
                  <a:schemeClr val="tx2"/>
                </a:solidFill>
                <a:latin typeface="Book Antiqua" pitchFamily="18" charset="0"/>
              </a:rPr>
              <a:t>Structure Plan</a:t>
            </a:r>
          </a:p>
        </p:txBody>
      </p:sp>
      <p:graphicFrame>
        <p:nvGraphicFramePr>
          <p:cNvPr id="3" name="Diagram 2"/>
          <p:cNvGraphicFramePr/>
          <p:nvPr>
            <p:extLst>
              <p:ext uri="{D42A27DB-BD31-4B8C-83A1-F6EECF244321}">
                <p14:modId xmlns:p14="http://schemas.microsoft.com/office/powerpoint/2010/main" val="1104294231"/>
              </p:ext>
            </p:extLst>
          </p:nvPr>
        </p:nvGraphicFramePr>
        <p:xfrm>
          <a:off x="2071654" y="2143116"/>
          <a:ext cx="9572692" cy="3929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40759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5E3A962-73CD-46E4-AF1A-BEDB48466BAA}" type="slidenum">
              <a:rPr lang="en-US" smtClean="0"/>
              <a:pPr/>
              <a:t>6</a:t>
            </a:fld>
            <a:endParaRPr lang="en-US"/>
          </a:p>
        </p:txBody>
      </p:sp>
      <p:sp>
        <p:nvSpPr>
          <p:cNvPr id="6" name="TextBox 5"/>
          <p:cNvSpPr txBox="1"/>
          <p:nvPr/>
        </p:nvSpPr>
        <p:spPr>
          <a:xfrm>
            <a:off x="0" y="76200"/>
            <a:ext cx="13716000" cy="523220"/>
          </a:xfrm>
          <a:prstGeom prst="rect">
            <a:avLst/>
          </a:prstGeom>
          <a:noFill/>
        </p:spPr>
        <p:txBody>
          <a:bodyPr wrap="square" rtlCol="0">
            <a:spAutoFit/>
          </a:bodyPr>
          <a:lstStyle/>
          <a:p>
            <a:pPr algn="ctr"/>
            <a:r>
              <a:rPr lang="en-US" sz="2800" b="1" dirty="0" smtClean="0">
                <a:latin typeface="Book Antiqua" pitchFamily="18" charset="0"/>
                <a:cs typeface="Times New Roman" panose="02020603050405020304" pitchFamily="18" charset="0"/>
              </a:rPr>
              <a:t>Regional Context of </a:t>
            </a:r>
            <a:r>
              <a:rPr lang="en-US" sz="2800" b="1" dirty="0" err="1" smtClean="0">
                <a:latin typeface="Book Antiqua" pitchFamily="18" charset="0"/>
                <a:cs typeface="Times New Roman" panose="02020603050405020304" pitchFamily="18" charset="0"/>
              </a:rPr>
              <a:t>Bagmara</a:t>
            </a:r>
            <a:r>
              <a:rPr lang="en-US" sz="2800" b="1" dirty="0" smtClean="0">
                <a:latin typeface="Book Antiqua" pitchFamily="18" charset="0"/>
                <a:cs typeface="Times New Roman" panose="02020603050405020304" pitchFamily="18" charset="0"/>
              </a:rPr>
              <a:t> Upazila</a:t>
            </a:r>
            <a:endParaRPr lang="en-US" sz="2800" b="1" dirty="0">
              <a:latin typeface="Book Antiqua" pitchFamily="18" charset="0"/>
              <a:cs typeface="Times New Roman" panose="02020603050405020304" pitchFamily="18" charset="0"/>
            </a:endParaRPr>
          </a:p>
        </p:txBody>
      </p:sp>
      <p:sp>
        <p:nvSpPr>
          <p:cNvPr id="8" name="TextBox 7"/>
          <p:cNvSpPr txBox="1"/>
          <p:nvPr/>
        </p:nvSpPr>
        <p:spPr>
          <a:xfrm>
            <a:off x="191833" y="962287"/>
            <a:ext cx="4659923" cy="4524315"/>
          </a:xfrm>
          <a:prstGeom prst="rect">
            <a:avLst/>
          </a:prstGeom>
          <a:noFill/>
        </p:spPr>
        <p:txBody>
          <a:bodyPr wrap="square" rtlCol="0">
            <a:spAutoFit/>
          </a:bodyPr>
          <a:lstStyle/>
          <a:p>
            <a:pPr algn="just">
              <a:lnSpc>
                <a:spcPct val="150000"/>
              </a:lnSpc>
            </a:pPr>
            <a:r>
              <a:rPr lang="en-US" sz="1600" dirty="0" err="1" smtClean="0">
                <a:latin typeface="Book Antiqua" pitchFamily="18" charset="0"/>
                <a:cs typeface="Times New Roman" panose="02020603050405020304" pitchFamily="18" charset="0"/>
              </a:rPr>
              <a:t>Bagmara</a:t>
            </a:r>
            <a:r>
              <a:rPr lang="en-US" sz="1600" dirty="0" smtClean="0">
                <a:latin typeface="Book Antiqua" pitchFamily="18" charset="0"/>
                <a:cs typeface="Times New Roman" panose="02020603050405020304" pitchFamily="18" charset="0"/>
              </a:rPr>
              <a:t> </a:t>
            </a:r>
            <a:r>
              <a:rPr lang="en-US" sz="1600" dirty="0">
                <a:latin typeface="Book Antiqua" pitchFamily="18" charset="0"/>
                <a:cs typeface="Times New Roman" panose="02020603050405020304" pitchFamily="18" charset="0"/>
              </a:rPr>
              <a:t>Upazila has great significance in the context of road </a:t>
            </a:r>
            <a:r>
              <a:rPr lang="en-US" sz="1600" dirty="0" smtClean="0">
                <a:latin typeface="Book Antiqua" pitchFamily="18" charset="0"/>
                <a:cs typeface="Times New Roman" panose="02020603050405020304" pitchFamily="18" charset="0"/>
              </a:rPr>
              <a:t>network. </a:t>
            </a:r>
            <a:r>
              <a:rPr lang="en-US" sz="1600" dirty="0" err="1">
                <a:latin typeface="Book Antiqua" pitchFamily="18" charset="0"/>
              </a:rPr>
              <a:t>Bagmara</a:t>
            </a:r>
            <a:r>
              <a:rPr lang="en-US" sz="1600" dirty="0">
                <a:latin typeface="Book Antiqua" pitchFamily="18" charset="0"/>
              </a:rPr>
              <a:t> </a:t>
            </a:r>
            <a:r>
              <a:rPr lang="en-US" sz="1600" dirty="0" err="1">
                <a:latin typeface="Book Antiqua" pitchFamily="18" charset="0"/>
              </a:rPr>
              <a:t>Upazila</a:t>
            </a:r>
            <a:r>
              <a:rPr lang="en-US" sz="1600" dirty="0">
                <a:latin typeface="Book Antiqua" pitchFamily="18" charset="0"/>
              </a:rPr>
              <a:t> is directly connected with </a:t>
            </a:r>
            <a:r>
              <a:rPr lang="en-US" sz="1600" dirty="0" err="1">
                <a:latin typeface="Book Antiqua" pitchFamily="18" charset="0"/>
              </a:rPr>
              <a:t>Mohonpur</a:t>
            </a:r>
            <a:r>
              <a:rPr lang="en-US" sz="1600" dirty="0">
                <a:latin typeface="Book Antiqua" pitchFamily="18" charset="0"/>
              </a:rPr>
              <a:t>, Durgapur and </a:t>
            </a:r>
            <a:r>
              <a:rPr lang="en-US" sz="1600" dirty="0" err="1">
                <a:latin typeface="Book Antiqua" pitchFamily="18" charset="0"/>
              </a:rPr>
              <a:t>Puthia</a:t>
            </a:r>
            <a:r>
              <a:rPr lang="en-US" sz="1600" dirty="0">
                <a:latin typeface="Book Antiqua" pitchFamily="18" charset="0"/>
              </a:rPr>
              <a:t> through the </a:t>
            </a:r>
            <a:r>
              <a:rPr lang="en-US" sz="1600" dirty="0" err="1">
                <a:latin typeface="Book Antiqua" pitchFamily="18" charset="0"/>
              </a:rPr>
              <a:t>zila</a:t>
            </a:r>
            <a:r>
              <a:rPr lang="en-US" sz="1600" dirty="0">
                <a:latin typeface="Book Antiqua" pitchFamily="18" charset="0"/>
              </a:rPr>
              <a:t> </a:t>
            </a:r>
            <a:r>
              <a:rPr lang="en-US" sz="1600" dirty="0" err="1">
                <a:latin typeface="Book Antiqua" pitchFamily="18" charset="0"/>
              </a:rPr>
              <a:t>road.This</a:t>
            </a:r>
            <a:r>
              <a:rPr lang="en-US" sz="1600" dirty="0">
                <a:latin typeface="Book Antiqua" pitchFamily="18" charset="0"/>
              </a:rPr>
              <a:t> </a:t>
            </a:r>
            <a:r>
              <a:rPr lang="en-US" sz="1600" dirty="0" err="1">
                <a:latin typeface="Book Antiqua" pitchFamily="18" charset="0"/>
              </a:rPr>
              <a:t>zila</a:t>
            </a:r>
            <a:r>
              <a:rPr lang="en-US" sz="1600" dirty="0">
                <a:latin typeface="Book Antiqua" pitchFamily="18" charset="0"/>
              </a:rPr>
              <a:t> road also covers </a:t>
            </a:r>
            <a:r>
              <a:rPr lang="en-US" sz="1600" dirty="0" err="1">
                <a:latin typeface="Book Antiqua" pitchFamily="18" charset="0"/>
              </a:rPr>
              <a:t>Godagari</a:t>
            </a:r>
            <a:r>
              <a:rPr lang="en-US" sz="1600" dirty="0">
                <a:latin typeface="Book Antiqua" pitchFamily="18" charset="0"/>
              </a:rPr>
              <a:t>, </a:t>
            </a:r>
            <a:r>
              <a:rPr lang="en-US" sz="1600" dirty="0" err="1">
                <a:latin typeface="Book Antiqua" pitchFamily="18" charset="0"/>
              </a:rPr>
              <a:t>Poba</a:t>
            </a:r>
            <a:r>
              <a:rPr lang="en-US" sz="1600" dirty="0">
                <a:latin typeface="Book Antiqua" pitchFamily="18" charset="0"/>
              </a:rPr>
              <a:t>, </a:t>
            </a:r>
            <a:r>
              <a:rPr lang="en-US" sz="1600" dirty="0" err="1">
                <a:latin typeface="Book Antiqua" pitchFamily="18" charset="0"/>
              </a:rPr>
              <a:t>Shahmokhdum</a:t>
            </a:r>
            <a:r>
              <a:rPr lang="en-US" sz="1600" dirty="0">
                <a:latin typeface="Book Antiqua" pitchFamily="18" charset="0"/>
              </a:rPr>
              <a:t>, </a:t>
            </a:r>
            <a:r>
              <a:rPr lang="en-US" sz="1600" dirty="0" err="1">
                <a:latin typeface="Book Antiqua" pitchFamily="18" charset="0"/>
              </a:rPr>
              <a:t>Rajpara</a:t>
            </a:r>
            <a:r>
              <a:rPr lang="en-US" sz="1600" dirty="0">
                <a:latin typeface="Book Antiqua" pitchFamily="18" charset="0"/>
              </a:rPr>
              <a:t>, </a:t>
            </a:r>
            <a:r>
              <a:rPr lang="en-US" sz="1600" dirty="0" err="1">
                <a:latin typeface="Book Antiqua" pitchFamily="18" charset="0"/>
              </a:rPr>
              <a:t>Boalia</a:t>
            </a:r>
            <a:r>
              <a:rPr lang="en-US" sz="1600" dirty="0">
                <a:latin typeface="Book Antiqua" pitchFamily="18" charset="0"/>
              </a:rPr>
              <a:t> </a:t>
            </a:r>
            <a:r>
              <a:rPr lang="en-US" sz="1600" dirty="0" err="1">
                <a:latin typeface="Book Antiqua" pitchFamily="18" charset="0"/>
              </a:rPr>
              <a:t>Charghat</a:t>
            </a:r>
            <a:r>
              <a:rPr lang="en-US" sz="1600" dirty="0">
                <a:latin typeface="Book Antiqua" pitchFamily="18" charset="0"/>
              </a:rPr>
              <a:t> and </a:t>
            </a:r>
            <a:r>
              <a:rPr lang="en-US" sz="1600" dirty="0" err="1">
                <a:latin typeface="Book Antiqua" pitchFamily="18" charset="0"/>
              </a:rPr>
              <a:t>Bagha</a:t>
            </a:r>
            <a:r>
              <a:rPr lang="en-US" sz="1600" dirty="0">
                <a:latin typeface="Book Antiqua" pitchFamily="18" charset="0"/>
              </a:rPr>
              <a:t>. The regional highway doesn’t cover </a:t>
            </a:r>
            <a:r>
              <a:rPr lang="en-US" sz="1600" dirty="0" err="1">
                <a:latin typeface="Book Antiqua" pitchFamily="18" charset="0"/>
              </a:rPr>
              <a:t>Bagmara</a:t>
            </a:r>
            <a:r>
              <a:rPr lang="en-US" sz="1600" dirty="0">
                <a:latin typeface="Book Antiqua" pitchFamily="18" charset="0"/>
              </a:rPr>
              <a:t> </a:t>
            </a:r>
            <a:r>
              <a:rPr lang="en-US" sz="1600" dirty="0" err="1">
                <a:latin typeface="Book Antiqua" pitchFamily="18" charset="0"/>
              </a:rPr>
              <a:t>Upazila</a:t>
            </a:r>
            <a:r>
              <a:rPr lang="en-US" sz="1600" dirty="0">
                <a:latin typeface="Book Antiqua" pitchFamily="18" charset="0"/>
              </a:rPr>
              <a:t>. It covers </a:t>
            </a:r>
            <a:r>
              <a:rPr lang="en-US" sz="1600" dirty="0" err="1">
                <a:latin typeface="Book Antiqua" pitchFamily="18" charset="0"/>
              </a:rPr>
              <a:t>Godagari</a:t>
            </a:r>
            <a:r>
              <a:rPr lang="en-US" sz="1600" dirty="0">
                <a:latin typeface="Book Antiqua" pitchFamily="18" charset="0"/>
              </a:rPr>
              <a:t>, </a:t>
            </a:r>
            <a:r>
              <a:rPr lang="en-US" sz="1600" dirty="0" err="1">
                <a:latin typeface="Book Antiqua" pitchFamily="18" charset="0"/>
              </a:rPr>
              <a:t>Poba</a:t>
            </a:r>
            <a:r>
              <a:rPr lang="en-US" sz="1600" dirty="0">
                <a:latin typeface="Book Antiqua" pitchFamily="18" charset="0"/>
              </a:rPr>
              <a:t>, </a:t>
            </a:r>
            <a:r>
              <a:rPr lang="en-US" sz="1600" dirty="0" err="1">
                <a:latin typeface="Book Antiqua" pitchFamily="18" charset="0"/>
              </a:rPr>
              <a:t>Shahmokhdum</a:t>
            </a:r>
            <a:r>
              <a:rPr lang="en-US" sz="1600" dirty="0">
                <a:latin typeface="Book Antiqua" pitchFamily="18" charset="0"/>
              </a:rPr>
              <a:t>, </a:t>
            </a:r>
            <a:r>
              <a:rPr lang="en-US" sz="1600" dirty="0" err="1">
                <a:latin typeface="Book Antiqua" pitchFamily="18" charset="0"/>
              </a:rPr>
              <a:t>Rajpara</a:t>
            </a:r>
            <a:r>
              <a:rPr lang="en-US" sz="1600" dirty="0">
                <a:latin typeface="Book Antiqua" pitchFamily="18" charset="0"/>
              </a:rPr>
              <a:t>, </a:t>
            </a:r>
            <a:r>
              <a:rPr lang="en-US" sz="1600" dirty="0" err="1">
                <a:latin typeface="Book Antiqua" pitchFamily="18" charset="0"/>
              </a:rPr>
              <a:t>Boalia</a:t>
            </a:r>
            <a:r>
              <a:rPr lang="en-US" sz="1600" dirty="0">
                <a:latin typeface="Book Antiqua" pitchFamily="18" charset="0"/>
              </a:rPr>
              <a:t> and </a:t>
            </a:r>
            <a:r>
              <a:rPr lang="en-US" sz="1600" dirty="0" err="1">
                <a:latin typeface="Book Antiqua" pitchFamily="18" charset="0"/>
              </a:rPr>
              <a:t>Moanpur</a:t>
            </a:r>
            <a:r>
              <a:rPr lang="en-US" sz="1600" dirty="0">
                <a:latin typeface="Book Antiqua" pitchFamily="18" charset="0"/>
              </a:rPr>
              <a:t>. There is no railway network in </a:t>
            </a:r>
            <a:r>
              <a:rPr lang="en-US" sz="1600" dirty="0" err="1">
                <a:latin typeface="Book Antiqua" pitchFamily="18" charset="0"/>
              </a:rPr>
              <a:t>Bagmara</a:t>
            </a:r>
            <a:r>
              <a:rPr lang="en-US" sz="1600" dirty="0">
                <a:latin typeface="Book Antiqua" pitchFamily="18" charset="0"/>
              </a:rPr>
              <a:t> </a:t>
            </a:r>
            <a:r>
              <a:rPr lang="en-US" sz="1600" dirty="0" err="1">
                <a:latin typeface="Book Antiqua" pitchFamily="18" charset="0"/>
              </a:rPr>
              <a:t>Upazila</a:t>
            </a:r>
            <a:r>
              <a:rPr lang="en-US" sz="1600" dirty="0">
                <a:latin typeface="Book Antiqua" pitchFamily="18" charset="0"/>
              </a:rPr>
              <a:t>. Railway network passes by the outside of </a:t>
            </a:r>
            <a:r>
              <a:rPr lang="en-US" sz="1600" dirty="0" err="1">
                <a:latin typeface="Book Antiqua" pitchFamily="18" charset="0"/>
              </a:rPr>
              <a:t>Bagmara</a:t>
            </a:r>
            <a:r>
              <a:rPr lang="en-US" sz="1600" dirty="0">
                <a:latin typeface="Book Antiqua" pitchFamily="18" charset="0"/>
              </a:rPr>
              <a:t> </a:t>
            </a:r>
            <a:r>
              <a:rPr lang="en-US" sz="1600" dirty="0" err="1">
                <a:latin typeface="Book Antiqua" pitchFamily="18" charset="0"/>
              </a:rPr>
              <a:t>Upazila</a:t>
            </a:r>
            <a:r>
              <a:rPr lang="en-US" sz="1600" dirty="0">
                <a:latin typeface="Book Antiqua" pitchFamily="18" charset="0"/>
              </a:rPr>
              <a:t> area. </a:t>
            </a:r>
            <a:endParaRPr lang="en-US" sz="1600" dirty="0">
              <a:latin typeface="Book Antiqua" pitchFamily="18" charset="0"/>
              <a:cs typeface="Times New Roman" panose="02020603050405020304" pitchFamily="18" charset="0"/>
            </a:endParaRPr>
          </a:p>
        </p:txBody>
      </p:sp>
      <p:pic>
        <p:nvPicPr>
          <p:cNvPr id="12" name="Picture 11" descr="D:\Arman_Work\FAQ Sheet\Map_Pdf_Bagmara\Regional Linkag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612" y="762000"/>
            <a:ext cx="8675424" cy="5810272"/>
          </a:xfrm>
          <a:prstGeom prst="rect">
            <a:avLst/>
          </a:prstGeom>
          <a:noFill/>
          <a:ln>
            <a:noFill/>
          </a:ln>
        </p:spPr>
      </p:pic>
    </p:spTree>
    <p:extLst>
      <p:ext uri="{BB962C8B-B14F-4D97-AF65-F5344CB8AC3E}">
        <p14:creationId xmlns:p14="http://schemas.microsoft.com/office/powerpoint/2010/main" val="20973948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332656"/>
            <a:ext cx="7002015" cy="954107"/>
          </a:xfrm>
          <a:prstGeom prst="rect">
            <a:avLst/>
          </a:prstGeom>
          <a:noFill/>
        </p:spPr>
        <p:txBody>
          <a:bodyPr wrap="square" rtlCol="0">
            <a:spAutoFit/>
          </a:bodyPr>
          <a:lstStyle/>
          <a:p>
            <a:pPr algn="ctr"/>
            <a:r>
              <a:rPr lang="en-US" sz="2800" b="1" dirty="0" smtClean="0">
                <a:latin typeface="Book Antiqua" pitchFamily="18" charset="0"/>
              </a:rPr>
              <a:t>Proposed Road Network  Plan of </a:t>
            </a:r>
            <a:r>
              <a:rPr lang="en-US" sz="2800" b="1" dirty="0" err="1" smtClean="0">
                <a:latin typeface="Book Antiqua" pitchFamily="18" charset="0"/>
              </a:rPr>
              <a:t>Bagmara</a:t>
            </a:r>
            <a:r>
              <a:rPr lang="en-US" sz="2800" b="1" dirty="0" smtClean="0">
                <a:latin typeface="Book Antiqua" pitchFamily="18" charset="0"/>
              </a:rPr>
              <a:t> </a:t>
            </a:r>
            <a:r>
              <a:rPr lang="en-US" sz="2800" b="1" dirty="0" err="1" smtClean="0">
                <a:latin typeface="Book Antiqua" pitchFamily="18" charset="0"/>
              </a:rPr>
              <a:t>Upazila</a:t>
            </a:r>
            <a:endParaRPr lang="en-US" sz="2800" b="1" dirty="0">
              <a:latin typeface="Book Antiqua"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76781757"/>
              </p:ext>
            </p:extLst>
          </p:nvPr>
        </p:nvGraphicFramePr>
        <p:xfrm>
          <a:off x="228600" y="1828800"/>
          <a:ext cx="6701408" cy="4343400"/>
        </p:xfrm>
        <a:graphic>
          <a:graphicData uri="http://schemas.openxmlformats.org/drawingml/2006/table">
            <a:tbl>
              <a:tblPr firstRow="1" firstCol="1" bandRow="1">
                <a:tableStyleId>{073A0DAA-6AF3-43AB-8588-CEC1D06C72B9}</a:tableStyleId>
              </a:tblPr>
              <a:tblGrid>
                <a:gridCol w="2812976"/>
                <a:gridCol w="3888432"/>
              </a:tblGrid>
              <a:tr h="723900">
                <a:tc>
                  <a:txBody>
                    <a:bodyPr/>
                    <a:lstStyle/>
                    <a:p>
                      <a:pPr marL="0" marR="0" algn="ctr">
                        <a:spcBef>
                          <a:spcPts val="0"/>
                        </a:spcBef>
                        <a:spcAft>
                          <a:spcPts val="400"/>
                        </a:spcAft>
                      </a:pPr>
                      <a:r>
                        <a:rPr lang="en-US" sz="2000" dirty="0">
                          <a:effectLst/>
                          <a:latin typeface="Book Antiqua" pitchFamily="18" charset="0"/>
                        </a:rPr>
                        <a:t>Proposed Road Type</a:t>
                      </a:r>
                      <a:endParaRPr lang="en-US" sz="2000" dirty="0">
                        <a:effectLst/>
                        <a:latin typeface="Book Antiqua" pitchFamily="18" charset="0"/>
                        <a:ea typeface="Times New Roman"/>
                        <a:cs typeface="Times New Roman"/>
                      </a:endParaRPr>
                    </a:p>
                  </a:txBody>
                  <a:tcPr marL="68580" marR="68580" marT="0" marB="0"/>
                </a:tc>
                <a:tc>
                  <a:txBody>
                    <a:bodyPr/>
                    <a:lstStyle/>
                    <a:p>
                      <a:pPr marL="0" marR="0" algn="ctr">
                        <a:spcBef>
                          <a:spcPts val="0"/>
                        </a:spcBef>
                        <a:spcAft>
                          <a:spcPts val="400"/>
                        </a:spcAft>
                      </a:pPr>
                      <a:r>
                        <a:rPr lang="en-US" sz="2000">
                          <a:effectLst/>
                          <a:latin typeface="Book Antiqua" pitchFamily="18" charset="0"/>
                        </a:rPr>
                        <a:t>Road Length(Km)</a:t>
                      </a:r>
                      <a:endParaRPr lang="en-US" sz="2000">
                        <a:effectLst/>
                        <a:latin typeface="Book Antiqua" pitchFamily="18" charset="0"/>
                        <a:ea typeface="Times New Roman"/>
                        <a:cs typeface="Times New Roman"/>
                      </a:endParaRPr>
                    </a:p>
                  </a:txBody>
                  <a:tcPr marL="68580" marR="68580" marT="0" marB="0"/>
                </a:tc>
              </a:tr>
              <a:tr h="723900">
                <a:tc>
                  <a:txBody>
                    <a:bodyPr/>
                    <a:lstStyle/>
                    <a:p>
                      <a:pPr marL="0" marR="0" algn="ctr">
                        <a:spcBef>
                          <a:spcPts val="0"/>
                        </a:spcBef>
                        <a:spcAft>
                          <a:spcPts val="400"/>
                        </a:spcAft>
                      </a:pPr>
                      <a:r>
                        <a:rPr lang="en-US" sz="2000" dirty="0">
                          <a:effectLst/>
                          <a:latin typeface="Book Antiqua" pitchFamily="18" charset="0"/>
                        </a:rPr>
                        <a:t>Primary Road</a:t>
                      </a:r>
                      <a:endParaRPr lang="en-US" sz="2000" dirty="0">
                        <a:effectLst/>
                        <a:latin typeface="Book Antiqua" pitchFamily="18" charset="0"/>
                        <a:ea typeface="Times New Roman"/>
                        <a:cs typeface="Times New Roman"/>
                      </a:endParaRPr>
                    </a:p>
                  </a:txBody>
                  <a:tcPr marL="68580" marR="68580" marT="0" marB="0"/>
                </a:tc>
                <a:tc>
                  <a:txBody>
                    <a:bodyPr/>
                    <a:lstStyle/>
                    <a:p>
                      <a:pPr marL="0" marR="0" algn="ctr">
                        <a:spcBef>
                          <a:spcPts val="0"/>
                        </a:spcBef>
                        <a:spcAft>
                          <a:spcPts val="400"/>
                        </a:spcAft>
                      </a:pPr>
                      <a:r>
                        <a:rPr lang="en-US" sz="2000" dirty="0" smtClean="0">
                          <a:effectLst/>
                          <a:latin typeface="Book Antiqua" pitchFamily="18" charset="0"/>
                        </a:rPr>
                        <a:t>67.44</a:t>
                      </a:r>
                    </a:p>
                    <a:p>
                      <a:pPr marL="0" marR="0" algn="ctr">
                        <a:spcBef>
                          <a:spcPts val="0"/>
                        </a:spcBef>
                        <a:spcAft>
                          <a:spcPts val="400"/>
                        </a:spcAft>
                      </a:pPr>
                      <a:endParaRPr lang="en-US" sz="2000" dirty="0">
                        <a:effectLst/>
                        <a:latin typeface="Book Antiqua" pitchFamily="18" charset="0"/>
                        <a:ea typeface="Times New Roman"/>
                        <a:cs typeface="Times New Roman"/>
                      </a:endParaRPr>
                    </a:p>
                  </a:txBody>
                  <a:tcPr marL="68580" marR="68580" marT="0" marB="0" anchor="b"/>
                </a:tc>
              </a:tr>
              <a:tr h="723900">
                <a:tc>
                  <a:txBody>
                    <a:bodyPr/>
                    <a:lstStyle/>
                    <a:p>
                      <a:pPr marL="0" marR="0" algn="ctr">
                        <a:spcBef>
                          <a:spcPts val="0"/>
                        </a:spcBef>
                        <a:spcAft>
                          <a:spcPts val="400"/>
                        </a:spcAft>
                      </a:pPr>
                      <a:r>
                        <a:rPr lang="en-US" sz="2000">
                          <a:effectLst/>
                          <a:latin typeface="Book Antiqua" pitchFamily="18" charset="0"/>
                        </a:rPr>
                        <a:t>Secondary Road-1</a:t>
                      </a:r>
                      <a:endParaRPr lang="en-US" sz="2000">
                        <a:effectLst/>
                        <a:latin typeface="Book Antiqua" pitchFamily="18" charset="0"/>
                        <a:ea typeface="Times New Roman"/>
                        <a:cs typeface="Times New Roman"/>
                      </a:endParaRPr>
                    </a:p>
                  </a:txBody>
                  <a:tcPr marL="68580" marR="68580" marT="0" marB="0"/>
                </a:tc>
                <a:tc>
                  <a:txBody>
                    <a:bodyPr/>
                    <a:lstStyle/>
                    <a:p>
                      <a:pPr marL="0" marR="0" algn="ctr">
                        <a:spcBef>
                          <a:spcPts val="0"/>
                        </a:spcBef>
                        <a:spcAft>
                          <a:spcPts val="400"/>
                        </a:spcAft>
                      </a:pPr>
                      <a:r>
                        <a:rPr lang="en-US" sz="2000" dirty="0" smtClean="0">
                          <a:effectLst/>
                          <a:latin typeface="Book Antiqua" pitchFamily="18" charset="0"/>
                        </a:rPr>
                        <a:t>128.8</a:t>
                      </a:r>
                    </a:p>
                    <a:p>
                      <a:pPr marL="0" marR="0" algn="ctr">
                        <a:spcBef>
                          <a:spcPts val="0"/>
                        </a:spcBef>
                        <a:spcAft>
                          <a:spcPts val="400"/>
                        </a:spcAft>
                      </a:pPr>
                      <a:endParaRPr lang="en-US" sz="2000" dirty="0">
                        <a:effectLst/>
                        <a:latin typeface="Book Antiqua" pitchFamily="18" charset="0"/>
                        <a:ea typeface="Times New Roman"/>
                        <a:cs typeface="Times New Roman"/>
                      </a:endParaRPr>
                    </a:p>
                  </a:txBody>
                  <a:tcPr marL="68580" marR="68580" marT="0" marB="0" anchor="b"/>
                </a:tc>
              </a:tr>
              <a:tr h="723900">
                <a:tc>
                  <a:txBody>
                    <a:bodyPr/>
                    <a:lstStyle/>
                    <a:p>
                      <a:pPr marL="0" marR="0" algn="ctr">
                        <a:spcBef>
                          <a:spcPts val="0"/>
                        </a:spcBef>
                        <a:spcAft>
                          <a:spcPts val="400"/>
                        </a:spcAft>
                      </a:pPr>
                      <a:r>
                        <a:rPr lang="en-US" sz="2000">
                          <a:effectLst/>
                          <a:latin typeface="Book Antiqua" pitchFamily="18" charset="0"/>
                        </a:rPr>
                        <a:t>Secondary Road-2</a:t>
                      </a:r>
                      <a:endParaRPr lang="en-US" sz="2000">
                        <a:effectLst/>
                        <a:latin typeface="Book Antiqua" pitchFamily="18" charset="0"/>
                        <a:ea typeface="Times New Roman"/>
                        <a:cs typeface="Times New Roman"/>
                      </a:endParaRPr>
                    </a:p>
                  </a:txBody>
                  <a:tcPr marL="68580" marR="68580" marT="0" marB="0"/>
                </a:tc>
                <a:tc>
                  <a:txBody>
                    <a:bodyPr/>
                    <a:lstStyle/>
                    <a:p>
                      <a:pPr marL="0" marR="0" algn="ctr">
                        <a:spcBef>
                          <a:spcPts val="0"/>
                        </a:spcBef>
                        <a:spcAft>
                          <a:spcPts val="400"/>
                        </a:spcAft>
                      </a:pPr>
                      <a:r>
                        <a:rPr lang="en-US" sz="2000" dirty="0" smtClean="0">
                          <a:effectLst/>
                          <a:latin typeface="Book Antiqua" pitchFamily="18" charset="0"/>
                        </a:rPr>
                        <a:t>81.18</a:t>
                      </a:r>
                    </a:p>
                    <a:p>
                      <a:pPr marL="0" marR="0" algn="ctr">
                        <a:spcBef>
                          <a:spcPts val="0"/>
                        </a:spcBef>
                        <a:spcAft>
                          <a:spcPts val="400"/>
                        </a:spcAft>
                      </a:pPr>
                      <a:endParaRPr lang="en-US" sz="2000" dirty="0">
                        <a:effectLst/>
                        <a:latin typeface="Book Antiqua" pitchFamily="18" charset="0"/>
                        <a:ea typeface="Times New Roman"/>
                        <a:cs typeface="Times New Roman"/>
                      </a:endParaRPr>
                    </a:p>
                  </a:txBody>
                  <a:tcPr marL="68580" marR="68580" marT="0" marB="0" anchor="b"/>
                </a:tc>
              </a:tr>
              <a:tr h="723900">
                <a:tc>
                  <a:txBody>
                    <a:bodyPr/>
                    <a:lstStyle/>
                    <a:p>
                      <a:pPr marL="0" marR="0" algn="ctr">
                        <a:spcBef>
                          <a:spcPts val="0"/>
                        </a:spcBef>
                        <a:spcAft>
                          <a:spcPts val="400"/>
                        </a:spcAft>
                      </a:pPr>
                      <a:r>
                        <a:rPr lang="en-US" sz="2000">
                          <a:effectLst/>
                          <a:latin typeface="Book Antiqua" pitchFamily="18" charset="0"/>
                        </a:rPr>
                        <a:t>Pouro/Union Road</a:t>
                      </a:r>
                      <a:endParaRPr lang="en-US" sz="2000">
                        <a:effectLst/>
                        <a:latin typeface="Book Antiqua" pitchFamily="18" charset="0"/>
                        <a:ea typeface="Times New Roman"/>
                        <a:cs typeface="Times New Roman"/>
                      </a:endParaRPr>
                    </a:p>
                  </a:txBody>
                  <a:tcPr marL="68580" marR="68580" marT="0" marB="0"/>
                </a:tc>
                <a:tc>
                  <a:txBody>
                    <a:bodyPr/>
                    <a:lstStyle/>
                    <a:p>
                      <a:pPr marL="0" marR="0" algn="ctr">
                        <a:spcBef>
                          <a:spcPts val="0"/>
                        </a:spcBef>
                        <a:spcAft>
                          <a:spcPts val="400"/>
                        </a:spcAft>
                      </a:pPr>
                      <a:r>
                        <a:rPr lang="en-US" sz="2000" dirty="0">
                          <a:effectLst/>
                          <a:latin typeface="Book Antiqua" pitchFamily="18" charset="0"/>
                        </a:rPr>
                        <a:t>530.77</a:t>
                      </a:r>
                      <a:endParaRPr lang="en-US" sz="2000" dirty="0">
                        <a:effectLst/>
                        <a:latin typeface="Book Antiqua" pitchFamily="18" charset="0"/>
                        <a:ea typeface="Times New Roman"/>
                        <a:cs typeface="Times New Roman"/>
                      </a:endParaRPr>
                    </a:p>
                  </a:txBody>
                  <a:tcPr marL="68580" marR="68580" marT="0" marB="0" anchor="b"/>
                </a:tc>
              </a:tr>
              <a:tr h="723900">
                <a:tc>
                  <a:txBody>
                    <a:bodyPr/>
                    <a:lstStyle/>
                    <a:p>
                      <a:pPr marL="0" marR="0" algn="ctr">
                        <a:spcBef>
                          <a:spcPts val="0"/>
                        </a:spcBef>
                        <a:spcAft>
                          <a:spcPts val="400"/>
                        </a:spcAft>
                      </a:pPr>
                      <a:r>
                        <a:rPr lang="en-US" sz="2000" dirty="0" smtClean="0">
                          <a:effectLst/>
                          <a:latin typeface="Book Antiqua" pitchFamily="18" charset="0"/>
                        </a:rPr>
                        <a:t>Total</a:t>
                      </a:r>
                    </a:p>
                  </a:txBody>
                  <a:tcPr marL="68580" marR="68580" marT="0" marB="0"/>
                </a:tc>
                <a:tc>
                  <a:txBody>
                    <a:bodyPr/>
                    <a:lstStyle/>
                    <a:p>
                      <a:pPr marL="0" marR="0" algn="ctr">
                        <a:spcBef>
                          <a:spcPts val="0"/>
                        </a:spcBef>
                        <a:spcAft>
                          <a:spcPts val="400"/>
                        </a:spcAft>
                      </a:pPr>
                      <a:r>
                        <a:rPr lang="en-US" sz="2000" dirty="0" smtClean="0">
                          <a:effectLst/>
                          <a:latin typeface="Book Antiqua" pitchFamily="18" charset="0"/>
                        </a:rPr>
                        <a:t>808.19</a:t>
                      </a:r>
                    </a:p>
                    <a:p>
                      <a:pPr marL="0" marR="0" algn="ctr">
                        <a:spcBef>
                          <a:spcPts val="0"/>
                        </a:spcBef>
                        <a:spcAft>
                          <a:spcPts val="400"/>
                        </a:spcAft>
                      </a:pPr>
                      <a:endParaRPr lang="en-US" sz="2000" dirty="0" smtClean="0">
                        <a:effectLst/>
                        <a:latin typeface="Book Antiqua" pitchFamily="18" charset="0"/>
                      </a:endParaRPr>
                    </a:p>
                  </a:txBody>
                  <a:tcPr marL="68580" marR="68580" marT="0" marB="0" anchor="b"/>
                </a:tc>
              </a:tr>
            </a:tbl>
          </a:graphicData>
        </a:graphic>
      </p:graphicFrame>
      <p:pic>
        <p:nvPicPr>
          <p:cNvPr id="13314" name="Picture 2" descr="C:\Users\RAZ\Desktop\Plan Map\jpeg map\Road Network Plan_Bagmara_30_40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94104" y="173630"/>
            <a:ext cx="5703565" cy="66397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7520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7142" y="214290"/>
            <a:ext cx="6786610" cy="1200329"/>
          </a:xfrm>
          <a:prstGeom prst="rect">
            <a:avLst/>
          </a:prstGeom>
          <a:noFill/>
        </p:spPr>
        <p:txBody>
          <a:bodyPr wrap="square" rtlCol="0">
            <a:spAutoFit/>
          </a:bodyPr>
          <a:lstStyle/>
          <a:p>
            <a:pPr algn="ctr"/>
            <a:r>
              <a:rPr lang="en-US" sz="3600" b="1" dirty="0" smtClean="0">
                <a:latin typeface="Book Antiqua" pitchFamily="18" charset="0"/>
              </a:rPr>
              <a:t>Structure Plan: </a:t>
            </a:r>
            <a:r>
              <a:rPr lang="en-US" sz="3600" b="1" dirty="0" err="1" smtClean="0">
                <a:latin typeface="Book Antiqua" pitchFamily="18" charset="0"/>
              </a:rPr>
              <a:t>Bagmara</a:t>
            </a:r>
            <a:r>
              <a:rPr lang="en-US" sz="3600" b="1" dirty="0" smtClean="0">
                <a:latin typeface="Book Antiqua" pitchFamily="18" charset="0"/>
              </a:rPr>
              <a:t> </a:t>
            </a:r>
            <a:r>
              <a:rPr lang="en-US" sz="3600" b="1" dirty="0" err="1" smtClean="0">
                <a:latin typeface="Book Antiqua" pitchFamily="18" charset="0"/>
              </a:rPr>
              <a:t>Upazila</a:t>
            </a:r>
            <a:endParaRPr lang="en-US" sz="3600" b="1" dirty="0">
              <a:latin typeface="Book Antiqua"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64009146"/>
              </p:ext>
            </p:extLst>
          </p:nvPr>
        </p:nvGraphicFramePr>
        <p:xfrm>
          <a:off x="161256" y="1628801"/>
          <a:ext cx="7056784" cy="4328653"/>
        </p:xfrm>
        <a:graphic>
          <a:graphicData uri="http://schemas.openxmlformats.org/drawingml/2006/table">
            <a:tbl>
              <a:tblPr>
                <a:tableStyleId>{5DA37D80-6434-44D0-A028-1B22A696006F}</a:tableStyleId>
              </a:tblPr>
              <a:tblGrid>
                <a:gridCol w="3668132"/>
                <a:gridCol w="3388652"/>
              </a:tblGrid>
              <a:tr h="633792">
                <a:tc>
                  <a:txBody>
                    <a:bodyPr/>
                    <a:lstStyle/>
                    <a:p>
                      <a:pPr algn="ctr" fontAlgn="b"/>
                      <a:r>
                        <a:rPr lang="en-US" sz="2400" b="1" u="none" strike="noStrike" dirty="0">
                          <a:effectLst/>
                          <a:latin typeface="Times New Roman" pitchFamily="18" charset="0"/>
                          <a:cs typeface="Times New Roman" pitchFamily="18" charset="0"/>
                        </a:rPr>
                        <a:t>Type</a:t>
                      </a:r>
                      <a:endParaRPr lang="en-US" sz="2400" b="1" i="0" u="none" strike="noStrike" dirty="0">
                        <a:solidFill>
                          <a:schemeClr val="bg1"/>
                        </a:solidFill>
                        <a:effectLst/>
                        <a:latin typeface="Times New Roman" pitchFamily="18" charset="0"/>
                        <a:cs typeface="Times New Roman" pitchFamily="18" charset="0"/>
                      </a:endParaRPr>
                    </a:p>
                  </a:txBody>
                  <a:tcPr marL="9525" marR="9525" marT="9525" marB="0" anchor="b"/>
                </a:tc>
                <a:tc>
                  <a:txBody>
                    <a:bodyPr/>
                    <a:lstStyle/>
                    <a:p>
                      <a:pPr algn="ctr" fontAlgn="b"/>
                      <a:r>
                        <a:rPr lang="en-US" sz="2400" b="1" u="none" strike="noStrike" dirty="0" smtClean="0">
                          <a:effectLst/>
                          <a:latin typeface="Times New Roman" pitchFamily="18" charset="0"/>
                          <a:cs typeface="Times New Roman" pitchFamily="18" charset="0"/>
                        </a:rPr>
                        <a:t>Area(Acre)</a:t>
                      </a:r>
                      <a:endParaRPr lang="en-US" sz="2400" b="1" u="none" strike="noStrike" dirty="0" smtClean="0">
                        <a:solidFill>
                          <a:schemeClr val="bg1"/>
                        </a:solidFill>
                        <a:effectLst/>
                        <a:latin typeface="Times New Roman" pitchFamily="18" charset="0"/>
                        <a:cs typeface="Times New Roman" pitchFamily="18" charset="0"/>
                      </a:endParaRPr>
                    </a:p>
                  </a:txBody>
                  <a:tcPr marL="9525" marR="9525" marT="9525" marB="0" anchor="b"/>
                </a:tc>
              </a:tr>
              <a:tr h="377588">
                <a:tc>
                  <a:txBody>
                    <a:bodyPr/>
                    <a:lstStyle/>
                    <a:p>
                      <a:pPr algn="ctr" fontAlgn="b"/>
                      <a:r>
                        <a:rPr lang="en-US" sz="2000" b="0" u="none" strike="noStrike" dirty="0">
                          <a:effectLst/>
                          <a:latin typeface="Times New Roman" pitchFamily="18" charset="0"/>
                          <a:cs typeface="Times New Roman" pitchFamily="18" charset="0"/>
                        </a:rPr>
                        <a:t>Growth center</a:t>
                      </a:r>
                      <a:endParaRPr lang="en-US" sz="20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2000" b="0" u="none" strike="noStrike">
                          <a:effectLst/>
                          <a:latin typeface="Times New Roman" pitchFamily="18" charset="0"/>
                          <a:cs typeface="Times New Roman" pitchFamily="18" charset="0"/>
                        </a:rPr>
                        <a:t>458.407315</a:t>
                      </a:r>
                      <a:endParaRPr lang="en-US" sz="2000" b="0" i="0" u="none" strike="noStrike">
                        <a:solidFill>
                          <a:srgbClr val="000000"/>
                        </a:solidFill>
                        <a:effectLst/>
                        <a:latin typeface="Times New Roman" pitchFamily="18" charset="0"/>
                        <a:cs typeface="Times New Roman" pitchFamily="18" charset="0"/>
                      </a:endParaRPr>
                    </a:p>
                  </a:txBody>
                  <a:tcPr marL="9525" marR="9525" marT="9525" marB="0" anchor="b"/>
                </a:tc>
              </a:tr>
              <a:tr h="377588">
                <a:tc>
                  <a:txBody>
                    <a:bodyPr/>
                    <a:lstStyle/>
                    <a:p>
                      <a:pPr algn="ctr" fontAlgn="b"/>
                      <a:r>
                        <a:rPr lang="en-US" sz="2000" b="0" u="none" strike="noStrike" dirty="0">
                          <a:effectLst/>
                          <a:latin typeface="Times New Roman" pitchFamily="18" charset="0"/>
                          <a:cs typeface="Times New Roman" pitchFamily="18" charset="0"/>
                        </a:rPr>
                        <a:t>Hut </a:t>
                      </a:r>
                      <a:r>
                        <a:rPr lang="en-US" sz="2000" b="0" u="none" strike="noStrike" dirty="0" err="1">
                          <a:effectLst/>
                          <a:latin typeface="Times New Roman" pitchFamily="18" charset="0"/>
                          <a:cs typeface="Times New Roman" pitchFamily="18" charset="0"/>
                        </a:rPr>
                        <a:t>Bazar</a:t>
                      </a:r>
                      <a:endParaRPr lang="en-US" sz="20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2000" b="0" u="none" strike="noStrike">
                          <a:effectLst/>
                          <a:latin typeface="Times New Roman" pitchFamily="18" charset="0"/>
                          <a:cs typeface="Times New Roman" pitchFamily="18" charset="0"/>
                        </a:rPr>
                        <a:t>554.369952</a:t>
                      </a:r>
                      <a:endParaRPr lang="en-US" sz="2000" b="0" i="0" u="none" strike="noStrike">
                        <a:solidFill>
                          <a:srgbClr val="000000"/>
                        </a:solidFill>
                        <a:effectLst/>
                        <a:latin typeface="Times New Roman" pitchFamily="18" charset="0"/>
                        <a:cs typeface="Times New Roman" pitchFamily="18" charset="0"/>
                      </a:endParaRPr>
                    </a:p>
                  </a:txBody>
                  <a:tcPr marL="9525" marR="9525" marT="9525" marB="0" anchor="b"/>
                </a:tc>
              </a:tr>
              <a:tr h="499066">
                <a:tc>
                  <a:txBody>
                    <a:bodyPr/>
                    <a:lstStyle/>
                    <a:p>
                      <a:pPr algn="ctr" fontAlgn="b"/>
                      <a:r>
                        <a:rPr lang="en-US" sz="2000" b="0" u="none" strike="noStrike" dirty="0">
                          <a:effectLst/>
                          <a:latin typeface="Times New Roman" pitchFamily="18" charset="0"/>
                          <a:cs typeface="Times New Roman" pitchFamily="18" charset="0"/>
                        </a:rPr>
                        <a:t>New Growth Center</a:t>
                      </a:r>
                      <a:endParaRPr lang="en-US" sz="20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2000" b="0" u="none" strike="noStrike">
                          <a:effectLst/>
                          <a:latin typeface="Times New Roman" pitchFamily="18" charset="0"/>
                          <a:cs typeface="Times New Roman" pitchFamily="18" charset="0"/>
                        </a:rPr>
                        <a:t>355.444428</a:t>
                      </a:r>
                      <a:endParaRPr lang="en-US" sz="2000" b="0" i="0" u="none" strike="noStrike">
                        <a:solidFill>
                          <a:srgbClr val="000000"/>
                        </a:solidFill>
                        <a:effectLst/>
                        <a:latin typeface="Times New Roman" pitchFamily="18" charset="0"/>
                        <a:cs typeface="Times New Roman" pitchFamily="18" charset="0"/>
                      </a:endParaRPr>
                    </a:p>
                  </a:txBody>
                  <a:tcPr marL="9525" marR="9525" marT="9525" marB="0" anchor="b"/>
                </a:tc>
              </a:tr>
              <a:tr h="377588">
                <a:tc>
                  <a:txBody>
                    <a:bodyPr/>
                    <a:lstStyle/>
                    <a:p>
                      <a:pPr algn="ctr" fontAlgn="b"/>
                      <a:r>
                        <a:rPr lang="en-US" sz="2000" b="0" u="none" strike="noStrike" dirty="0">
                          <a:effectLst/>
                          <a:latin typeface="Times New Roman" pitchFamily="18" charset="0"/>
                          <a:cs typeface="Times New Roman" pitchFamily="18" charset="0"/>
                        </a:rPr>
                        <a:t>Rural Settlement</a:t>
                      </a:r>
                      <a:endParaRPr lang="en-US" sz="20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2000" b="0" u="none" strike="noStrike" dirty="0">
                          <a:effectLst/>
                          <a:latin typeface="Times New Roman" pitchFamily="18" charset="0"/>
                          <a:cs typeface="Times New Roman" pitchFamily="18" charset="0"/>
                        </a:rPr>
                        <a:t>38425.70047</a:t>
                      </a:r>
                      <a:endParaRPr lang="en-US" sz="2000" b="0" i="0" u="none" strike="noStrike" dirty="0">
                        <a:solidFill>
                          <a:srgbClr val="000000"/>
                        </a:solidFill>
                        <a:effectLst/>
                        <a:latin typeface="Times New Roman" pitchFamily="18" charset="0"/>
                        <a:cs typeface="Times New Roman" pitchFamily="18" charset="0"/>
                      </a:endParaRPr>
                    </a:p>
                  </a:txBody>
                  <a:tcPr marL="9525" marR="9525" marT="9525" marB="0" anchor="b"/>
                </a:tc>
              </a:tr>
              <a:tr h="377588">
                <a:tc>
                  <a:txBody>
                    <a:bodyPr/>
                    <a:lstStyle/>
                    <a:p>
                      <a:pPr algn="ctr" fontAlgn="b"/>
                      <a:r>
                        <a:rPr lang="en-US" sz="2000" b="0" u="none" strike="noStrike">
                          <a:effectLst/>
                          <a:latin typeface="Times New Roman" pitchFamily="18" charset="0"/>
                          <a:cs typeface="Times New Roman" pitchFamily="18" charset="0"/>
                        </a:rPr>
                        <a:t>Agriculture</a:t>
                      </a:r>
                      <a:endParaRPr lang="en-US" sz="20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2000" b="0" u="none" strike="noStrike" dirty="0">
                          <a:effectLst/>
                          <a:latin typeface="Times New Roman" pitchFamily="18" charset="0"/>
                          <a:cs typeface="Times New Roman" pitchFamily="18" charset="0"/>
                        </a:rPr>
                        <a:t>31059.09998</a:t>
                      </a:r>
                      <a:endParaRPr lang="en-US" sz="2000" b="0" i="0" u="none" strike="noStrike" dirty="0">
                        <a:solidFill>
                          <a:srgbClr val="000000"/>
                        </a:solidFill>
                        <a:effectLst/>
                        <a:latin typeface="Times New Roman" pitchFamily="18" charset="0"/>
                        <a:cs typeface="Times New Roman" pitchFamily="18" charset="0"/>
                      </a:endParaRPr>
                    </a:p>
                  </a:txBody>
                  <a:tcPr marL="9525" marR="9525" marT="9525" marB="0" anchor="b"/>
                </a:tc>
              </a:tr>
              <a:tr h="377588">
                <a:tc>
                  <a:txBody>
                    <a:bodyPr/>
                    <a:lstStyle/>
                    <a:p>
                      <a:pPr algn="ctr" fontAlgn="b"/>
                      <a:r>
                        <a:rPr lang="en-US" sz="2000" b="0" u="none" strike="noStrike">
                          <a:effectLst/>
                          <a:latin typeface="Times New Roman" pitchFamily="18" charset="0"/>
                          <a:cs typeface="Times New Roman" pitchFamily="18" charset="0"/>
                        </a:rPr>
                        <a:t>Urban Area</a:t>
                      </a:r>
                      <a:endParaRPr lang="en-US" sz="20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2000" b="0" u="none" strike="noStrike" dirty="0">
                          <a:effectLst/>
                          <a:latin typeface="Times New Roman" pitchFamily="18" charset="0"/>
                          <a:cs typeface="Times New Roman" pitchFamily="18" charset="0"/>
                        </a:rPr>
                        <a:t>5536.848893</a:t>
                      </a:r>
                      <a:endParaRPr lang="en-US" sz="2000" b="0" i="0" u="none" strike="noStrike" dirty="0">
                        <a:solidFill>
                          <a:srgbClr val="000000"/>
                        </a:solidFill>
                        <a:effectLst/>
                        <a:latin typeface="Times New Roman" pitchFamily="18" charset="0"/>
                        <a:cs typeface="Times New Roman" pitchFamily="18" charset="0"/>
                      </a:endParaRPr>
                    </a:p>
                  </a:txBody>
                  <a:tcPr marL="9525" marR="9525" marT="9525" marB="0" anchor="b"/>
                </a:tc>
              </a:tr>
              <a:tr h="394351">
                <a:tc>
                  <a:txBody>
                    <a:bodyPr/>
                    <a:lstStyle/>
                    <a:p>
                      <a:pPr algn="ctr" fontAlgn="b"/>
                      <a:r>
                        <a:rPr lang="en-US" sz="2000" b="0" u="none" strike="noStrike">
                          <a:effectLst/>
                          <a:latin typeface="Times New Roman" pitchFamily="18" charset="0"/>
                          <a:cs typeface="Times New Roman" pitchFamily="18" charset="0"/>
                        </a:rPr>
                        <a:t>Waterbody</a:t>
                      </a:r>
                      <a:endParaRPr lang="en-US" sz="20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2000" b="0" u="none" strike="noStrike" dirty="0">
                          <a:effectLst/>
                          <a:latin typeface="Times New Roman" pitchFamily="18" charset="0"/>
                          <a:cs typeface="Times New Roman" pitchFamily="18" charset="0"/>
                        </a:rPr>
                        <a:t>11023.7377</a:t>
                      </a:r>
                      <a:endParaRPr lang="en-US" sz="2000" b="0" i="0" u="none" strike="noStrike" dirty="0">
                        <a:solidFill>
                          <a:srgbClr val="000000"/>
                        </a:solidFill>
                        <a:effectLst/>
                        <a:latin typeface="Times New Roman" pitchFamily="18" charset="0"/>
                        <a:cs typeface="Times New Roman" pitchFamily="18" charset="0"/>
                      </a:endParaRPr>
                    </a:p>
                  </a:txBody>
                  <a:tcPr marL="9525" marR="9525" marT="9525" marB="0" anchor="b"/>
                </a:tc>
              </a:tr>
              <a:tr h="456752">
                <a:tc>
                  <a:txBody>
                    <a:bodyPr/>
                    <a:lstStyle/>
                    <a:p>
                      <a:pPr algn="ctr" fontAlgn="b"/>
                      <a:r>
                        <a:rPr lang="en-US" sz="2000" b="0" u="none" strike="noStrike" dirty="0">
                          <a:effectLst/>
                          <a:latin typeface="Times New Roman" pitchFamily="18" charset="0"/>
                          <a:cs typeface="Times New Roman" pitchFamily="18" charset="0"/>
                        </a:rPr>
                        <a:t>Water Protection Zone</a:t>
                      </a:r>
                      <a:endParaRPr lang="en-US" sz="20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2000" b="0" u="none" strike="noStrike" dirty="0">
                          <a:effectLst/>
                          <a:latin typeface="Times New Roman" pitchFamily="18" charset="0"/>
                          <a:cs typeface="Times New Roman" pitchFamily="18" charset="0"/>
                        </a:rPr>
                        <a:t>2272.860141</a:t>
                      </a:r>
                      <a:endParaRPr lang="en-US" sz="2000" b="0" i="0" u="none" strike="noStrike" dirty="0">
                        <a:solidFill>
                          <a:srgbClr val="000000"/>
                        </a:solidFill>
                        <a:effectLst/>
                        <a:latin typeface="Times New Roman" pitchFamily="18" charset="0"/>
                        <a:cs typeface="Times New Roman" pitchFamily="18" charset="0"/>
                      </a:endParaRPr>
                    </a:p>
                  </a:txBody>
                  <a:tcPr marL="9525" marR="9525" marT="9525" marB="0" anchor="b"/>
                </a:tc>
              </a:tr>
              <a:tr h="456752">
                <a:tc>
                  <a:txBody>
                    <a:bodyPr/>
                    <a:lstStyle/>
                    <a:p>
                      <a:pPr algn="ctr" fontAlgn="b"/>
                      <a:r>
                        <a:rPr lang="en-US" sz="2000" b="0" i="0" u="none" strike="noStrike" dirty="0" smtClean="0">
                          <a:solidFill>
                            <a:srgbClr val="000000"/>
                          </a:solidFill>
                          <a:effectLst/>
                          <a:latin typeface="Times New Roman" pitchFamily="18" charset="0"/>
                          <a:cs typeface="Times New Roman" pitchFamily="18" charset="0"/>
                        </a:rPr>
                        <a:t>Circulation Network</a:t>
                      </a:r>
                      <a:endParaRPr lang="en-US" sz="20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2000" b="0" i="0" u="none" strike="noStrike" dirty="0" smtClean="0">
                          <a:solidFill>
                            <a:srgbClr val="000000"/>
                          </a:solidFill>
                          <a:effectLst/>
                          <a:latin typeface="Times New Roman" pitchFamily="18" charset="0"/>
                          <a:cs typeface="Times New Roman" pitchFamily="18" charset="0"/>
                        </a:rPr>
                        <a:t>1297.68</a:t>
                      </a:r>
                      <a:endParaRPr lang="en-US" sz="2000" b="0" i="0" u="none" strike="noStrike" dirty="0">
                        <a:solidFill>
                          <a:srgbClr val="000000"/>
                        </a:solidFill>
                        <a:effectLst/>
                        <a:latin typeface="Times New Roman" pitchFamily="18" charset="0"/>
                        <a:cs typeface="Times New Roman" pitchFamily="18" charset="0"/>
                      </a:endParaRPr>
                    </a:p>
                  </a:txBody>
                  <a:tcPr marL="9525" marR="9525" marT="9525" marB="0" anchor="b"/>
                </a:tc>
              </a:tr>
            </a:tbl>
          </a:graphicData>
        </a:graphic>
      </p:graphicFrame>
      <p:pic>
        <p:nvPicPr>
          <p:cNvPr id="12290" name="Picture 2" descr="C:\Users\RAZ\Desktop\Plan Map\jpeg map\Structure Plan_Bagmara_30_40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5195" y="69372"/>
            <a:ext cx="5149349" cy="6744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9604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53744" y="71046"/>
            <a:ext cx="4169731" cy="523220"/>
          </a:xfrm>
          <a:prstGeom prst="rect">
            <a:avLst/>
          </a:prstGeom>
          <a:noFill/>
        </p:spPr>
        <p:txBody>
          <a:bodyPr wrap="none" rtlCol="0">
            <a:spAutoFit/>
          </a:bodyPr>
          <a:lstStyle/>
          <a:p>
            <a:r>
              <a:rPr lang="en-US" sz="2800" b="1" dirty="0" smtClean="0">
                <a:latin typeface="Book Antiqua" pitchFamily="18" charset="0"/>
              </a:rPr>
              <a:t>Flood Inundation Maps </a:t>
            </a:r>
            <a:endParaRPr lang="en-US" sz="2800" b="1" dirty="0">
              <a:latin typeface="Book Antiqua" pitchFamily="18" charset="0"/>
            </a:endParaRPr>
          </a:p>
        </p:txBody>
      </p:sp>
      <p:grpSp>
        <p:nvGrpSpPr>
          <p:cNvPr id="10" name="Group 9"/>
          <p:cNvGrpSpPr/>
          <p:nvPr/>
        </p:nvGrpSpPr>
        <p:grpSpPr>
          <a:xfrm>
            <a:off x="233265" y="594266"/>
            <a:ext cx="13266711" cy="6202371"/>
            <a:chOff x="233265" y="594266"/>
            <a:chExt cx="13266711" cy="6202371"/>
          </a:xfrm>
        </p:grpSpPr>
        <p:pic>
          <p:nvPicPr>
            <p:cNvPr id="5" name="Picture 4" descr="C:\Users\user\Desktop\Shuvankar\Inundation 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265" y="650399"/>
              <a:ext cx="4320480" cy="3138641"/>
            </a:xfrm>
            <a:prstGeom prst="rect">
              <a:avLst/>
            </a:prstGeom>
            <a:solidFill>
              <a:srgbClr val="FFFFFF">
                <a:shade val="85000"/>
              </a:srgbClr>
            </a:solidFill>
            <a:ln w="3175" cap="sq">
              <a:solidFill>
                <a:schemeClr val="tx1"/>
              </a:solidFill>
              <a:miter lim="800000"/>
            </a:ln>
            <a:effectLst/>
          </p:spPr>
        </p:pic>
        <p:pic>
          <p:nvPicPr>
            <p:cNvPr id="6" name="Picture 5" descr="Inundation 5.JPG"/>
            <p:cNvPicPr/>
            <p:nvPr/>
          </p:nvPicPr>
          <p:blipFill>
            <a:blip r:embed="rId3" cstate="print"/>
            <a:stretch>
              <a:fillRect/>
            </a:stretch>
          </p:blipFill>
          <p:spPr>
            <a:xfrm>
              <a:off x="4841776" y="650399"/>
              <a:ext cx="4392488" cy="3138641"/>
            </a:xfrm>
            <a:prstGeom prst="rect">
              <a:avLst/>
            </a:prstGeom>
            <a:solidFill>
              <a:srgbClr val="FFFFFF">
                <a:shade val="85000"/>
              </a:srgbClr>
            </a:solidFill>
            <a:ln w="3175" cap="sq">
              <a:solidFill>
                <a:schemeClr val="tx1"/>
              </a:solidFill>
              <a:miter lim="800000"/>
            </a:ln>
            <a:effectLst/>
          </p:spPr>
        </p:pic>
        <p:pic>
          <p:nvPicPr>
            <p:cNvPr id="7" name="Picture 6" descr="Inundation 10.JPG"/>
            <p:cNvPicPr/>
            <p:nvPr/>
          </p:nvPicPr>
          <p:blipFill>
            <a:blip r:embed="rId4" cstate="print"/>
            <a:stretch>
              <a:fillRect/>
            </a:stretch>
          </p:blipFill>
          <p:spPr>
            <a:xfrm>
              <a:off x="9378280" y="594266"/>
              <a:ext cx="4121696" cy="3194774"/>
            </a:xfrm>
            <a:prstGeom prst="rect">
              <a:avLst/>
            </a:prstGeom>
            <a:solidFill>
              <a:srgbClr val="FFFFFF">
                <a:shade val="85000"/>
              </a:srgbClr>
            </a:solidFill>
            <a:ln w="3175" cap="sq">
              <a:solidFill>
                <a:srgbClr val="FFFFFF"/>
              </a:solidFill>
              <a:miter lim="800000"/>
            </a:ln>
            <a:effectLst/>
          </p:spPr>
        </p:pic>
        <p:pic>
          <p:nvPicPr>
            <p:cNvPr id="8" name="Picture 7" descr="Inundation 20.JPG"/>
            <p:cNvPicPr/>
            <p:nvPr/>
          </p:nvPicPr>
          <p:blipFill>
            <a:blip r:embed="rId5" cstate="print"/>
            <a:stretch>
              <a:fillRect/>
            </a:stretch>
          </p:blipFill>
          <p:spPr>
            <a:xfrm>
              <a:off x="2537521" y="3859694"/>
              <a:ext cx="4320479" cy="2919745"/>
            </a:xfrm>
            <a:prstGeom prst="rect">
              <a:avLst/>
            </a:prstGeom>
            <a:solidFill>
              <a:srgbClr val="FFFFFF">
                <a:shade val="85000"/>
              </a:srgbClr>
            </a:solidFill>
            <a:ln w="3175" cap="sq">
              <a:solidFill>
                <a:schemeClr val="tx1"/>
              </a:solidFill>
              <a:miter lim="800000"/>
            </a:ln>
            <a:effectLst/>
          </p:spPr>
        </p:pic>
        <p:pic>
          <p:nvPicPr>
            <p:cNvPr id="9" name="Picture 8" descr="D:\Arman_Work\New folder\inundation 50.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7454" y="3842497"/>
              <a:ext cx="4373074" cy="2954140"/>
            </a:xfrm>
            <a:prstGeom prst="rect">
              <a:avLst/>
            </a:prstGeom>
            <a:noFill/>
            <a:ln>
              <a:noFill/>
            </a:ln>
          </p:spPr>
        </p:pic>
      </p:grpSp>
    </p:spTree>
    <p:extLst>
      <p:ext uri="{BB962C8B-B14F-4D97-AF65-F5344CB8AC3E}">
        <p14:creationId xmlns:p14="http://schemas.microsoft.com/office/powerpoint/2010/main" val="28356323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71480"/>
            <a:ext cx="3962401" cy="1384995"/>
          </a:xfrm>
          <a:prstGeom prst="rect">
            <a:avLst/>
          </a:prstGeom>
          <a:noFill/>
        </p:spPr>
        <p:txBody>
          <a:bodyPr wrap="square" rtlCol="0">
            <a:spAutoFit/>
          </a:bodyPr>
          <a:lstStyle/>
          <a:p>
            <a:pPr algn="ctr"/>
            <a:r>
              <a:rPr lang="en-US" sz="2800" b="1" dirty="0" smtClean="0">
                <a:latin typeface="Book Antiqua" pitchFamily="18" charset="0"/>
              </a:rPr>
              <a:t>Drainage Network Plan of </a:t>
            </a:r>
            <a:r>
              <a:rPr lang="en-US" sz="2800" b="1" dirty="0" err="1" smtClean="0">
                <a:latin typeface="Book Antiqua" pitchFamily="18" charset="0"/>
              </a:rPr>
              <a:t>Bagmara</a:t>
            </a:r>
            <a:r>
              <a:rPr lang="en-US" sz="2800" b="1" dirty="0" smtClean="0">
                <a:latin typeface="Book Antiqua" pitchFamily="18" charset="0"/>
              </a:rPr>
              <a:t> </a:t>
            </a:r>
            <a:r>
              <a:rPr lang="en-US" sz="2800" b="1" dirty="0" err="1" smtClean="0">
                <a:latin typeface="Book Antiqua" pitchFamily="18" charset="0"/>
              </a:rPr>
              <a:t>Upazila</a:t>
            </a:r>
            <a:endParaRPr lang="en-US" sz="2800" b="1" dirty="0">
              <a:latin typeface="Book Antiqua" pitchFamily="18" charset="0"/>
            </a:endParaRPr>
          </a:p>
        </p:txBody>
      </p:sp>
      <p:graphicFrame>
        <p:nvGraphicFramePr>
          <p:cNvPr id="2050" name="Object 2"/>
          <p:cNvGraphicFramePr>
            <a:graphicFrameLocks noChangeAspect="1"/>
          </p:cNvGraphicFramePr>
          <p:nvPr/>
        </p:nvGraphicFramePr>
        <p:xfrm>
          <a:off x="4071918" y="0"/>
          <a:ext cx="9502634" cy="6715148"/>
        </p:xfrm>
        <a:graphic>
          <a:graphicData uri="http://schemas.openxmlformats.org/presentationml/2006/ole">
            <mc:AlternateContent xmlns:mc="http://schemas.openxmlformats.org/markup-compatibility/2006">
              <mc:Choice xmlns:v="urn:schemas-microsoft-com:vml" Requires="v">
                <p:oleObj spid="_x0000_s3099" name="Acrobat Document" r:id="rId3" imgW="11334718" imgH="8010375" progId="AcroExch.Document.11">
                  <p:embed/>
                </p:oleObj>
              </mc:Choice>
              <mc:Fallback>
                <p:oleObj name="Acrobat Document" r:id="rId3" imgW="11334718" imgH="8010375" progId="AcroExch.Document.11">
                  <p:embed/>
                  <p:pic>
                    <p:nvPicPr>
                      <p:cNvPr id="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1918" y="0"/>
                        <a:ext cx="9502634" cy="671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Content Placeholder 2"/>
          <p:cNvSpPr>
            <a:spLocks noGrp="1"/>
          </p:cNvSpPr>
          <p:nvPr>
            <p:ph idx="1"/>
          </p:nvPr>
        </p:nvSpPr>
        <p:spPr>
          <a:xfrm>
            <a:off x="214266" y="2000240"/>
            <a:ext cx="3643338" cy="4714884"/>
          </a:xfrm>
        </p:spPr>
        <p:txBody>
          <a:bodyPr>
            <a:normAutofit/>
          </a:bodyPr>
          <a:lstStyle/>
          <a:p>
            <a:pPr marL="0" indent="0"/>
            <a:r>
              <a:rPr lang="en-US" sz="2200" dirty="0" err="1" smtClean="0">
                <a:latin typeface="Book Antiqua" pitchFamily="18" charset="0"/>
              </a:rPr>
              <a:t>Barannoi</a:t>
            </a:r>
            <a:r>
              <a:rPr lang="en-US" sz="2200" dirty="0" smtClean="0">
                <a:latin typeface="Book Antiqua" pitchFamily="18" charset="0"/>
              </a:rPr>
              <a:t> &amp; </a:t>
            </a:r>
            <a:r>
              <a:rPr lang="en-US" sz="2200" dirty="0" err="1" smtClean="0">
                <a:latin typeface="Book Antiqua" pitchFamily="18" charset="0"/>
              </a:rPr>
              <a:t>Fakinni</a:t>
            </a:r>
            <a:r>
              <a:rPr lang="en-US" sz="2200" dirty="0" smtClean="0">
                <a:latin typeface="Book Antiqua" pitchFamily="18" charset="0"/>
              </a:rPr>
              <a:t> River</a:t>
            </a:r>
          </a:p>
          <a:p>
            <a:pPr marL="0" indent="0"/>
            <a:r>
              <a:rPr lang="en-US" sz="2200" dirty="0" smtClean="0">
                <a:latin typeface="Book Antiqua" pitchFamily="18" charset="0"/>
              </a:rPr>
              <a:t>Land of </a:t>
            </a:r>
            <a:r>
              <a:rPr lang="en-US" sz="2200" dirty="0" err="1" smtClean="0">
                <a:latin typeface="Book Antiqua" pitchFamily="18" charset="0"/>
              </a:rPr>
              <a:t>Beel</a:t>
            </a:r>
            <a:endParaRPr lang="en-US" sz="2200" dirty="0" smtClean="0">
              <a:latin typeface="Book Antiqua" pitchFamily="18" charset="0"/>
            </a:endParaRPr>
          </a:p>
          <a:p>
            <a:pPr marL="0" indent="0"/>
            <a:r>
              <a:rPr lang="en-US" sz="2200" dirty="0" smtClean="0">
                <a:latin typeface="Book Antiqua" pitchFamily="18" charset="0"/>
              </a:rPr>
              <a:t> </a:t>
            </a:r>
            <a:r>
              <a:rPr lang="en-US" sz="2200" dirty="0" err="1" smtClean="0">
                <a:latin typeface="Book Antiqua" pitchFamily="18" charset="0"/>
              </a:rPr>
              <a:t>Beels</a:t>
            </a:r>
            <a:r>
              <a:rPr lang="en-US" sz="2200" dirty="0" smtClean="0">
                <a:latin typeface="Book Antiqua" pitchFamily="18" charset="0"/>
              </a:rPr>
              <a:t> remaining water in all the year round:</a:t>
            </a:r>
          </a:p>
          <a:p>
            <a:pPr marL="0" indent="0">
              <a:buFont typeface="Wingdings" pitchFamily="2" charset="2"/>
              <a:buChar char="§"/>
            </a:pPr>
            <a:r>
              <a:rPr lang="en-US" sz="1600" b="1" dirty="0" err="1" smtClean="0">
                <a:solidFill>
                  <a:schemeClr val="accent2">
                    <a:lumMod val="50000"/>
                  </a:schemeClr>
                </a:solidFill>
                <a:latin typeface="Book Antiqua" pitchFamily="18" charset="0"/>
              </a:rPr>
              <a:t>Lakatti</a:t>
            </a:r>
            <a:r>
              <a:rPr lang="en-US" sz="1600" b="1" dirty="0" smtClean="0">
                <a:solidFill>
                  <a:schemeClr val="accent2">
                    <a:lumMod val="50000"/>
                  </a:schemeClr>
                </a:solidFill>
                <a:latin typeface="Book Antiqua" pitchFamily="18" charset="0"/>
              </a:rPr>
              <a:t> </a:t>
            </a:r>
            <a:r>
              <a:rPr lang="en-US" sz="1600" b="1" dirty="0" err="1" smtClean="0">
                <a:solidFill>
                  <a:schemeClr val="accent2">
                    <a:lumMod val="50000"/>
                  </a:schemeClr>
                </a:solidFill>
                <a:latin typeface="Book Antiqua" pitchFamily="18" charset="0"/>
              </a:rPr>
              <a:t>Beel</a:t>
            </a:r>
            <a:r>
              <a:rPr lang="en-US" sz="1600" b="1" dirty="0" smtClean="0">
                <a:solidFill>
                  <a:schemeClr val="accent2">
                    <a:lumMod val="50000"/>
                  </a:schemeClr>
                </a:solidFill>
                <a:latin typeface="Book Antiqua" pitchFamily="18" charset="0"/>
              </a:rPr>
              <a:t>- </a:t>
            </a:r>
            <a:r>
              <a:rPr lang="en-US" sz="1600" b="1" dirty="0" err="1" smtClean="0">
                <a:solidFill>
                  <a:schemeClr val="accent2">
                    <a:lumMod val="50000"/>
                  </a:schemeClr>
                </a:solidFill>
                <a:latin typeface="Book Antiqua" pitchFamily="18" charset="0"/>
              </a:rPr>
              <a:t>Kachari</a:t>
            </a:r>
            <a:r>
              <a:rPr lang="en-US" sz="1600" b="1" dirty="0" smtClean="0">
                <a:solidFill>
                  <a:schemeClr val="accent2">
                    <a:lumMod val="50000"/>
                  </a:schemeClr>
                </a:solidFill>
                <a:latin typeface="Book Antiqua" pitchFamily="18" charset="0"/>
              </a:rPr>
              <a:t> </a:t>
            </a:r>
            <a:r>
              <a:rPr lang="en-US" sz="1600" b="1" dirty="0" err="1" smtClean="0">
                <a:solidFill>
                  <a:schemeClr val="accent2">
                    <a:lumMod val="50000"/>
                  </a:schemeClr>
                </a:solidFill>
                <a:latin typeface="Book Antiqua" pitchFamily="18" charset="0"/>
              </a:rPr>
              <a:t>Koyalipara</a:t>
            </a:r>
            <a:endParaRPr lang="en-US" sz="1600" b="1" dirty="0" smtClean="0">
              <a:solidFill>
                <a:schemeClr val="accent2">
                  <a:lumMod val="50000"/>
                </a:schemeClr>
              </a:solidFill>
              <a:latin typeface="Book Antiqua" pitchFamily="18" charset="0"/>
            </a:endParaRPr>
          </a:p>
          <a:p>
            <a:pPr marL="0" indent="0">
              <a:buFont typeface="Wingdings" pitchFamily="2" charset="2"/>
              <a:buChar char="§"/>
            </a:pPr>
            <a:r>
              <a:rPr lang="en-US" sz="1600" b="1" dirty="0" err="1" smtClean="0">
                <a:solidFill>
                  <a:schemeClr val="accent2">
                    <a:lumMod val="50000"/>
                  </a:schemeClr>
                </a:solidFill>
                <a:latin typeface="Book Antiqua" pitchFamily="18" charset="0"/>
              </a:rPr>
              <a:t>Likra</a:t>
            </a:r>
            <a:r>
              <a:rPr lang="en-US" sz="1600" b="1" dirty="0" smtClean="0">
                <a:solidFill>
                  <a:schemeClr val="accent2">
                    <a:lumMod val="50000"/>
                  </a:schemeClr>
                </a:solidFill>
                <a:latin typeface="Book Antiqua" pitchFamily="18" charset="0"/>
              </a:rPr>
              <a:t> </a:t>
            </a:r>
            <a:r>
              <a:rPr lang="en-US" sz="1600" b="1" dirty="0" err="1" smtClean="0">
                <a:solidFill>
                  <a:schemeClr val="accent2">
                    <a:lumMod val="50000"/>
                  </a:schemeClr>
                </a:solidFill>
                <a:latin typeface="Book Antiqua" pitchFamily="18" charset="0"/>
              </a:rPr>
              <a:t>Beel</a:t>
            </a:r>
            <a:r>
              <a:rPr lang="en-US" sz="1600" b="1" dirty="0" smtClean="0">
                <a:solidFill>
                  <a:schemeClr val="accent2">
                    <a:lumMod val="50000"/>
                  </a:schemeClr>
                </a:solidFill>
                <a:latin typeface="Book Antiqua" pitchFamily="18" charset="0"/>
              </a:rPr>
              <a:t>- </a:t>
            </a:r>
            <a:r>
              <a:rPr lang="en-US" sz="1600" b="1" dirty="0" err="1" smtClean="0">
                <a:solidFill>
                  <a:schemeClr val="accent2">
                    <a:lumMod val="50000"/>
                  </a:schemeClr>
                </a:solidFill>
                <a:latin typeface="Book Antiqua" pitchFamily="18" charset="0"/>
              </a:rPr>
              <a:t>Dwippur</a:t>
            </a:r>
            <a:endParaRPr lang="en-US" sz="1600" b="1" dirty="0" smtClean="0">
              <a:solidFill>
                <a:schemeClr val="accent2">
                  <a:lumMod val="50000"/>
                </a:schemeClr>
              </a:solidFill>
              <a:latin typeface="Book Antiqua" pitchFamily="18" charset="0"/>
            </a:endParaRPr>
          </a:p>
          <a:p>
            <a:pPr marL="0" indent="0">
              <a:buFont typeface="Wingdings" pitchFamily="2" charset="2"/>
              <a:buChar char="§"/>
            </a:pPr>
            <a:r>
              <a:rPr lang="en-US" sz="1600" b="1" dirty="0" err="1" smtClean="0">
                <a:solidFill>
                  <a:schemeClr val="accent2">
                    <a:lumMod val="50000"/>
                  </a:schemeClr>
                </a:solidFill>
                <a:latin typeface="Book Antiqua" pitchFamily="18" charset="0"/>
              </a:rPr>
              <a:t>Pallarkati</a:t>
            </a:r>
            <a:r>
              <a:rPr lang="en-US" sz="1600" b="1" dirty="0" smtClean="0">
                <a:solidFill>
                  <a:schemeClr val="accent2">
                    <a:lumMod val="50000"/>
                  </a:schemeClr>
                </a:solidFill>
                <a:latin typeface="Book Antiqua" pitchFamily="18" charset="0"/>
              </a:rPr>
              <a:t> </a:t>
            </a:r>
            <a:r>
              <a:rPr lang="en-US" sz="1600" b="1" dirty="0" err="1" smtClean="0">
                <a:solidFill>
                  <a:schemeClr val="accent2">
                    <a:lumMod val="50000"/>
                  </a:schemeClr>
                </a:solidFill>
                <a:latin typeface="Book Antiqua" pitchFamily="18" charset="0"/>
              </a:rPr>
              <a:t>Beel</a:t>
            </a:r>
            <a:r>
              <a:rPr lang="en-US" sz="1600" b="1" dirty="0" smtClean="0">
                <a:solidFill>
                  <a:schemeClr val="accent2">
                    <a:lumMod val="50000"/>
                  </a:schemeClr>
                </a:solidFill>
                <a:latin typeface="Book Antiqua" pitchFamily="18" charset="0"/>
              </a:rPr>
              <a:t>- </a:t>
            </a:r>
            <a:r>
              <a:rPr lang="en-US" sz="1600" b="1" dirty="0" err="1" smtClean="0">
                <a:solidFill>
                  <a:schemeClr val="accent2">
                    <a:lumMod val="50000"/>
                  </a:schemeClr>
                </a:solidFill>
                <a:latin typeface="Book Antiqua" pitchFamily="18" charset="0"/>
              </a:rPr>
              <a:t>Basupara</a:t>
            </a:r>
            <a:endParaRPr lang="en-US" sz="1600" b="1" dirty="0" smtClean="0">
              <a:solidFill>
                <a:schemeClr val="accent2">
                  <a:lumMod val="50000"/>
                </a:schemeClr>
              </a:solidFill>
              <a:latin typeface="Book Antiqua" pitchFamily="18" charset="0"/>
            </a:endParaRPr>
          </a:p>
          <a:p>
            <a:pPr marL="0" indent="0">
              <a:buFont typeface="Wingdings" pitchFamily="2" charset="2"/>
              <a:buChar char="§"/>
            </a:pPr>
            <a:r>
              <a:rPr lang="en-US" sz="1600" b="1" dirty="0" err="1" smtClean="0">
                <a:solidFill>
                  <a:schemeClr val="accent2">
                    <a:lumMod val="50000"/>
                  </a:schemeClr>
                </a:solidFill>
                <a:latin typeface="Book Antiqua" pitchFamily="18" charset="0"/>
              </a:rPr>
              <a:t>Joshir</a:t>
            </a:r>
            <a:r>
              <a:rPr lang="en-US" sz="1600" b="1" dirty="0" smtClean="0">
                <a:solidFill>
                  <a:schemeClr val="accent2">
                    <a:lumMod val="50000"/>
                  </a:schemeClr>
                </a:solidFill>
                <a:latin typeface="Book Antiqua" pitchFamily="18" charset="0"/>
              </a:rPr>
              <a:t> </a:t>
            </a:r>
            <a:r>
              <a:rPr lang="en-US" sz="1600" b="1" dirty="0" err="1" smtClean="0">
                <a:solidFill>
                  <a:schemeClr val="accent2">
                    <a:lumMod val="50000"/>
                  </a:schemeClr>
                </a:solidFill>
                <a:latin typeface="Book Antiqua" pitchFamily="18" charset="0"/>
              </a:rPr>
              <a:t>Beel-Goalkandi</a:t>
            </a:r>
            <a:r>
              <a:rPr lang="en-US" sz="1600" b="1" dirty="0" smtClean="0">
                <a:solidFill>
                  <a:schemeClr val="accent2">
                    <a:lumMod val="50000"/>
                  </a:schemeClr>
                </a:solidFill>
                <a:latin typeface="Book Antiqua" pitchFamily="18" charset="0"/>
              </a:rPr>
              <a:t> </a:t>
            </a:r>
          </a:p>
          <a:p>
            <a:pPr marL="0" indent="0">
              <a:buFont typeface="Wingdings" pitchFamily="2" charset="2"/>
              <a:buChar char="§"/>
            </a:pPr>
            <a:r>
              <a:rPr lang="en-US" sz="1600" b="1" dirty="0" err="1" smtClean="0">
                <a:solidFill>
                  <a:schemeClr val="accent2">
                    <a:lumMod val="50000"/>
                  </a:schemeClr>
                </a:solidFill>
                <a:latin typeface="Book Antiqua" pitchFamily="18" charset="0"/>
              </a:rPr>
              <a:t>Kalar</a:t>
            </a:r>
            <a:r>
              <a:rPr lang="en-US" sz="1600" b="1" dirty="0" smtClean="0">
                <a:solidFill>
                  <a:schemeClr val="accent2">
                    <a:lumMod val="50000"/>
                  </a:schemeClr>
                </a:solidFill>
                <a:latin typeface="Book Antiqua" pitchFamily="18" charset="0"/>
              </a:rPr>
              <a:t> </a:t>
            </a:r>
            <a:r>
              <a:rPr lang="en-US" sz="1600" b="1" dirty="0" err="1" smtClean="0">
                <a:solidFill>
                  <a:schemeClr val="accent2">
                    <a:lumMod val="50000"/>
                  </a:schemeClr>
                </a:solidFill>
                <a:latin typeface="Book Antiqua" pitchFamily="18" charset="0"/>
              </a:rPr>
              <a:t>beel-Shuvadanga</a:t>
            </a:r>
            <a:endParaRPr lang="en-US" sz="1600" b="1" dirty="0" smtClean="0">
              <a:solidFill>
                <a:schemeClr val="accent2">
                  <a:lumMod val="50000"/>
                </a:schemeClr>
              </a:solidFill>
              <a:latin typeface="Book Antiqua" pitchFamily="18" charset="0"/>
            </a:endParaRPr>
          </a:p>
          <a:p>
            <a:pPr marL="0" indent="0">
              <a:buFont typeface="Wingdings" pitchFamily="2" charset="2"/>
              <a:buChar char="§"/>
            </a:pPr>
            <a:r>
              <a:rPr lang="en-US" sz="1600" b="1" dirty="0" err="1" smtClean="0">
                <a:solidFill>
                  <a:schemeClr val="accent2">
                    <a:lumMod val="50000"/>
                  </a:schemeClr>
                </a:solidFill>
                <a:latin typeface="Book Antiqua" pitchFamily="18" charset="0"/>
              </a:rPr>
              <a:t>Hathkholar</a:t>
            </a:r>
            <a:r>
              <a:rPr lang="en-US" sz="1600" b="1" dirty="0" smtClean="0">
                <a:solidFill>
                  <a:schemeClr val="accent2">
                    <a:lumMod val="50000"/>
                  </a:schemeClr>
                </a:solidFill>
                <a:latin typeface="Book Antiqua" pitchFamily="18" charset="0"/>
              </a:rPr>
              <a:t> </a:t>
            </a:r>
            <a:r>
              <a:rPr lang="en-US" sz="1600" b="1" dirty="0" err="1" smtClean="0">
                <a:solidFill>
                  <a:schemeClr val="accent2">
                    <a:lumMod val="50000"/>
                  </a:schemeClr>
                </a:solidFill>
                <a:latin typeface="Book Antiqua" pitchFamily="18" charset="0"/>
              </a:rPr>
              <a:t>Beel</a:t>
            </a:r>
            <a:r>
              <a:rPr lang="en-US" sz="1600" b="1" dirty="0" smtClean="0">
                <a:solidFill>
                  <a:schemeClr val="accent2">
                    <a:lumMod val="50000"/>
                  </a:schemeClr>
                </a:solidFill>
                <a:latin typeface="Book Antiqua" pitchFamily="18" charset="0"/>
              </a:rPr>
              <a:t>, </a:t>
            </a:r>
            <a:r>
              <a:rPr lang="en-US" sz="1600" b="1" dirty="0" err="1" smtClean="0">
                <a:solidFill>
                  <a:schemeClr val="accent2">
                    <a:lumMod val="50000"/>
                  </a:schemeClr>
                </a:solidFill>
                <a:latin typeface="Book Antiqua" pitchFamily="18" charset="0"/>
              </a:rPr>
              <a:t>Gamar</a:t>
            </a:r>
            <a:r>
              <a:rPr lang="en-US" sz="1600" b="1" dirty="0" smtClean="0">
                <a:solidFill>
                  <a:schemeClr val="accent2">
                    <a:lumMod val="50000"/>
                  </a:schemeClr>
                </a:solidFill>
                <a:latin typeface="Book Antiqua" pitchFamily="18" charset="0"/>
              </a:rPr>
              <a:t> </a:t>
            </a:r>
            <a:r>
              <a:rPr lang="en-US" sz="1600" b="1" dirty="0" err="1" smtClean="0">
                <a:solidFill>
                  <a:schemeClr val="accent2">
                    <a:lumMod val="50000"/>
                  </a:schemeClr>
                </a:solidFill>
                <a:latin typeface="Book Antiqua" pitchFamily="18" charset="0"/>
              </a:rPr>
              <a:t>Beel</a:t>
            </a:r>
            <a:r>
              <a:rPr lang="en-US" sz="1600" b="1" dirty="0" smtClean="0">
                <a:solidFill>
                  <a:schemeClr val="accent2">
                    <a:lumMod val="50000"/>
                  </a:schemeClr>
                </a:solidFill>
                <a:latin typeface="Book Antiqua" pitchFamily="18" charset="0"/>
              </a:rPr>
              <a:t>, </a:t>
            </a:r>
            <a:r>
              <a:rPr lang="en-US" sz="1600" b="1" dirty="0" err="1" smtClean="0">
                <a:solidFill>
                  <a:schemeClr val="accent2">
                    <a:lumMod val="50000"/>
                  </a:schemeClr>
                </a:solidFill>
                <a:latin typeface="Book Antiqua" pitchFamily="18" charset="0"/>
              </a:rPr>
              <a:t>Harjor</a:t>
            </a:r>
            <a:r>
              <a:rPr lang="en-US" sz="1600" b="1" dirty="0" smtClean="0">
                <a:solidFill>
                  <a:schemeClr val="accent2">
                    <a:lumMod val="50000"/>
                  </a:schemeClr>
                </a:solidFill>
                <a:latin typeface="Book Antiqua" pitchFamily="18" charset="0"/>
              </a:rPr>
              <a:t> </a:t>
            </a:r>
            <a:r>
              <a:rPr lang="en-US" sz="1600" b="1" dirty="0" err="1" smtClean="0">
                <a:solidFill>
                  <a:schemeClr val="accent2">
                    <a:lumMod val="50000"/>
                  </a:schemeClr>
                </a:solidFill>
                <a:latin typeface="Book Antiqua" pitchFamily="18" charset="0"/>
              </a:rPr>
              <a:t>Beel</a:t>
            </a:r>
            <a:r>
              <a:rPr lang="en-US" sz="1600" b="1" dirty="0" smtClean="0">
                <a:solidFill>
                  <a:schemeClr val="accent2">
                    <a:lumMod val="50000"/>
                  </a:schemeClr>
                </a:solidFill>
                <a:latin typeface="Book Antiqua" pitchFamily="18" charset="0"/>
              </a:rPr>
              <a:t>- </a:t>
            </a:r>
            <a:r>
              <a:rPr lang="en-US" sz="1600" b="1" dirty="0" err="1" smtClean="0">
                <a:solidFill>
                  <a:schemeClr val="accent2">
                    <a:lumMod val="50000"/>
                  </a:schemeClr>
                </a:solidFill>
                <a:latin typeface="Book Antiqua" pitchFamily="18" charset="0"/>
              </a:rPr>
              <a:t>Gobindapara</a:t>
            </a:r>
            <a:endParaRPr lang="en-US" sz="1600" b="1" dirty="0" smtClean="0">
              <a:solidFill>
                <a:schemeClr val="accent2">
                  <a:lumMod val="50000"/>
                </a:schemeClr>
              </a:solidFill>
              <a:latin typeface="Book Antiqua" pitchFamily="18" charset="0"/>
            </a:endParaRPr>
          </a:p>
          <a:p>
            <a:pPr marL="0" indent="0">
              <a:buFont typeface="Wingdings" pitchFamily="2" charset="2"/>
              <a:buChar char="§"/>
            </a:pPr>
            <a:r>
              <a:rPr lang="en-US" sz="1600" b="1" dirty="0" smtClean="0">
                <a:solidFill>
                  <a:schemeClr val="accent2">
                    <a:lumMod val="50000"/>
                  </a:schemeClr>
                </a:solidFill>
                <a:latin typeface="Book Antiqua" pitchFamily="18" charset="0"/>
              </a:rPr>
              <a:t> </a:t>
            </a:r>
            <a:r>
              <a:rPr lang="en-US" sz="1600" b="1" dirty="0" err="1" smtClean="0">
                <a:solidFill>
                  <a:schemeClr val="accent2">
                    <a:lumMod val="50000"/>
                  </a:schemeClr>
                </a:solidFill>
                <a:latin typeface="Book Antiqua" pitchFamily="18" charset="0"/>
              </a:rPr>
              <a:t>Nimar</a:t>
            </a:r>
            <a:r>
              <a:rPr lang="en-US" sz="1600" b="1" dirty="0" smtClean="0">
                <a:solidFill>
                  <a:schemeClr val="accent2">
                    <a:lumMod val="50000"/>
                  </a:schemeClr>
                </a:solidFill>
                <a:latin typeface="Book Antiqua" pitchFamily="18" charset="0"/>
              </a:rPr>
              <a:t> </a:t>
            </a:r>
            <a:r>
              <a:rPr lang="en-US" sz="1600" b="1" dirty="0" err="1" smtClean="0">
                <a:solidFill>
                  <a:schemeClr val="accent2">
                    <a:lumMod val="50000"/>
                  </a:schemeClr>
                </a:solidFill>
                <a:latin typeface="Book Antiqua" pitchFamily="18" charset="0"/>
              </a:rPr>
              <a:t>Beel-Auchpara</a:t>
            </a:r>
            <a:endParaRPr lang="en-US" sz="1600" b="1" dirty="0" smtClean="0">
              <a:solidFill>
                <a:schemeClr val="accent2">
                  <a:lumMod val="50000"/>
                </a:schemeClr>
              </a:solidFill>
              <a:latin typeface="Book Antiqua" pitchFamily="18" charset="0"/>
            </a:endParaRPr>
          </a:p>
          <a:p>
            <a:pPr marL="0" indent="0">
              <a:buFont typeface="Wingdings" pitchFamily="2" charset="2"/>
              <a:buChar char="§"/>
            </a:pPr>
            <a:r>
              <a:rPr lang="en-US" sz="1600" b="1" dirty="0" err="1" smtClean="0">
                <a:solidFill>
                  <a:schemeClr val="accent2">
                    <a:lumMod val="50000"/>
                  </a:schemeClr>
                </a:solidFill>
                <a:latin typeface="Book Antiqua" pitchFamily="18" charset="0"/>
              </a:rPr>
              <a:t>Hatar</a:t>
            </a:r>
            <a:r>
              <a:rPr lang="en-US" sz="1600" b="1" dirty="0" smtClean="0">
                <a:solidFill>
                  <a:schemeClr val="accent2">
                    <a:lumMod val="50000"/>
                  </a:schemeClr>
                </a:solidFill>
                <a:latin typeface="Book Antiqua" pitchFamily="18" charset="0"/>
              </a:rPr>
              <a:t> </a:t>
            </a:r>
            <a:r>
              <a:rPr lang="en-US" sz="1600" b="1" dirty="0" err="1" smtClean="0">
                <a:solidFill>
                  <a:schemeClr val="accent2">
                    <a:lumMod val="50000"/>
                  </a:schemeClr>
                </a:solidFill>
                <a:latin typeface="Book Antiqua" pitchFamily="18" charset="0"/>
              </a:rPr>
              <a:t>Beel-Nardas</a:t>
            </a:r>
            <a:endParaRPr lang="en-US" sz="1600" b="1" dirty="0">
              <a:solidFill>
                <a:schemeClr val="accent2">
                  <a:lumMod val="50000"/>
                </a:schemeClr>
              </a:solidFill>
              <a:latin typeface="Book Antiqua" pitchFamily="18" charset="0"/>
            </a:endParaRPr>
          </a:p>
        </p:txBody>
      </p:sp>
    </p:spTree>
    <p:extLst>
      <p:ext uri="{BB962C8B-B14F-4D97-AF65-F5344CB8AC3E}">
        <p14:creationId xmlns:p14="http://schemas.microsoft.com/office/powerpoint/2010/main" val="19876607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3304" y="2204864"/>
            <a:ext cx="3962401" cy="1384995"/>
          </a:xfrm>
          <a:prstGeom prst="rect">
            <a:avLst/>
          </a:prstGeom>
          <a:noFill/>
        </p:spPr>
        <p:txBody>
          <a:bodyPr wrap="square" rtlCol="0">
            <a:spAutoFit/>
          </a:bodyPr>
          <a:lstStyle/>
          <a:p>
            <a:pPr algn="ctr"/>
            <a:r>
              <a:rPr lang="en-US" sz="2800" b="1" dirty="0" smtClean="0">
                <a:latin typeface="Book Antiqua" pitchFamily="18" charset="0"/>
              </a:rPr>
              <a:t>Man-made Drainage Network Plan of </a:t>
            </a:r>
            <a:r>
              <a:rPr lang="en-US" sz="2800" b="1" dirty="0" err="1" smtClean="0">
                <a:latin typeface="Book Antiqua" pitchFamily="18" charset="0"/>
              </a:rPr>
              <a:t>Bagmara</a:t>
            </a:r>
            <a:r>
              <a:rPr lang="en-US" sz="2800" b="1" dirty="0" smtClean="0">
                <a:latin typeface="Book Antiqua" pitchFamily="18" charset="0"/>
              </a:rPr>
              <a:t> </a:t>
            </a:r>
            <a:r>
              <a:rPr lang="en-US" sz="2800" b="1" dirty="0" err="1" smtClean="0">
                <a:latin typeface="Book Antiqua" pitchFamily="18" charset="0"/>
              </a:rPr>
              <a:t>Upazila</a:t>
            </a:r>
            <a:endParaRPr lang="en-US" sz="2800" b="1" dirty="0">
              <a:latin typeface="Book Antiqua" pitchFamily="18" charset="0"/>
            </a:endParaRPr>
          </a:p>
        </p:txBody>
      </p:sp>
      <p:pic>
        <p:nvPicPr>
          <p:cNvPr id="112643" name="Picture 3" descr="C:\Users\user\Desktop\drain.JPG"/>
          <p:cNvPicPr>
            <a:picLocks noChangeAspect="1" noChangeArrowheads="1"/>
          </p:cNvPicPr>
          <p:nvPr/>
        </p:nvPicPr>
        <p:blipFill>
          <a:blip r:embed="rId2" cstate="print"/>
          <a:srcRect/>
          <a:stretch>
            <a:fillRect/>
          </a:stretch>
        </p:blipFill>
        <p:spPr bwMode="auto">
          <a:xfrm>
            <a:off x="4985793" y="188640"/>
            <a:ext cx="8730208" cy="6669360"/>
          </a:xfrm>
          <a:prstGeom prst="rect">
            <a:avLst/>
          </a:prstGeom>
          <a:noFill/>
        </p:spPr>
      </p:pic>
    </p:spTree>
    <p:extLst>
      <p:ext uri="{BB962C8B-B14F-4D97-AF65-F5344CB8AC3E}">
        <p14:creationId xmlns:p14="http://schemas.microsoft.com/office/powerpoint/2010/main" val="41693913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096" y="188640"/>
            <a:ext cx="12344400" cy="908720"/>
          </a:xfrm>
        </p:spPr>
        <p:txBody>
          <a:bodyPr>
            <a:normAutofit/>
          </a:bodyPr>
          <a:lstStyle/>
          <a:p>
            <a:r>
              <a:rPr lang="en-US" sz="2800" b="1" dirty="0" smtClean="0">
                <a:latin typeface="Book Antiqua" pitchFamily="18" charset="0"/>
              </a:rPr>
              <a:t> Policies for Structure Plan</a:t>
            </a:r>
            <a:endParaRPr lang="en-US" sz="2800" b="1" dirty="0">
              <a:latin typeface="Book Antiqua" pitchFamily="18" charset="0"/>
            </a:endParaRPr>
          </a:p>
        </p:txBody>
      </p:sp>
      <p:sp>
        <p:nvSpPr>
          <p:cNvPr id="3" name="Content Placeholder 2"/>
          <p:cNvSpPr>
            <a:spLocks noGrp="1"/>
          </p:cNvSpPr>
          <p:nvPr>
            <p:ph idx="1"/>
          </p:nvPr>
        </p:nvSpPr>
        <p:spPr>
          <a:xfrm>
            <a:off x="685800" y="1307897"/>
            <a:ext cx="12344400" cy="4857407"/>
          </a:xfrm>
        </p:spPr>
        <p:txBody>
          <a:bodyPr>
            <a:normAutofit/>
          </a:bodyPr>
          <a:lstStyle/>
          <a:p>
            <a:pPr marL="0" indent="0">
              <a:buNone/>
            </a:pPr>
            <a:r>
              <a:rPr lang="en-US" sz="2200" b="1" dirty="0">
                <a:latin typeface="Book Antiqua" pitchFamily="18" charset="0"/>
              </a:rPr>
              <a:t>Agriculture</a:t>
            </a:r>
            <a:endParaRPr lang="en-US" sz="2200" dirty="0">
              <a:latin typeface="Book Antiqua" pitchFamily="18" charset="0"/>
            </a:endParaRPr>
          </a:p>
          <a:p>
            <a:pPr lvl="0"/>
            <a:r>
              <a:rPr lang="en-US" sz="2200" dirty="0">
                <a:latin typeface="Book Antiqua" pitchFamily="18" charset="0"/>
              </a:rPr>
              <a:t>Demarcating 2 crops and 3 crops land and preserving the existing agricultural lands.</a:t>
            </a:r>
          </a:p>
          <a:p>
            <a:pPr lvl="0"/>
            <a:r>
              <a:rPr lang="en-US" sz="2200" dirty="0">
                <a:latin typeface="Book Antiqua" pitchFamily="18" charset="0"/>
              </a:rPr>
              <a:t>Discouraging residential expansion in the agricultural land.</a:t>
            </a:r>
          </a:p>
          <a:p>
            <a:pPr lvl="0"/>
            <a:r>
              <a:rPr lang="en-US" sz="2200" dirty="0">
                <a:latin typeface="Book Antiqua" pitchFamily="18" charset="0"/>
              </a:rPr>
              <a:t>Demarcating and preserving the existing and future potential locations and areas for livestock production.</a:t>
            </a:r>
          </a:p>
          <a:p>
            <a:pPr lvl="0"/>
            <a:r>
              <a:rPr lang="en-US" sz="2200" dirty="0">
                <a:latin typeface="Book Antiqua" pitchFamily="18" charset="0"/>
              </a:rPr>
              <a:t>Stopping establishment of new brick fields within the </a:t>
            </a:r>
            <a:r>
              <a:rPr lang="en-US" sz="2200" dirty="0" err="1">
                <a:latin typeface="Book Antiqua" pitchFamily="18" charset="0"/>
              </a:rPr>
              <a:t>Paurashava</a:t>
            </a:r>
            <a:r>
              <a:rPr lang="en-US" sz="2200" dirty="0">
                <a:latin typeface="Book Antiqua" pitchFamily="18" charset="0"/>
              </a:rPr>
              <a:t> area and close proximity of any agricultural zone.</a:t>
            </a:r>
          </a:p>
          <a:p>
            <a:pPr lvl="0"/>
            <a:r>
              <a:rPr lang="en-US" sz="2200" dirty="0">
                <a:latin typeface="Book Antiqua" pitchFamily="18" charset="0"/>
              </a:rPr>
              <a:t>Ensure surface water irrigation keeping water bodies (canals and rivers) active for the sustainable agriculture development.</a:t>
            </a:r>
          </a:p>
          <a:p>
            <a:pPr lvl="0"/>
            <a:r>
              <a:rPr lang="en-US" sz="2200" dirty="0">
                <a:latin typeface="Book Antiqua" pitchFamily="18" charset="0"/>
              </a:rPr>
              <a:t>Increasing production in the existing agricultural lands</a:t>
            </a:r>
            <a:r>
              <a:rPr lang="en-US" sz="2200" dirty="0" smtClean="0">
                <a:latin typeface="Book Antiqua" pitchFamily="18" charset="0"/>
              </a:rPr>
              <a:t>.</a:t>
            </a:r>
            <a:endParaRPr lang="en-US" sz="2200" dirty="0">
              <a:latin typeface="Book Antiqua" pitchFamily="18" charset="0"/>
            </a:endParaRPr>
          </a:p>
        </p:txBody>
      </p:sp>
    </p:spTree>
    <p:extLst>
      <p:ext uri="{BB962C8B-B14F-4D97-AF65-F5344CB8AC3E}">
        <p14:creationId xmlns:p14="http://schemas.microsoft.com/office/powerpoint/2010/main" val="32476011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04664"/>
            <a:ext cx="12344400" cy="792088"/>
          </a:xfrm>
        </p:spPr>
        <p:txBody>
          <a:bodyPr>
            <a:normAutofit/>
          </a:bodyPr>
          <a:lstStyle/>
          <a:p>
            <a:r>
              <a:rPr lang="en-US" sz="2800" b="1" dirty="0" smtClean="0">
                <a:latin typeface="Book Antiqua" pitchFamily="18" charset="0"/>
              </a:rPr>
              <a:t>Policies </a:t>
            </a:r>
            <a:r>
              <a:rPr lang="en-US" sz="2800" b="1" dirty="0">
                <a:latin typeface="Book Antiqua" pitchFamily="18" charset="0"/>
              </a:rPr>
              <a:t>for Structure Plan</a:t>
            </a:r>
            <a:endParaRPr lang="en-US" sz="2800" dirty="0">
              <a:latin typeface="Book Antiqua" pitchFamily="18" charset="0"/>
            </a:endParaRPr>
          </a:p>
        </p:txBody>
      </p:sp>
      <p:sp>
        <p:nvSpPr>
          <p:cNvPr id="3" name="Content Placeholder 2"/>
          <p:cNvSpPr>
            <a:spLocks noGrp="1"/>
          </p:cNvSpPr>
          <p:nvPr>
            <p:ph idx="1"/>
          </p:nvPr>
        </p:nvSpPr>
        <p:spPr>
          <a:xfrm>
            <a:off x="685800" y="1600205"/>
            <a:ext cx="12344400" cy="3845020"/>
          </a:xfrm>
        </p:spPr>
        <p:txBody>
          <a:bodyPr>
            <a:normAutofit/>
          </a:bodyPr>
          <a:lstStyle/>
          <a:p>
            <a:pPr marL="0" indent="0">
              <a:buNone/>
            </a:pPr>
            <a:r>
              <a:rPr lang="en-US" sz="2200" b="1" dirty="0">
                <a:latin typeface="Book Antiqua" pitchFamily="18" charset="0"/>
              </a:rPr>
              <a:t>Circulation Network</a:t>
            </a:r>
            <a:endParaRPr lang="en-US" sz="2200" dirty="0">
              <a:latin typeface="Book Antiqua" pitchFamily="18" charset="0"/>
            </a:endParaRPr>
          </a:p>
          <a:p>
            <a:pPr lvl="0"/>
            <a:r>
              <a:rPr lang="en-US" sz="2200" dirty="0">
                <a:latin typeface="Book Antiqua" pitchFamily="18" charset="0"/>
              </a:rPr>
              <a:t>Ensure integration of bus, rail and water transportation networks. </a:t>
            </a:r>
          </a:p>
          <a:p>
            <a:pPr lvl="0"/>
            <a:r>
              <a:rPr lang="en-US" sz="2200" dirty="0">
                <a:latin typeface="Book Antiqua" pitchFamily="18" charset="0"/>
              </a:rPr>
              <a:t>Connect union headquarters, market places, growth </a:t>
            </a:r>
            <a:r>
              <a:rPr lang="en-US" sz="2200" dirty="0" err="1">
                <a:latin typeface="Book Antiqua" pitchFamily="18" charset="0"/>
              </a:rPr>
              <a:t>centres</a:t>
            </a:r>
            <a:r>
              <a:rPr lang="en-US" sz="2200" dirty="0">
                <a:latin typeface="Book Antiqua" pitchFamily="18" charset="0"/>
              </a:rPr>
              <a:t> and hats/bazars through better transportation network. </a:t>
            </a:r>
          </a:p>
          <a:p>
            <a:pPr marL="0" indent="0">
              <a:buNone/>
            </a:pPr>
            <a:r>
              <a:rPr lang="en-US" sz="2200" b="1" dirty="0">
                <a:latin typeface="Book Antiqua" pitchFamily="18" charset="0"/>
              </a:rPr>
              <a:t>Urban Settlements</a:t>
            </a:r>
            <a:endParaRPr lang="en-US" sz="2200" dirty="0">
              <a:latin typeface="Book Antiqua" pitchFamily="18" charset="0"/>
            </a:endParaRPr>
          </a:p>
          <a:p>
            <a:pPr lvl="0"/>
            <a:r>
              <a:rPr lang="en-US" sz="2200" dirty="0">
                <a:latin typeface="Book Antiqua" pitchFamily="18" charset="0"/>
              </a:rPr>
              <a:t>Promote urban area to buildable lands.</a:t>
            </a:r>
          </a:p>
          <a:p>
            <a:pPr lvl="0"/>
            <a:r>
              <a:rPr lang="en-US" sz="2200" dirty="0">
                <a:latin typeface="Book Antiqua" pitchFamily="18" charset="0"/>
              </a:rPr>
              <a:t>Provision of appropriate infrastructure and service facilities (road, drain, bridge, culvert, water supply, sewerage and sanitation, garbage disposal, energy, education and health </a:t>
            </a:r>
            <a:r>
              <a:rPr lang="en-US" sz="2200" dirty="0" err="1">
                <a:latin typeface="Book Antiqua" pitchFamily="18" charset="0"/>
              </a:rPr>
              <a:t>etc</a:t>
            </a:r>
            <a:r>
              <a:rPr lang="en-US" sz="2200" dirty="0">
                <a:latin typeface="Book Antiqua" pitchFamily="18" charset="0"/>
              </a:rPr>
              <a:t>) with equity to the urban dwellers</a:t>
            </a:r>
            <a:r>
              <a:rPr lang="en-US" sz="2200" dirty="0" smtClean="0">
                <a:latin typeface="Book Antiqua" pitchFamily="18" charset="0"/>
              </a:rPr>
              <a:t>.</a:t>
            </a:r>
            <a:endParaRPr lang="en-US" sz="2200" dirty="0">
              <a:latin typeface="Book Antiqua" pitchFamily="18" charset="0"/>
            </a:endParaRPr>
          </a:p>
        </p:txBody>
      </p:sp>
    </p:spTree>
    <p:extLst>
      <p:ext uri="{BB962C8B-B14F-4D97-AF65-F5344CB8AC3E}">
        <p14:creationId xmlns:p14="http://schemas.microsoft.com/office/powerpoint/2010/main" val="8902867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12344400" cy="850106"/>
          </a:xfrm>
        </p:spPr>
        <p:txBody>
          <a:bodyPr>
            <a:normAutofit/>
          </a:bodyPr>
          <a:lstStyle/>
          <a:p>
            <a:r>
              <a:rPr lang="en-US" sz="3200" b="1" dirty="0" smtClean="0">
                <a:latin typeface="Book Antiqua" pitchFamily="18" charset="0"/>
              </a:rPr>
              <a:t> </a:t>
            </a:r>
            <a:r>
              <a:rPr lang="en-US" sz="3200" b="1" dirty="0">
                <a:latin typeface="Book Antiqua" pitchFamily="18" charset="0"/>
              </a:rPr>
              <a:t>Policies for Structure Plan</a:t>
            </a:r>
            <a:endParaRPr lang="en-US" sz="3200" dirty="0">
              <a:latin typeface="Book Antiqua" pitchFamily="18" charset="0"/>
            </a:endParaRPr>
          </a:p>
        </p:txBody>
      </p:sp>
      <p:sp>
        <p:nvSpPr>
          <p:cNvPr id="3" name="Content Placeholder 2"/>
          <p:cNvSpPr>
            <a:spLocks noGrp="1"/>
          </p:cNvSpPr>
          <p:nvPr>
            <p:ph idx="1"/>
          </p:nvPr>
        </p:nvSpPr>
        <p:spPr>
          <a:xfrm>
            <a:off x="685800" y="1268760"/>
            <a:ext cx="12344400" cy="4857407"/>
          </a:xfrm>
        </p:spPr>
        <p:txBody>
          <a:bodyPr>
            <a:normAutofit/>
          </a:bodyPr>
          <a:lstStyle/>
          <a:p>
            <a:pPr marL="0" indent="0">
              <a:buNone/>
            </a:pPr>
            <a:r>
              <a:rPr lang="en-US" sz="2400" b="1" dirty="0">
                <a:latin typeface="Book Antiqua" pitchFamily="18" charset="0"/>
              </a:rPr>
              <a:t>Flood Flow, Water Body and Water Supply Protection Zone</a:t>
            </a:r>
            <a:endParaRPr lang="en-US" sz="2400" dirty="0">
              <a:latin typeface="Book Antiqua" pitchFamily="18" charset="0"/>
            </a:endParaRPr>
          </a:p>
          <a:p>
            <a:pPr lvl="0"/>
            <a:r>
              <a:rPr lang="en-US" sz="2400" dirty="0">
                <a:latin typeface="Book Antiqua" pitchFamily="18" charset="0"/>
              </a:rPr>
              <a:t>Protect main flood flow zone from encroachment.</a:t>
            </a:r>
          </a:p>
          <a:p>
            <a:pPr lvl="0"/>
            <a:r>
              <a:rPr lang="en-US" sz="2400" dirty="0">
                <a:latin typeface="Book Antiqua" pitchFamily="18" charset="0"/>
              </a:rPr>
              <a:t>Preserving and maintaining the existing natural water bodies for drainage, flood control and environmental purposes.</a:t>
            </a:r>
          </a:p>
          <a:p>
            <a:pPr lvl="0"/>
            <a:r>
              <a:rPr lang="en-US" sz="2400" dirty="0">
                <a:latin typeface="Book Antiqua" pitchFamily="18" charset="0"/>
              </a:rPr>
              <a:t>Developing drainage system within the </a:t>
            </a:r>
            <a:r>
              <a:rPr lang="en-US" sz="2400" dirty="0" err="1">
                <a:latin typeface="Book Antiqua" pitchFamily="18" charset="0"/>
              </a:rPr>
              <a:t>Paurashava</a:t>
            </a:r>
            <a:r>
              <a:rPr lang="en-US" sz="2400" dirty="0">
                <a:latin typeface="Book Antiqua" pitchFamily="18" charset="0"/>
              </a:rPr>
              <a:t> area.</a:t>
            </a:r>
          </a:p>
          <a:p>
            <a:pPr lvl="0"/>
            <a:r>
              <a:rPr lang="en-US" sz="2400" dirty="0">
                <a:latin typeface="Book Antiqua" pitchFamily="18" charset="0"/>
              </a:rPr>
              <a:t>Preserving the existing </a:t>
            </a:r>
            <a:r>
              <a:rPr lang="en-US" sz="2400" dirty="0" err="1">
                <a:latin typeface="Book Antiqua" pitchFamily="18" charset="0"/>
              </a:rPr>
              <a:t>beels</a:t>
            </a:r>
            <a:r>
              <a:rPr lang="en-US" sz="2400" dirty="0">
                <a:latin typeface="Book Antiqua" pitchFamily="18" charset="0"/>
              </a:rPr>
              <a:t> and ponds to increase the fish production.</a:t>
            </a:r>
          </a:p>
          <a:p>
            <a:pPr marL="0" indent="0">
              <a:buNone/>
            </a:pPr>
            <a:r>
              <a:rPr lang="en-US" sz="2400" b="1" dirty="0" smtClean="0">
                <a:latin typeface="Book Antiqua" pitchFamily="18" charset="0"/>
              </a:rPr>
              <a:t>Geology</a:t>
            </a:r>
            <a:endParaRPr lang="en-US" sz="2400" dirty="0">
              <a:latin typeface="Book Antiqua" pitchFamily="18" charset="0"/>
            </a:endParaRPr>
          </a:p>
          <a:p>
            <a:pPr lvl="0"/>
            <a:r>
              <a:rPr lang="en-US" sz="2400" dirty="0">
                <a:latin typeface="Book Antiqua" pitchFamily="18" charset="0"/>
              </a:rPr>
              <a:t>Discourage development of urban and industrial agglomeration, headquarters, market place and growth </a:t>
            </a:r>
            <a:r>
              <a:rPr lang="en-US" sz="2400" dirty="0" err="1">
                <a:latin typeface="Book Antiqua" pitchFamily="18" charset="0"/>
              </a:rPr>
              <a:t>centres</a:t>
            </a:r>
            <a:r>
              <a:rPr lang="en-US" sz="2400" dirty="0">
                <a:latin typeface="Book Antiqua" pitchFamily="18" charset="0"/>
              </a:rPr>
              <a:t> in seismic hazard prone zone</a:t>
            </a:r>
          </a:p>
          <a:p>
            <a:pPr lvl="0"/>
            <a:r>
              <a:rPr lang="en-US" sz="2400" dirty="0">
                <a:latin typeface="Book Antiqua" pitchFamily="18" charset="0"/>
              </a:rPr>
              <a:t>Promote and ensure alternation utilization (e.g. agriculture, forestry) in geologically vulnerable zone. </a:t>
            </a:r>
          </a:p>
        </p:txBody>
      </p:sp>
    </p:spTree>
    <p:extLst>
      <p:ext uri="{BB962C8B-B14F-4D97-AF65-F5344CB8AC3E}">
        <p14:creationId xmlns:p14="http://schemas.microsoft.com/office/powerpoint/2010/main" val="28944805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304" y="274638"/>
            <a:ext cx="12344400" cy="1143000"/>
          </a:xfrm>
        </p:spPr>
        <p:txBody>
          <a:bodyPr>
            <a:normAutofit/>
          </a:bodyPr>
          <a:lstStyle/>
          <a:p>
            <a:r>
              <a:rPr lang="en-US" sz="3200" b="1" dirty="0" smtClean="0">
                <a:latin typeface="Book Antiqua" pitchFamily="18" charset="0"/>
              </a:rPr>
              <a:t> </a:t>
            </a:r>
            <a:r>
              <a:rPr lang="en-US" sz="3200" b="1" dirty="0">
                <a:latin typeface="Book Antiqua" pitchFamily="18" charset="0"/>
              </a:rPr>
              <a:t>Policies for Structure Plan</a:t>
            </a:r>
            <a:endParaRPr lang="en-US" sz="3200" dirty="0">
              <a:latin typeface="Book Antiqua" pitchFamily="18" charset="0"/>
            </a:endParaRPr>
          </a:p>
        </p:txBody>
      </p:sp>
      <p:sp>
        <p:nvSpPr>
          <p:cNvPr id="3" name="Content Placeholder 2"/>
          <p:cNvSpPr>
            <a:spLocks noGrp="1"/>
          </p:cNvSpPr>
          <p:nvPr>
            <p:ph idx="1"/>
          </p:nvPr>
        </p:nvSpPr>
        <p:spPr>
          <a:xfrm>
            <a:off x="593304" y="1417638"/>
            <a:ext cx="12344400" cy="4525963"/>
          </a:xfrm>
        </p:spPr>
        <p:txBody>
          <a:bodyPr>
            <a:normAutofit lnSpcReduction="10000"/>
          </a:bodyPr>
          <a:lstStyle/>
          <a:p>
            <a:pPr marL="0" indent="0">
              <a:buNone/>
            </a:pPr>
            <a:endParaRPr lang="en-US" sz="2400" dirty="0">
              <a:latin typeface="Book Antiqua" pitchFamily="18" charset="0"/>
            </a:endParaRPr>
          </a:p>
          <a:p>
            <a:pPr marL="0" indent="0">
              <a:buNone/>
            </a:pPr>
            <a:r>
              <a:rPr lang="en-US" sz="2400" b="1" dirty="0">
                <a:latin typeface="Book Antiqua" pitchFamily="18" charset="0"/>
              </a:rPr>
              <a:t>Economic Development</a:t>
            </a:r>
            <a:endParaRPr lang="en-US" sz="2400" dirty="0">
              <a:latin typeface="Book Antiqua" pitchFamily="18" charset="0"/>
            </a:endParaRPr>
          </a:p>
          <a:p>
            <a:pPr lvl="0"/>
            <a:r>
              <a:rPr lang="en-US" sz="2400" dirty="0">
                <a:latin typeface="Book Antiqua" pitchFamily="18" charset="0"/>
              </a:rPr>
              <a:t>Creating </a:t>
            </a:r>
            <a:r>
              <a:rPr lang="en-US" sz="2400" dirty="0" smtClean="0">
                <a:latin typeface="Book Antiqua" pitchFamily="18" charset="0"/>
              </a:rPr>
              <a:t>Industrial Area in </a:t>
            </a:r>
            <a:r>
              <a:rPr lang="en-US" sz="2400" dirty="0" err="1" smtClean="0">
                <a:latin typeface="Book Antiqua" pitchFamily="18" charset="0"/>
              </a:rPr>
              <a:t>Paurashava</a:t>
            </a:r>
            <a:r>
              <a:rPr lang="en-US" sz="2400" dirty="0" smtClean="0">
                <a:latin typeface="Book Antiqua" pitchFamily="18" charset="0"/>
              </a:rPr>
              <a:t> and Agro based industry in rural area </a:t>
            </a:r>
            <a:r>
              <a:rPr lang="en-US" sz="2400" dirty="0">
                <a:latin typeface="Book Antiqua" pitchFamily="18" charset="0"/>
              </a:rPr>
              <a:t>for faster industrial development</a:t>
            </a:r>
          </a:p>
          <a:p>
            <a:pPr lvl="0"/>
            <a:r>
              <a:rPr lang="en-US" sz="2400" dirty="0">
                <a:latin typeface="Book Antiqua" pitchFamily="18" charset="0"/>
              </a:rPr>
              <a:t>Establishing agro based industries,</a:t>
            </a:r>
          </a:p>
          <a:p>
            <a:pPr lvl="0"/>
            <a:r>
              <a:rPr lang="en-US" sz="2400" dirty="0">
                <a:latin typeface="Book Antiqua" pitchFamily="18" charset="0"/>
              </a:rPr>
              <a:t>Promote technology-driven agriculture practices for intensive and extensive cultivation.</a:t>
            </a:r>
          </a:p>
          <a:p>
            <a:pPr marL="0" indent="0">
              <a:buNone/>
            </a:pPr>
            <a:r>
              <a:rPr lang="en-US" sz="2400" b="1" dirty="0">
                <a:latin typeface="Book Antiqua" pitchFamily="18" charset="0"/>
              </a:rPr>
              <a:t>Other Policies</a:t>
            </a:r>
            <a:endParaRPr lang="en-US" sz="2400" dirty="0">
              <a:latin typeface="Book Antiqua" pitchFamily="18" charset="0"/>
            </a:endParaRPr>
          </a:p>
          <a:p>
            <a:pPr lvl="0"/>
            <a:r>
              <a:rPr lang="en-US" sz="2400" dirty="0">
                <a:latin typeface="Book Antiqua" pitchFamily="18" charset="0"/>
              </a:rPr>
              <a:t>Expanding hospitals and other health facilities in the whole </a:t>
            </a:r>
            <a:r>
              <a:rPr lang="en-US" sz="2400" dirty="0" err="1">
                <a:latin typeface="Book Antiqua" pitchFamily="18" charset="0"/>
              </a:rPr>
              <a:t>upazila</a:t>
            </a:r>
            <a:r>
              <a:rPr lang="en-US" sz="2400" dirty="0">
                <a:latin typeface="Book Antiqua" pitchFamily="18" charset="0"/>
              </a:rPr>
              <a:t> area.</a:t>
            </a:r>
          </a:p>
          <a:p>
            <a:pPr lvl="0"/>
            <a:r>
              <a:rPr lang="en-US" sz="2400" dirty="0">
                <a:latin typeface="Book Antiqua" pitchFamily="18" charset="0"/>
              </a:rPr>
              <a:t>Taking appropriate measure for Solid Waste Collection and Management.</a:t>
            </a:r>
          </a:p>
          <a:p>
            <a:r>
              <a:rPr lang="en-US" sz="2400" dirty="0">
                <a:latin typeface="Book Antiqua" pitchFamily="18" charset="0"/>
              </a:rPr>
              <a:t>Providing street lighting within the whole </a:t>
            </a:r>
            <a:r>
              <a:rPr lang="en-US" sz="2400" dirty="0" err="1">
                <a:latin typeface="Book Antiqua" pitchFamily="18" charset="0"/>
              </a:rPr>
              <a:t>upazila</a:t>
            </a:r>
            <a:r>
              <a:rPr lang="en-US" sz="2400" dirty="0">
                <a:latin typeface="Book Antiqua" pitchFamily="18" charset="0"/>
              </a:rPr>
              <a:t> boundary</a:t>
            </a:r>
          </a:p>
          <a:p>
            <a:pPr marL="0" indent="0">
              <a:buNone/>
            </a:pPr>
            <a:endParaRPr lang="en-US" sz="2400" dirty="0">
              <a:latin typeface="Book Antiqua" pitchFamily="18" charset="0"/>
            </a:endParaRPr>
          </a:p>
        </p:txBody>
      </p:sp>
    </p:spTree>
    <p:extLst>
      <p:ext uri="{BB962C8B-B14F-4D97-AF65-F5344CB8AC3E}">
        <p14:creationId xmlns:p14="http://schemas.microsoft.com/office/powerpoint/2010/main" val="25534414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0" y="145610"/>
            <a:ext cx="12344400" cy="850106"/>
          </a:xfrm>
        </p:spPr>
        <p:txBody>
          <a:bodyPr/>
          <a:lstStyle/>
          <a:p>
            <a:r>
              <a:rPr lang="en-US" b="1" dirty="0" smtClean="0">
                <a:latin typeface="Times New Roman" pitchFamily="18" charset="0"/>
                <a:cs typeface="Times New Roman" pitchFamily="18" charset="0"/>
              </a:rPr>
              <a:t>Contingency Plan</a:t>
            </a:r>
            <a:endParaRPr lang="en-US" b="1" dirty="0">
              <a:latin typeface="Times New Roman" pitchFamily="18" charset="0"/>
              <a:cs typeface="Times New Roman" pitchFamily="18" charset="0"/>
            </a:endParaRPr>
          </a:p>
        </p:txBody>
      </p:sp>
      <p:sp>
        <p:nvSpPr>
          <p:cNvPr id="4" name="Rectangle 3"/>
          <p:cNvSpPr/>
          <p:nvPr/>
        </p:nvSpPr>
        <p:spPr>
          <a:xfrm>
            <a:off x="449288" y="1046145"/>
            <a:ext cx="5184576" cy="5632311"/>
          </a:xfrm>
          <a:prstGeom prst="rect">
            <a:avLst/>
          </a:prstGeom>
        </p:spPr>
        <p:txBody>
          <a:bodyPr wrap="square">
            <a:spAutoFit/>
          </a:bodyPr>
          <a:lstStyle/>
          <a:p>
            <a:r>
              <a:rPr lang="en-US" sz="2400" b="1" dirty="0"/>
              <a:t>Planning Assumptions</a:t>
            </a:r>
          </a:p>
          <a:p>
            <a:pPr marL="285750" lvl="0" indent="-285750">
              <a:buFont typeface="Wingdings" pitchFamily="2" charset="2"/>
              <a:buChar char="Ø"/>
            </a:pPr>
            <a:r>
              <a:rPr lang="en-US" sz="2400" dirty="0"/>
              <a:t>Earthquakes are impact type events and provide no warning preventing any pre-event response </a:t>
            </a:r>
            <a:r>
              <a:rPr lang="en-US" sz="2400" dirty="0" smtClean="0"/>
              <a:t>activities</a:t>
            </a:r>
          </a:p>
          <a:p>
            <a:pPr marL="285750" lvl="0" indent="-285750">
              <a:buFont typeface="Wingdings" pitchFamily="2" charset="2"/>
              <a:buChar char="Ø"/>
            </a:pPr>
            <a:r>
              <a:rPr lang="en-US" sz="2400" dirty="0" smtClean="0"/>
              <a:t>There </a:t>
            </a:r>
            <a:r>
              <a:rPr lang="en-US" sz="2400" dirty="0"/>
              <a:t>is likelihood of secondary effects following an earthquake or aftershocks which may include fire, flood, liquefactions, subsidence and release of hazardous and toxic </a:t>
            </a:r>
            <a:r>
              <a:rPr lang="en-US" sz="2400" dirty="0" smtClean="0"/>
              <a:t>chemicals</a:t>
            </a:r>
          </a:p>
          <a:p>
            <a:pPr marL="285750" lvl="0" indent="-285750">
              <a:buFont typeface="Wingdings" pitchFamily="2" charset="2"/>
              <a:buChar char="Ø"/>
            </a:pPr>
            <a:r>
              <a:rPr lang="en-US" sz="2400" dirty="0" smtClean="0"/>
              <a:t>Strong </a:t>
            </a:r>
            <a:r>
              <a:rPr lang="en-US" sz="2400" dirty="0"/>
              <a:t>aftershocks will continue for several days resulting in further building </a:t>
            </a:r>
            <a:r>
              <a:rPr lang="en-US" sz="2400" dirty="0" smtClean="0"/>
              <a:t>collapse</a:t>
            </a:r>
          </a:p>
          <a:p>
            <a:pPr marL="285750" lvl="0" indent="-285750">
              <a:buFont typeface="Wingdings" pitchFamily="2" charset="2"/>
              <a:buChar char="Ø"/>
            </a:pPr>
            <a:r>
              <a:rPr lang="en-US" sz="2400" dirty="0" smtClean="0"/>
              <a:t>Access </a:t>
            </a:r>
            <a:r>
              <a:rPr lang="en-US" sz="2400" dirty="0"/>
              <a:t>will be severely restricted due to debris, collapsed bridges etc.</a:t>
            </a:r>
          </a:p>
        </p:txBody>
      </p:sp>
      <p:sp>
        <p:nvSpPr>
          <p:cNvPr id="5" name="Rectangle 4"/>
          <p:cNvSpPr/>
          <p:nvPr/>
        </p:nvSpPr>
        <p:spPr>
          <a:xfrm>
            <a:off x="6065912" y="980728"/>
            <a:ext cx="6858000" cy="5632311"/>
          </a:xfrm>
          <a:prstGeom prst="rect">
            <a:avLst/>
          </a:prstGeom>
        </p:spPr>
        <p:txBody>
          <a:bodyPr>
            <a:spAutoFit/>
          </a:bodyPr>
          <a:lstStyle/>
          <a:p>
            <a:r>
              <a:rPr lang="en-US" sz="2400" b="1" dirty="0"/>
              <a:t>Operational Constraints</a:t>
            </a:r>
          </a:p>
          <a:p>
            <a:r>
              <a:rPr lang="en-US" sz="2400" dirty="0"/>
              <a:t>In order for the preparation of a successful contingent plan the first and foremost activity is to assess the disruptions and causalities which are likely to occur during the event as well as in the aftermath period. A pros and cons analysis of the operational constraints has been conducted for the earthquake hazard in </a:t>
            </a:r>
            <a:r>
              <a:rPr lang="en-US" sz="2400" dirty="0" err="1" smtClean="0"/>
              <a:t>Bagmara</a:t>
            </a:r>
            <a:r>
              <a:rPr lang="en-US" sz="2400" dirty="0" smtClean="0"/>
              <a:t> </a:t>
            </a:r>
            <a:r>
              <a:rPr lang="en-US" sz="2400" dirty="0" err="1"/>
              <a:t>Upazila</a:t>
            </a:r>
            <a:r>
              <a:rPr lang="en-US" sz="2400" dirty="0"/>
              <a:t>. A detailed list of the constraints are given below</a:t>
            </a:r>
            <a:r>
              <a:rPr lang="en-US" sz="2400" dirty="0" smtClean="0"/>
              <a:t>:</a:t>
            </a:r>
            <a:endParaRPr lang="en-US" sz="2400" dirty="0"/>
          </a:p>
          <a:p>
            <a:pPr marL="285750" lvl="0" indent="-285750">
              <a:buFont typeface="Wingdings" pitchFamily="2" charset="2"/>
              <a:buChar char="ü"/>
            </a:pPr>
            <a:r>
              <a:rPr lang="en-US" sz="2400" dirty="0"/>
              <a:t>Disruption in the communication system</a:t>
            </a:r>
          </a:p>
          <a:p>
            <a:pPr marL="285750" lvl="0" indent="-285750">
              <a:buFont typeface="Wingdings" pitchFamily="2" charset="2"/>
              <a:buChar char="ü"/>
            </a:pPr>
            <a:r>
              <a:rPr lang="en-US" sz="2400" dirty="0"/>
              <a:t>Disruption in the key supplies (electricity)</a:t>
            </a:r>
          </a:p>
          <a:p>
            <a:pPr marL="285750" lvl="0" indent="-285750">
              <a:buFont typeface="Wingdings" pitchFamily="2" charset="2"/>
              <a:buChar char="ü"/>
            </a:pPr>
            <a:r>
              <a:rPr lang="en-US" sz="2400" dirty="0"/>
              <a:t>Lack of response capacity (first responders dead or injured)</a:t>
            </a:r>
          </a:p>
          <a:p>
            <a:pPr marL="285750" lvl="0" indent="-285750">
              <a:buFont typeface="Wingdings" pitchFamily="2" charset="2"/>
              <a:buChar char="ü"/>
            </a:pPr>
            <a:r>
              <a:rPr lang="en-US" sz="2400" dirty="0"/>
              <a:t>Unavailability of decision-makers\</a:t>
            </a:r>
          </a:p>
          <a:p>
            <a:pPr marL="285750" lvl="0" indent="-285750">
              <a:buFont typeface="Wingdings" pitchFamily="2" charset="2"/>
              <a:buChar char="ü"/>
            </a:pPr>
            <a:r>
              <a:rPr lang="en-US" sz="2400" dirty="0"/>
              <a:t>Disruption of infrastructure and transport system</a:t>
            </a:r>
          </a:p>
        </p:txBody>
      </p:sp>
    </p:spTree>
    <p:extLst>
      <p:ext uri="{BB962C8B-B14F-4D97-AF65-F5344CB8AC3E}">
        <p14:creationId xmlns:p14="http://schemas.microsoft.com/office/powerpoint/2010/main" val="2514716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0100" y="152400"/>
            <a:ext cx="12230100" cy="523220"/>
          </a:xfrm>
          <a:prstGeom prst="rect">
            <a:avLst/>
          </a:prstGeom>
          <a:noFill/>
        </p:spPr>
        <p:txBody>
          <a:bodyPr wrap="square">
            <a:spAutoFit/>
          </a:bodyPr>
          <a:lstStyle/>
          <a:p>
            <a:pPr algn="ctr"/>
            <a:r>
              <a:rPr lang="en-US" sz="2800" b="1" dirty="0">
                <a:latin typeface="Book Antiqua" pitchFamily="18" charset="0"/>
              </a:rPr>
              <a:t>Population Distribution at Different Administrative </a:t>
            </a:r>
            <a:r>
              <a:rPr lang="en-US" sz="2800" b="1" dirty="0" smtClean="0">
                <a:latin typeface="Book Antiqua" pitchFamily="18" charset="0"/>
              </a:rPr>
              <a:t>Tier</a:t>
            </a:r>
            <a:endParaRPr lang="en-US" sz="2800" b="1" dirty="0">
              <a:latin typeface="Book Antiqua"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379261281"/>
              </p:ext>
            </p:extLst>
          </p:nvPr>
        </p:nvGraphicFramePr>
        <p:xfrm>
          <a:off x="800100" y="685800"/>
          <a:ext cx="12230100" cy="1825530"/>
        </p:xfrm>
        <a:graphic>
          <a:graphicData uri="http://schemas.openxmlformats.org/drawingml/2006/table">
            <a:tbl>
              <a:tblPr firstRow="1" firstCol="1" bandRow="1">
                <a:tableStyleId>{5C22544A-7EE6-4342-B048-85BDC9FD1C3A}</a:tableStyleId>
              </a:tblPr>
              <a:tblGrid>
                <a:gridCol w="1958309">
                  <a:extLst>
                    <a:ext uri="{9D8B030D-6E8A-4147-A177-3AD203B41FA5}">
                      <a16:colId xmlns:a16="http://schemas.microsoft.com/office/drawing/2014/main" xmlns="" val="609829764"/>
                    </a:ext>
                  </a:extLst>
                </a:gridCol>
                <a:gridCol w="1085676">
                  <a:extLst>
                    <a:ext uri="{9D8B030D-6E8A-4147-A177-3AD203B41FA5}">
                      <a16:colId xmlns:a16="http://schemas.microsoft.com/office/drawing/2014/main" xmlns="" val="948803466"/>
                    </a:ext>
                  </a:extLst>
                </a:gridCol>
                <a:gridCol w="1197614">
                  <a:extLst>
                    <a:ext uri="{9D8B030D-6E8A-4147-A177-3AD203B41FA5}">
                      <a16:colId xmlns:a16="http://schemas.microsoft.com/office/drawing/2014/main" xmlns="" val="820960874"/>
                    </a:ext>
                  </a:extLst>
                </a:gridCol>
                <a:gridCol w="1244802">
                  <a:extLst>
                    <a:ext uri="{9D8B030D-6E8A-4147-A177-3AD203B41FA5}">
                      <a16:colId xmlns:a16="http://schemas.microsoft.com/office/drawing/2014/main" xmlns="" val="2499622490"/>
                    </a:ext>
                  </a:extLst>
                </a:gridCol>
                <a:gridCol w="1343005">
                  <a:extLst>
                    <a:ext uri="{9D8B030D-6E8A-4147-A177-3AD203B41FA5}">
                      <a16:colId xmlns:a16="http://schemas.microsoft.com/office/drawing/2014/main" xmlns="" val="3802973175"/>
                    </a:ext>
                  </a:extLst>
                </a:gridCol>
                <a:gridCol w="1527408">
                  <a:extLst>
                    <a:ext uri="{9D8B030D-6E8A-4147-A177-3AD203B41FA5}">
                      <a16:colId xmlns:a16="http://schemas.microsoft.com/office/drawing/2014/main" xmlns="" val="3513906433"/>
                    </a:ext>
                  </a:extLst>
                </a:gridCol>
                <a:gridCol w="1433525">
                  <a:extLst>
                    <a:ext uri="{9D8B030D-6E8A-4147-A177-3AD203B41FA5}">
                      <a16:colId xmlns:a16="http://schemas.microsoft.com/office/drawing/2014/main" xmlns="" val="941496401"/>
                    </a:ext>
                  </a:extLst>
                </a:gridCol>
                <a:gridCol w="1231315">
                  <a:extLst>
                    <a:ext uri="{9D8B030D-6E8A-4147-A177-3AD203B41FA5}">
                      <a16:colId xmlns:a16="http://schemas.microsoft.com/office/drawing/2014/main" xmlns="" val="2342169977"/>
                    </a:ext>
                  </a:extLst>
                </a:gridCol>
                <a:gridCol w="1208446">
                  <a:extLst>
                    <a:ext uri="{9D8B030D-6E8A-4147-A177-3AD203B41FA5}">
                      <a16:colId xmlns:a16="http://schemas.microsoft.com/office/drawing/2014/main" xmlns="" val="200656138"/>
                    </a:ext>
                  </a:extLst>
                </a:gridCol>
              </a:tblGrid>
              <a:tr h="391382">
                <a:tc gridSpan="9">
                  <a:txBody>
                    <a:bodyPr/>
                    <a:lstStyle/>
                    <a:p>
                      <a:pPr marL="0" marR="0" algn="ctr">
                        <a:lnSpc>
                          <a:spcPct val="107000"/>
                        </a:lnSpc>
                        <a:spcBef>
                          <a:spcPts val="0"/>
                        </a:spcBef>
                        <a:spcAft>
                          <a:spcPts val="0"/>
                        </a:spcAft>
                      </a:pPr>
                      <a:r>
                        <a:rPr lang="en-US" sz="1800" dirty="0" smtClean="0">
                          <a:effectLst/>
                          <a:latin typeface="Book Antiqua" pitchFamily="18" charset="0"/>
                        </a:rPr>
                        <a:t>Upazila (363.3 sq.km)</a:t>
                      </a:r>
                      <a:endParaRPr lang="en-US" sz="1800"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nchor="b">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837720299"/>
                  </a:ext>
                </a:extLst>
              </a:tr>
              <a:tr h="370618">
                <a:tc rowSpan="3">
                  <a:txBody>
                    <a:bodyPr/>
                    <a:lstStyle/>
                    <a:p>
                      <a:pPr marL="0" marR="0" algn="ctr">
                        <a:lnSpc>
                          <a:spcPct val="107000"/>
                        </a:lnSpc>
                        <a:spcBef>
                          <a:spcPts val="0"/>
                        </a:spcBef>
                        <a:spcAft>
                          <a:spcPts val="0"/>
                        </a:spcAft>
                      </a:pPr>
                      <a:r>
                        <a:rPr lang="en-US" sz="1800" b="1" dirty="0">
                          <a:solidFill>
                            <a:schemeClr val="tx1"/>
                          </a:solidFill>
                          <a:effectLst/>
                          <a:latin typeface="Book Antiqua" pitchFamily="18" charset="0"/>
                        </a:rPr>
                        <a:t>Municipality</a:t>
                      </a:r>
                      <a:endParaRPr lang="en-US" sz="1800" b="1" dirty="0">
                        <a:solidFill>
                          <a:schemeClr val="tx1"/>
                        </a:solidFill>
                        <a:effectLst/>
                        <a:latin typeface="Book Antiqua" pitchFamily="18" charset="0"/>
                        <a:ea typeface="Calibri" panose="020F0502020204030204" pitchFamily="34" charset="0"/>
                        <a:cs typeface="Times New Roman" panose="02020603050405020304" pitchFamily="18" charset="0"/>
                      </a:endParaRPr>
                    </a:p>
                  </a:txBody>
                  <a:tcPr marL="102870" marR="102870" marT="0" marB="0" anchor="ctr">
                    <a:solidFill>
                      <a:schemeClr val="accent2">
                        <a:lumMod val="60000"/>
                        <a:lumOff val="40000"/>
                      </a:schemeClr>
                    </a:solidFill>
                  </a:tcPr>
                </a:tc>
                <a:tc rowSpan="3">
                  <a:txBody>
                    <a:bodyPr/>
                    <a:lstStyle/>
                    <a:p>
                      <a:pPr marL="0" marR="0" algn="ctr">
                        <a:lnSpc>
                          <a:spcPct val="107000"/>
                        </a:lnSpc>
                        <a:spcBef>
                          <a:spcPts val="0"/>
                        </a:spcBef>
                        <a:spcAft>
                          <a:spcPts val="0"/>
                        </a:spcAft>
                      </a:pPr>
                      <a:r>
                        <a:rPr lang="en-US" sz="1800" b="1" dirty="0">
                          <a:effectLst/>
                          <a:latin typeface="Book Antiqua" pitchFamily="18" charset="0"/>
                        </a:rPr>
                        <a:t>Union</a:t>
                      </a:r>
                      <a:endParaRPr lang="en-US" sz="1800" b="1"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nchor="ctr">
                    <a:solidFill>
                      <a:schemeClr val="accent2">
                        <a:lumMod val="60000"/>
                        <a:lumOff val="40000"/>
                      </a:schemeClr>
                    </a:solidFill>
                  </a:tcPr>
                </a:tc>
                <a:tc rowSpan="3">
                  <a:txBody>
                    <a:bodyPr/>
                    <a:lstStyle/>
                    <a:p>
                      <a:pPr marL="0" marR="0" algn="ctr">
                        <a:lnSpc>
                          <a:spcPct val="107000"/>
                        </a:lnSpc>
                        <a:spcBef>
                          <a:spcPts val="0"/>
                        </a:spcBef>
                        <a:spcAft>
                          <a:spcPts val="0"/>
                        </a:spcAft>
                      </a:pPr>
                      <a:r>
                        <a:rPr lang="en-US" sz="1800" b="1" dirty="0" err="1">
                          <a:effectLst/>
                          <a:latin typeface="Book Antiqua" pitchFamily="18" charset="0"/>
                        </a:rPr>
                        <a:t>Mouza</a:t>
                      </a:r>
                      <a:endParaRPr lang="en-US" sz="1800" b="1"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nchor="ctr">
                    <a:solidFill>
                      <a:schemeClr val="accent2">
                        <a:lumMod val="60000"/>
                        <a:lumOff val="40000"/>
                      </a:schemeClr>
                    </a:solidFill>
                  </a:tcPr>
                </a:tc>
                <a:tc rowSpan="3">
                  <a:txBody>
                    <a:bodyPr/>
                    <a:lstStyle/>
                    <a:p>
                      <a:pPr marL="0" marR="0" algn="ctr">
                        <a:lnSpc>
                          <a:spcPct val="107000"/>
                        </a:lnSpc>
                        <a:spcBef>
                          <a:spcPts val="0"/>
                        </a:spcBef>
                        <a:spcAft>
                          <a:spcPts val="0"/>
                        </a:spcAft>
                      </a:pPr>
                      <a:r>
                        <a:rPr lang="en-US" sz="1800" b="1" dirty="0">
                          <a:effectLst/>
                          <a:latin typeface="Book Antiqua" pitchFamily="18" charset="0"/>
                        </a:rPr>
                        <a:t>Village</a:t>
                      </a:r>
                      <a:endParaRPr lang="en-US" sz="1800" b="1"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nchor="ctr">
                    <a:solidFill>
                      <a:schemeClr val="accent2">
                        <a:lumMod val="60000"/>
                        <a:lumOff val="40000"/>
                      </a:schemeClr>
                    </a:solidFill>
                  </a:tcPr>
                </a:tc>
                <a:tc gridSpan="2">
                  <a:txBody>
                    <a:bodyPr/>
                    <a:lstStyle/>
                    <a:p>
                      <a:pPr marL="0" marR="0" algn="ctr">
                        <a:lnSpc>
                          <a:spcPct val="107000"/>
                        </a:lnSpc>
                        <a:spcBef>
                          <a:spcPts val="0"/>
                        </a:spcBef>
                        <a:spcAft>
                          <a:spcPts val="0"/>
                        </a:spcAft>
                      </a:pPr>
                      <a:r>
                        <a:rPr lang="en-US" sz="1800" b="1" dirty="0" smtClean="0">
                          <a:effectLst/>
                          <a:latin typeface="Book Antiqua" pitchFamily="18" charset="0"/>
                        </a:rPr>
                        <a:t>Population</a:t>
                      </a:r>
                    </a:p>
                    <a:p>
                      <a:pPr marL="0" marR="0" algn="ctr">
                        <a:lnSpc>
                          <a:spcPct val="107000"/>
                        </a:lnSpc>
                        <a:spcBef>
                          <a:spcPts val="0"/>
                        </a:spcBef>
                        <a:spcAft>
                          <a:spcPts val="0"/>
                        </a:spcAft>
                      </a:pPr>
                      <a:endParaRPr lang="en-US" sz="1800" b="1"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nchor="b">
                    <a:solidFill>
                      <a:schemeClr val="accent2">
                        <a:lumMod val="60000"/>
                        <a:lumOff val="40000"/>
                      </a:schemeClr>
                    </a:solidFill>
                  </a:tcPr>
                </a:tc>
                <a:tc hMerge="1">
                  <a:txBody>
                    <a:bodyPr/>
                    <a:lstStyle/>
                    <a:p>
                      <a:endParaRPr lang="en-US"/>
                    </a:p>
                  </a:txBody>
                  <a:tcPr/>
                </a:tc>
                <a:tc rowSpan="3">
                  <a:txBody>
                    <a:bodyPr/>
                    <a:lstStyle/>
                    <a:p>
                      <a:pPr marL="0" marR="0" algn="ctr">
                        <a:lnSpc>
                          <a:spcPct val="107000"/>
                        </a:lnSpc>
                        <a:spcBef>
                          <a:spcPts val="0"/>
                        </a:spcBef>
                        <a:spcAft>
                          <a:spcPts val="0"/>
                        </a:spcAft>
                      </a:pPr>
                      <a:r>
                        <a:rPr lang="en-US" sz="1800" b="1">
                          <a:effectLst/>
                          <a:latin typeface="Book Antiqua" pitchFamily="18" charset="0"/>
                        </a:rPr>
                        <a:t>Density      (per Sq. km)</a:t>
                      </a:r>
                      <a:endParaRPr lang="en-US" sz="1800" b="1">
                        <a:effectLst/>
                        <a:latin typeface="Book Antiqua" pitchFamily="18" charset="0"/>
                        <a:ea typeface="Calibri" panose="020F0502020204030204" pitchFamily="34" charset="0"/>
                        <a:cs typeface="Times New Roman" panose="02020603050405020304" pitchFamily="18" charset="0"/>
                      </a:endParaRPr>
                    </a:p>
                  </a:txBody>
                  <a:tcPr marL="102870" marR="102870" marT="0" marB="0" anchor="ctr">
                    <a:solidFill>
                      <a:schemeClr val="accent2">
                        <a:lumMod val="60000"/>
                        <a:lumOff val="40000"/>
                      </a:schemeClr>
                    </a:solidFill>
                  </a:tcPr>
                </a:tc>
                <a:tc rowSpan="2" gridSpan="2">
                  <a:txBody>
                    <a:bodyPr/>
                    <a:lstStyle/>
                    <a:p>
                      <a:pPr marL="0" marR="0" algn="ctr">
                        <a:lnSpc>
                          <a:spcPct val="107000"/>
                        </a:lnSpc>
                        <a:spcBef>
                          <a:spcPts val="0"/>
                        </a:spcBef>
                        <a:spcAft>
                          <a:spcPts val="0"/>
                        </a:spcAft>
                      </a:pPr>
                      <a:r>
                        <a:rPr lang="en-US" sz="1800" b="1" dirty="0">
                          <a:effectLst/>
                          <a:latin typeface="Book Antiqua" pitchFamily="18" charset="0"/>
                        </a:rPr>
                        <a:t>Literacy </a:t>
                      </a:r>
                      <a:r>
                        <a:rPr lang="en-US" sz="1800" b="1" dirty="0" smtClean="0">
                          <a:effectLst/>
                          <a:latin typeface="Book Antiqua" pitchFamily="18" charset="0"/>
                        </a:rPr>
                        <a:t>Rate</a:t>
                      </a:r>
                    </a:p>
                    <a:p>
                      <a:pPr marL="0" marR="0" algn="ctr">
                        <a:lnSpc>
                          <a:spcPct val="107000"/>
                        </a:lnSpc>
                        <a:spcBef>
                          <a:spcPts val="0"/>
                        </a:spcBef>
                        <a:spcAft>
                          <a:spcPts val="0"/>
                        </a:spcAft>
                      </a:pPr>
                      <a:r>
                        <a:rPr lang="en-US" sz="1800" b="1" dirty="0" smtClean="0">
                          <a:effectLst/>
                          <a:latin typeface="Book Antiqua" pitchFamily="18" charset="0"/>
                        </a:rPr>
                        <a:t>(%)</a:t>
                      </a:r>
                      <a:endParaRPr lang="en-US" sz="1800" b="1"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nchor="b">
                    <a:solidFill>
                      <a:schemeClr val="accent2">
                        <a:lumMod val="60000"/>
                        <a:lumOff val="40000"/>
                      </a:schemeClr>
                    </a:solidFill>
                  </a:tcPr>
                </a:tc>
                <a:tc rowSpan="2" hMerge="1">
                  <a:txBody>
                    <a:bodyPr/>
                    <a:lstStyle/>
                    <a:p>
                      <a:endParaRPr lang="en-US"/>
                    </a:p>
                  </a:txBody>
                  <a:tcPr/>
                </a:tc>
                <a:extLst>
                  <a:ext uri="{0D108BD9-81ED-4DB2-BD59-A6C34878D82A}">
                    <a16:rowId xmlns:a16="http://schemas.microsoft.com/office/drawing/2014/main" xmlns="" val="2566478905"/>
                  </a:ext>
                </a:extLst>
              </a:tr>
              <a:tr h="216376">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algn="ctr">
                        <a:lnSpc>
                          <a:spcPct val="107000"/>
                        </a:lnSpc>
                        <a:spcBef>
                          <a:spcPts val="0"/>
                        </a:spcBef>
                        <a:spcAft>
                          <a:spcPts val="0"/>
                        </a:spcAft>
                      </a:pPr>
                      <a:r>
                        <a:rPr lang="en-US" sz="1800" b="1" dirty="0">
                          <a:effectLst/>
                          <a:latin typeface="Book Antiqua" pitchFamily="18" charset="0"/>
                        </a:rPr>
                        <a:t>Urban</a:t>
                      </a:r>
                      <a:endParaRPr lang="en-US" sz="1800" b="1"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nchor="b">
                    <a:solidFill>
                      <a:schemeClr val="accent2">
                        <a:lumMod val="60000"/>
                        <a:lumOff val="40000"/>
                      </a:schemeClr>
                    </a:solidFill>
                  </a:tcPr>
                </a:tc>
                <a:tc rowSpan="2">
                  <a:txBody>
                    <a:bodyPr/>
                    <a:lstStyle/>
                    <a:p>
                      <a:pPr marL="0" marR="0" algn="ctr">
                        <a:lnSpc>
                          <a:spcPct val="107000"/>
                        </a:lnSpc>
                        <a:spcBef>
                          <a:spcPts val="0"/>
                        </a:spcBef>
                        <a:spcAft>
                          <a:spcPts val="0"/>
                        </a:spcAft>
                      </a:pPr>
                      <a:r>
                        <a:rPr lang="en-US" sz="1800" b="1" dirty="0">
                          <a:effectLst/>
                          <a:latin typeface="Book Antiqua" pitchFamily="18" charset="0"/>
                        </a:rPr>
                        <a:t>Rural</a:t>
                      </a:r>
                      <a:endParaRPr lang="en-US" sz="1800" b="1"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nchor="b">
                    <a:solidFill>
                      <a:schemeClr val="accent2">
                        <a:lumMod val="60000"/>
                        <a:lumOff val="40000"/>
                      </a:schemeClr>
                    </a:solidFill>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r>
              <a:tr h="26524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pPr marL="0" marR="0" algn="ctr">
                        <a:lnSpc>
                          <a:spcPct val="107000"/>
                        </a:lnSpc>
                        <a:spcBef>
                          <a:spcPts val="0"/>
                        </a:spcBef>
                        <a:spcAft>
                          <a:spcPts val="0"/>
                        </a:spcAft>
                      </a:pPr>
                      <a:endParaRPr lang="en-US" sz="1800" b="1"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nchor="b">
                    <a:solidFill>
                      <a:schemeClr val="accent2">
                        <a:lumMod val="60000"/>
                        <a:lumOff val="40000"/>
                      </a:schemeClr>
                    </a:solidFill>
                  </a:tcPr>
                </a:tc>
                <a:tc vMerge="1">
                  <a:txBody>
                    <a:bodyPr/>
                    <a:lstStyle/>
                    <a:p>
                      <a:pPr marL="0" marR="0" algn="ctr">
                        <a:lnSpc>
                          <a:spcPct val="107000"/>
                        </a:lnSpc>
                        <a:spcBef>
                          <a:spcPts val="0"/>
                        </a:spcBef>
                        <a:spcAft>
                          <a:spcPts val="0"/>
                        </a:spcAft>
                      </a:pPr>
                      <a:endParaRPr lang="en-US" sz="1800" b="1"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nchor="b">
                    <a:solidFill>
                      <a:schemeClr val="accent2">
                        <a:lumMod val="60000"/>
                        <a:lumOff val="40000"/>
                      </a:schemeClr>
                    </a:solidFill>
                  </a:tcPr>
                </a:tc>
                <a:tc vMerge="1">
                  <a:txBody>
                    <a:bodyPr/>
                    <a:lstStyle/>
                    <a:p>
                      <a:endParaRPr lang="en-US"/>
                    </a:p>
                  </a:txBody>
                  <a:tcPr/>
                </a:tc>
                <a:tc>
                  <a:txBody>
                    <a:bodyPr/>
                    <a:lstStyle/>
                    <a:p>
                      <a:pPr marL="0" marR="0" algn="ctr">
                        <a:lnSpc>
                          <a:spcPct val="107000"/>
                        </a:lnSpc>
                        <a:spcBef>
                          <a:spcPts val="0"/>
                        </a:spcBef>
                        <a:spcAft>
                          <a:spcPts val="0"/>
                        </a:spcAft>
                      </a:pPr>
                      <a:r>
                        <a:rPr lang="en-US" sz="1800" b="1" dirty="0">
                          <a:effectLst/>
                          <a:latin typeface="Book Antiqua" pitchFamily="18" charset="0"/>
                        </a:rPr>
                        <a:t>Urban</a:t>
                      </a:r>
                      <a:endParaRPr lang="en-US" sz="1800" b="1"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nchor="ctr">
                    <a:solidFill>
                      <a:schemeClr val="accent2">
                        <a:lumMod val="60000"/>
                        <a:lumOff val="40000"/>
                      </a:schemeClr>
                    </a:solidFill>
                  </a:tcPr>
                </a:tc>
                <a:tc>
                  <a:txBody>
                    <a:bodyPr/>
                    <a:lstStyle/>
                    <a:p>
                      <a:pPr marL="0" marR="0" algn="ctr">
                        <a:lnSpc>
                          <a:spcPct val="107000"/>
                        </a:lnSpc>
                        <a:spcBef>
                          <a:spcPts val="0"/>
                        </a:spcBef>
                        <a:spcAft>
                          <a:spcPts val="0"/>
                        </a:spcAft>
                      </a:pPr>
                      <a:r>
                        <a:rPr lang="en-US" sz="1800" b="1" dirty="0">
                          <a:effectLst/>
                          <a:latin typeface="Book Antiqua" pitchFamily="18" charset="0"/>
                        </a:rPr>
                        <a:t>Rural</a:t>
                      </a:r>
                      <a:endParaRPr lang="en-US" sz="1800" b="1"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nchor="ctr">
                    <a:solidFill>
                      <a:schemeClr val="accent2">
                        <a:lumMod val="60000"/>
                        <a:lumOff val="40000"/>
                      </a:schemeClr>
                    </a:solidFill>
                  </a:tcPr>
                </a:tc>
              </a:tr>
              <a:tr h="337281">
                <a:tc>
                  <a:txBody>
                    <a:bodyPr/>
                    <a:lstStyle/>
                    <a:p>
                      <a:pPr marL="0" marR="0" algn="ctr">
                        <a:lnSpc>
                          <a:spcPct val="107000"/>
                        </a:lnSpc>
                        <a:spcBef>
                          <a:spcPts val="0"/>
                        </a:spcBef>
                        <a:spcAft>
                          <a:spcPts val="0"/>
                        </a:spcAft>
                      </a:pPr>
                      <a:r>
                        <a:rPr lang="en-US" sz="1800" b="0" dirty="0">
                          <a:solidFill>
                            <a:schemeClr val="tx1"/>
                          </a:solidFill>
                          <a:effectLst/>
                          <a:latin typeface="Book Antiqua" pitchFamily="18" charset="0"/>
                        </a:rPr>
                        <a:t>2</a:t>
                      </a:r>
                      <a:endParaRPr lang="en-US" sz="1800" b="0" dirty="0">
                        <a:solidFill>
                          <a:schemeClr val="tx1"/>
                        </a:solidFill>
                        <a:effectLst/>
                        <a:latin typeface="Book Antiqua" pitchFamily="18" charset="0"/>
                        <a:ea typeface="Calibri" panose="020F0502020204030204" pitchFamily="34" charset="0"/>
                        <a:cs typeface="Times New Roman" panose="02020603050405020304" pitchFamily="18" charset="0"/>
                      </a:endParaRPr>
                    </a:p>
                  </a:txBody>
                  <a:tcPr marL="102870" marR="102870" marT="0" marB="0" anchor="b">
                    <a:solidFill>
                      <a:schemeClr val="accent2">
                        <a:lumMod val="60000"/>
                        <a:lumOff val="40000"/>
                      </a:schemeClr>
                    </a:solidFill>
                  </a:tcPr>
                </a:tc>
                <a:tc>
                  <a:txBody>
                    <a:bodyPr/>
                    <a:lstStyle/>
                    <a:p>
                      <a:pPr marL="0" marR="0" algn="ctr">
                        <a:lnSpc>
                          <a:spcPct val="107000"/>
                        </a:lnSpc>
                        <a:spcBef>
                          <a:spcPts val="0"/>
                        </a:spcBef>
                        <a:spcAft>
                          <a:spcPts val="0"/>
                        </a:spcAft>
                      </a:pPr>
                      <a:r>
                        <a:rPr lang="en-US" sz="1800" dirty="0">
                          <a:effectLst/>
                          <a:latin typeface="Book Antiqua" pitchFamily="18" charset="0"/>
                        </a:rPr>
                        <a:t>16</a:t>
                      </a:r>
                      <a:endParaRPr lang="en-US" sz="1800"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nchor="b">
                    <a:solidFill>
                      <a:schemeClr val="accent2">
                        <a:lumMod val="60000"/>
                        <a:lumOff val="40000"/>
                      </a:schemeClr>
                    </a:solidFill>
                  </a:tcPr>
                </a:tc>
                <a:tc>
                  <a:txBody>
                    <a:bodyPr/>
                    <a:lstStyle/>
                    <a:p>
                      <a:pPr marL="0" marR="0" algn="ctr">
                        <a:lnSpc>
                          <a:spcPct val="107000"/>
                        </a:lnSpc>
                        <a:spcBef>
                          <a:spcPts val="0"/>
                        </a:spcBef>
                        <a:spcAft>
                          <a:spcPts val="0"/>
                        </a:spcAft>
                      </a:pPr>
                      <a:r>
                        <a:rPr lang="en-US" sz="1800" dirty="0" smtClean="0">
                          <a:effectLst/>
                          <a:latin typeface="Book Antiqua" pitchFamily="18" charset="0"/>
                        </a:rPr>
                        <a:t>358</a:t>
                      </a:r>
                      <a:endParaRPr lang="en-US" sz="1800"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nchor="b">
                    <a:solidFill>
                      <a:schemeClr val="accent2">
                        <a:lumMod val="60000"/>
                        <a:lumOff val="40000"/>
                      </a:schemeClr>
                    </a:solidFill>
                  </a:tcPr>
                </a:tc>
                <a:tc>
                  <a:txBody>
                    <a:bodyPr/>
                    <a:lstStyle/>
                    <a:p>
                      <a:pPr marL="0" marR="0" algn="ctr">
                        <a:lnSpc>
                          <a:spcPct val="107000"/>
                        </a:lnSpc>
                        <a:spcBef>
                          <a:spcPts val="0"/>
                        </a:spcBef>
                        <a:spcAft>
                          <a:spcPts val="0"/>
                        </a:spcAft>
                      </a:pPr>
                      <a:r>
                        <a:rPr lang="en-US" sz="1800" dirty="0">
                          <a:effectLst/>
                          <a:latin typeface="Book Antiqua" pitchFamily="18" charset="0"/>
                        </a:rPr>
                        <a:t>332</a:t>
                      </a:r>
                      <a:endParaRPr lang="en-US" sz="1800"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nchor="b">
                    <a:solidFill>
                      <a:schemeClr val="accent2">
                        <a:lumMod val="60000"/>
                        <a:lumOff val="40000"/>
                      </a:schemeClr>
                    </a:solidFill>
                  </a:tcPr>
                </a:tc>
                <a:tc>
                  <a:txBody>
                    <a:bodyPr/>
                    <a:lstStyle/>
                    <a:p>
                      <a:pPr algn="ctr" fontAlgn="b"/>
                      <a:r>
                        <a:rPr lang="en-US" dirty="0" smtClean="0">
                          <a:latin typeface="Book Antiqua" pitchFamily="18" charset="0"/>
                        </a:rPr>
                        <a:t>35,899</a:t>
                      </a:r>
                      <a:endParaRPr lang="en-US" dirty="0">
                        <a:latin typeface="Book Antiqua" pitchFamily="18" charset="0"/>
                      </a:endParaRPr>
                    </a:p>
                  </a:txBody>
                  <a:tcPr marL="102870" marR="102870" marT="0" marB="0" anchor="b">
                    <a:solidFill>
                      <a:schemeClr val="accent2">
                        <a:lumMod val="60000"/>
                        <a:lumOff val="40000"/>
                      </a:schemeClr>
                    </a:solidFill>
                  </a:tcPr>
                </a:tc>
                <a:tc>
                  <a:txBody>
                    <a:bodyPr/>
                    <a:lstStyle/>
                    <a:p>
                      <a:pPr algn="ctr" fontAlgn="b"/>
                      <a:r>
                        <a:rPr lang="en-US" dirty="0" smtClean="0">
                          <a:latin typeface="Book Antiqua" pitchFamily="18" charset="0"/>
                        </a:rPr>
                        <a:t>3,18,765</a:t>
                      </a:r>
                      <a:endParaRPr lang="en-US" dirty="0">
                        <a:latin typeface="Book Antiqua" pitchFamily="18" charset="0"/>
                      </a:endParaRPr>
                    </a:p>
                  </a:txBody>
                  <a:tcPr marL="102870" marR="102870" marT="0" marB="0" anchor="b">
                    <a:solidFill>
                      <a:schemeClr val="accent2">
                        <a:lumMod val="60000"/>
                        <a:lumOff val="40000"/>
                      </a:schemeClr>
                    </a:solidFill>
                  </a:tcPr>
                </a:tc>
                <a:tc>
                  <a:txBody>
                    <a:bodyPr/>
                    <a:lstStyle/>
                    <a:p>
                      <a:pPr marL="0" marR="0" algn="ctr">
                        <a:lnSpc>
                          <a:spcPct val="107000"/>
                        </a:lnSpc>
                        <a:spcBef>
                          <a:spcPts val="0"/>
                        </a:spcBef>
                        <a:spcAft>
                          <a:spcPts val="0"/>
                        </a:spcAft>
                      </a:pPr>
                      <a:r>
                        <a:rPr lang="en-US" sz="1800" dirty="0">
                          <a:effectLst/>
                          <a:latin typeface="Book Antiqua" pitchFamily="18" charset="0"/>
                        </a:rPr>
                        <a:t>881</a:t>
                      </a:r>
                      <a:endParaRPr lang="en-US" sz="1800"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nchor="b">
                    <a:solidFill>
                      <a:schemeClr val="accent2">
                        <a:lumMod val="60000"/>
                        <a:lumOff val="40000"/>
                      </a:schemeClr>
                    </a:solidFill>
                  </a:tcPr>
                </a:tc>
                <a:tc>
                  <a:txBody>
                    <a:bodyPr/>
                    <a:lstStyle/>
                    <a:p>
                      <a:pPr marL="0" marR="0" algn="ctr">
                        <a:lnSpc>
                          <a:spcPct val="107000"/>
                        </a:lnSpc>
                        <a:spcBef>
                          <a:spcPts val="0"/>
                        </a:spcBef>
                        <a:spcAft>
                          <a:spcPts val="0"/>
                        </a:spcAft>
                      </a:pPr>
                      <a:r>
                        <a:rPr lang="en-US" sz="1800" dirty="0" smtClean="0">
                          <a:effectLst/>
                          <a:latin typeface="Book Antiqua" pitchFamily="18" charset="0"/>
                        </a:rPr>
                        <a:t>70.30</a:t>
                      </a:r>
                      <a:endParaRPr lang="en-US" sz="1800"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nchor="b">
                    <a:solidFill>
                      <a:schemeClr val="accent2">
                        <a:lumMod val="60000"/>
                        <a:lumOff val="40000"/>
                      </a:schemeClr>
                    </a:solidFill>
                  </a:tcPr>
                </a:tc>
                <a:tc>
                  <a:txBody>
                    <a:bodyPr/>
                    <a:lstStyle/>
                    <a:p>
                      <a:pPr marL="0" marR="0" algn="ctr">
                        <a:lnSpc>
                          <a:spcPct val="107000"/>
                        </a:lnSpc>
                        <a:spcBef>
                          <a:spcPts val="0"/>
                        </a:spcBef>
                        <a:spcAft>
                          <a:spcPts val="0"/>
                        </a:spcAft>
                      </a:pPr>
                      <a:r>
                        <a:rPr lang="en-US" sz="1800" dirty="0">
                          <a:effectLst/>
                          <a:latin typeface="Book Antiqua" pitchFamily="18" charset="0"/>
                        </a:rPr>
                        <a:t>38.31</a:t>
                      </a:r>
                      <a:endParaRPr lang="en-US" sz="1800"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nchor="b">
                    <a:solidFill>
                      <a:schemeClr val="accent2">
                        <a:lumMod val="60000"/>
                        <a:lumOff val="40000"/>
                      </a:schemeClr>
                    </a:solidFill>
                  </a:tcPr>
                </a:tc>
                <a:extLst>
                  <a:ext uri="{0D108BD9-81ED-4DB2-BD59-A6C34878D82A}">
                    <a16:rowId xmlns:a16="http://schemas.microsoft.com/office/drawing/2014/main" xmlns="" val="3508595506"/>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990999117"/>
              </p:ext>
            </p:extLst>
          </p:nvPr>
        </p:nvGraphicFramePr>
        <p:xfrm>
          <a:off x="800100" y="2829784"/>
          <a:ext cx="12230104" cy="1361216"/>
        </p:xfrm>
        <a:graphic>
          <a:graphicData uri="http://schemas.openxmlformats.org/drawingml/2006/table">
            <a:tbl>
              <a:tblPr firstRow="1" firstCol="1" bandRow="1">
                <a:tableStyleId>{5C22544A-7EE6-4342-B048-85BDC9FD1C3A}</a:tableStyleId>
              </a:tblPr>
              <a:tblGrid>
                <a:gridCol w="2037938">
                  <a:extLst>
                    <a:ext uri="{9D8B030D-6E8A-4147-A177-3AD203B41FA5}">
                      <a16:colId xmlns:a16="http://schemas.microsoft.com/office/drawing/2014/main" xmlns="" val="2866687871"/>
                    </a:ext>
                  </a:extLst>
                </a:gridCol>
                <a:gridCol w="2037938">
                  <a:extLst>
                    <a:ext uri="{9D8B030D-6E8A-4147-A177-3AD203B41FA5}">
                      <a16:colId xmlns:a16="http://schemas.microsoft.com/office/drawing/2014/main" xmlns="" val="2313631609"/>
                    </a:ext>
                  </a:extLst>
                </a:gridCol>
                <a:gridCol w="2037938">
                  <a:extLst>
                    <a:ext uri="{9D8B030D-6E8A-4147-A177-3AD203B41FA5}">
                      <a16:colId xmlns:a16="http://schemas.microsoft.com/office/drawing/2014/main" xmlns="" val="2331349458"/>
                    </a:ext>
                  </a:extLst>
                </a:gridCol>
                <a:gridCol w="2037938">
                  <a:extLst>
                    <a:ext uri="{9D8B030D-6E8A-4147-A177-3AD203B41FA5}">
                      <a16:colId xmlns:a16="http://schemas.microsoft.com/office/drawing/2014/main" xmlns="" val="4074830737"/>
                    </a:ext>
                  </a:extLst>
                </a:gridCol>
                <a:gridCol w="2039176">
                  <a:extLst>
                    <a:ext uri="{9D8B030D-6E8A-4147-A177-3AD203B41FA5}">
                      <a16:colId xmlns:a16="http://schemas.microsoft.com/office/drawing/2014/main" xmlns="" val="1663327552"/>
                    </a:ext>
                  </a:extLst>
                </a:gridCol>
                <a:gridCol w="2039176">
                  <a:extLst>
                    <a:ext uri="{9D8B030D-6E8A-4147-A177-3AD203B41FA5}">
                      <a16:colId xmlns:a16="http://schemas.microsoft.com/office/drawing/2014/main" xmlns="" val="2602115570"/>
                    </a:ext>
                  </a:extLst>
                </a:gridCol>
              </a:tblGrid>
              <a:tr h="457199">
                <a:tc gridSpan="6">
                  <a:txBody>
                    <a:bodyPr/>
                    <a:lstStyle/>
                    <a:p>
                      <a:pPr marL="0" marR="0" algn="ctr">
                        <a:lnSpc>
                          <a:spcPct val="107000"/>
                        </a:lnSpc>
                        <a:spcBef>
                          <a:spcPts val="0"/>
                        </a:spcBef>
                        <a:spcAft>
                          <a:spcPts val="0"/>
                        </a:spcAft>
                      </a:pPr>
                      <a:r>
                        <a:rPr lang="en-US" sz="1800" dirty="0" err="1" smtClean="0">
                          <a:effectLst/>
                          <a:latin typeface="Book Antiqua" pitchFamily="18" charset="0"/>
                        </a:rPr>
                        <a:t>Bwabaniganj</a:t>
                      </a:r>
                      <a:r>
                        <a:rPr lang="en-US" sz="1800" dirty="0" smtClean="0">
                          <a:effectLst/>
                          <a:latin typeface="Book Antiqua" pitchFamily="18" charset="0"/>
                        </a:rPr>
                        <a:t> Municipality (</a:t>
                      </a:r>
                      <a:r>
                        <a:rPr lang="en-US" sz="1800" dirty="0" err="1" smtClean="0">
                          <a:effectLst/>
                          <a:latin typeface="Book Antiqua" pitchFamily="18" charset="0"/>
                        </a:rPr>
                        <a:t>Pouro</a:t>
                      </a:r>
                      <a:r>
                        <a:rPr lang="en-US" sz="1800" dirty="0" smtClean="0">
                          <a:effectLst/>
                          <a:latin typeface="Book Antiqua" pitchFamily="18" charset="0"/>
                        </a:rPr>
                        <a:t> </a:t>
                      </a:r>
                      <a:r>
                        <a:rPr lang="en-US" sz="1800" dirty="0" err="1" smtClean="0">
                          <a:effectLst/>
                          <a:latin typeface="Book Antiqua" pitchFamily="18" charset="0"/>
                        </a:rPr>
                        <a:t>Webportal</a:t>
                      </a:r>
                      <a:r>
                        <a:rPr lang="en-US" sz="1800" dirty="0" smtClean="0">
                          <a:effectLst/>
                          <a:latin typeface="Book Antiqua" pitchFamily="18" charset="0"/>
                        </a:rPr>
                        <a:t>)</a:t>
                      </a:r>
                      <a:endParaRPr lang="en-US" sz="1800"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488209215"/>
                  </a:ext>
                </a:extLst>
              </a:tr>
              <a:tr h="610504">
                <a:tc>
                  <a:txBody>
                    <a:bodyPr/>
                    <a:lstStyle/>
                    <a:p>
                      <a:pPr marL="0" marR="0" algn="ctr">
                        <a:lnSpc>
                          <a:spcPct val="107000"/>
                        </a:lnSpc>
                        <a:spcBef>
                          <a:spcPts val="0"/>
                        </a:spcBef>
                        <a:spcAft>
                          <a:spcPts val="0"/>
                        </a:spcAft>
                      </a:pPr>
                      <a:r>
                        <a:rPr lang="en-US" sz="1800" b="1" dirty="0">
                          <a:solidFill>
                            <a:schemeClr val="tx1"/>
                          </a:solidFill>
                          <a:effectLst/>
                          <a:latin typeface="Book Antiqua" pitchFamily="18" charset="0"/>
                        </a:rPr>
                        <a:t>Area </a:t>
                      </a:r>
                    </a:p>
                    <a:p>
                      <a:pPr marL="0" marR="0" algn="ctr">
                        <a:lnSpc>
                          <a:spcPct val="107000"/>
                        </a:lnSpc>
                        <a:spcBef>
                          <a:spcPts val="0"/>
                        </a:spcBef>
                        <a:spcAft>
                          <a:spcPts val="0"/>
                        </a:spcAft>
                      </a:pPr>
                      <a:r>
                        <a:rPr lang="en-US" sz="1800" b="1" dirty="0">
                          <a:solidFill>
                            <a:schemeClr val="tx1"/>
                          </a:solidFill>
                          <a:effectLst/>
                          <a:latin typeface="Book Antiqua" pitchFamily="18" charset="0"/>
                        </a:rPr>
                        <a:t>(sq. km.)</a:t>
                      </a:r>
                      <a:endParaRPr lang="en-US" sz="1800" b="1" dirty="0">
                        <a:solidFill>
                          <a:schemeClr val="tx1"/>
                        </a:solidFill>
                        <a:effectLst/>
                        <a:latin typeface="Book Antiqua" pitchFamily="18" charset="0"/>
                        <a:ea typeface="Calibri" panose="020F0502020204030204" pitchFamily="34" charset="0"/>
                        <a:cs typeface="Times New Roman" panose="02020603050405020304" pitchFamily="18" charset="0"/>
                      </a:endParaRPr>
                    </a:p>
                  </a:txBody>
                  <a:tcPr marL="102870" marR="102870" marT="0" marB="0">
                    <a:solidFill>
                      <a:schemeClr val="accent2">
                        <a:lumMod val="60000"/>
                        <a:lumOff val="40000"/>
                      </a:schemeClr>
                    </a:solidFill>
                  </a:tcPr>
                </a:tc>
                <a:tc>
                  <a:txBody>
                    <a:bodyPr/>
                    <a:lstStyle/>
                    <a:p>
                      <a:pPr marL="0" marR="0" algn="ctr">
                        <a:lnSpc>
                          <a:spcPct val="107000"/>
                        </a:lnSpc>
                        <a:spcBef>
                          <a:spcPts val="0"/>
                        </a:spcBef>
                        <a:spcAft>
                          <a:spcPts val="0"/>
                        </a:spcAft>
                      </a:pPr>
                      <a:r>
                        <a:rPr lang="en-US" sz="1800" b="1" dirty="0">
                          <a:effectLst/>
                          <a:latin typeface="Book Antiqua" pitchFamily="18" charset="0"/>
                        </a:rPr>
                        <a:t>Ward</a:t>
                      </a:r>
                      <a:endParaRPr lang="en-US" sz="1800" b="1"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solidFill>
                      <a:schemeClr val="accent2">
                        <a:lumMod val="60000"/>
                        <a:lumOff val="40000"/>
                      </a:schemeClr>
                    </a:solidFill>
                  </a:tcPr>
                </a:tc>
                <a:tc>
                  <a:txBody>
                    <a:bodyPr/>
                    <a:lstStyle/>
                    <a:p>
                      <a:pPr marL="0" marR="0" algn="ctr">
                        <a:lnSpc>
                          <a:spcPct val="107000"/>
                        </a:lnSpc>
                        <a:spcBef>
                          <a:spcPts val="0"/>
                        </a:spcBef>
                        <a:spcAft>
                          <a:spcPts val="0"/>
                        </a:spcAft>
                      </a:pPr>
                      <a:r>
                        <a:rPr lang="en-US" sz="1800" b="1" dirty="0">
                          <a:effectLst/>
                          <a:latin typeface="Book Antiqua" pitchFamily="18" charset="0"/>
                        </a:rPr>
                        <a:t>Mahalla</a:t>
                      </a:r>
                      <a:endParaRPr lang="en-US" sz="1800" b="1"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solidFill>
                      <a:schemeClr val="accent2">
                        <a:lumMod val="60000"/>
                        <a:lumOff val="40000"/>
                      </a:schemeClr>
                    </a:solidFill>
                  </a:tcPr>
                </a:tc>
                <a:tc>
                  <a:txBody>
                    <a:bodyPr/>
                    <a:lstStyle/>
                    <a:p>
                      <a:pPr marL="0" marR="0" algn="ctr">
                        <a:lnSpc>
                          <a:spcPct val="107000"/>
                        </a:lnSpc>
                        <a:spcBef>
                          <a:spcPts val="0"/>
                        </a:spcBef>
                        <a:spcAft>
                          <a:spcPts val="0"/>
                        </a:spcAft>
                      </a:pPr>
                      <a:r>
                        <a:rPr lang="en-US" sz="1800" b="1" dirty="0">
                          <a:effectLst/>
                          <a:latin typeface="Book Antiqua" pitchFamily="18" charset="0"/>
                        </a:rPr>
                        <a:t>Population</a:t>
                      </a:r>
                      <a:endParaRPr lang="en-US" sz="1800" b="1"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solidFill>
                      <a:schemeClr val="accent2">
                        <a:lumMod val="60000"/>
                        <a:lumOff val="40000"/>
                      </a:schemeClr>
                    </a:solidFill>
                  </a:tcPr>
                </a:tc>
                <a:tc>
                  <a:txBody>
                    <a:bodyPr/>
                    <a:lstStyle/>
                    <a:p>
                      <a:pPr marL="0" marR="0" algn="ctr">
                        <a:lnSpc>
                          <a:spcPct val="107000"/>
                        </a:lnSpc>
                        <a:spcBef>
                          <a:spcPts val="0"/>
                        </a:spcBef>
                        <a:spcAft>
                          <a:spcPts val="0"/>
                        </a:spcAft>
                      </a:pPr>
                      <a:r>
                        <a:rPr lang="en-US" sz="1800" b="1" dirty="0">
                          <a:effectLst/>
                          <a:latin typeface="Book Antiqua" pitchFamily="18" charset="0"/>
                        </a:rPr>
                        <a:t>Density</a:t>
                      </a:r>
                    </a:p>
                    <a:p>
                      <a:pPr marL="0" marR="0" algn="ctr">
                        <a:lnSpc>
                          <a:spcPct val="107000"/>
                        </a:lnSpc>
                        <a:spcBef>
                          <a:spcPts val="0"/>
                        </a:spcBef>
                        <a:spcAft>
                          <a:spcPts val="0"/>
                        </a:spcAft>
                      </a:pPr>
                      <a:r>
                        <a:rPr lang="en-US" sz="1800" b="1" dirty="0">
                          <a:effectLst/>
                          <a:latin typeface="Book Antiqua" pitchFamily="18" charset="0"/>
                        </a:rPr>
                        <a:t>(per sq. km)</a:t>
                      </a:r>
                      <a:endParaRPr lang="en-US" sz="1800" b="1"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solidFill>
                      <a:schemeClr val="accent2">
                        <a:lumMod val="60000"/>
                        <a:lumOff val="40000"/>
                      </a:schemeClr>
                    </a:solidFill>
                  </a:tcPr>
                </a:tc>
                <a:tc>
                  <a:txBody>
                    <a:bodyPr/>
                    <a:lstStyle/>
                    <a:p>
                      <a:pPr marL="0" marR="0" algn="ctr">
                        <a:lnSpc>
                          <a:spcPct val="107000"/>
                        </a:lnSpc>
                        <a:spcBef>
                          <a:spcPts val="0"/>
                        </a:spcBef>
                        <a:spcAft>
                          <a:spcPts val="0"/>
                        </a:spcAft>
                      </a:pPr>
                      <a:r>
                        <a:rPr lang="en-US" sz="1800" b="1" dirty="0">
                          <a:effectLst/>
                          <a:latin typeface="Book Antiqua" pitchFamily="18" charset="0"/>
                        </a:rPr>
                        <a:t>Literacy rate (%)</a:t>
                      </a:r>
                      <a:endParaRPr lang="en-US" sz="1800" b="1"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solidFill>
                      <a:schemeClr val="accent2">
                        <a:lumMod val="60000"/>
                        <a:lumOff val="40000"/>
                      </a:schemeClr>
                    </a:solidFill>
                  </a:tcPr>
                </a:tc>
                <a:extLst>
                  <a:ext uri="{0D108BD9-81ED-4DB2-BD59-A6C34878D82A}">
                    <a16:rowId xmlns:a16="http://schemas.microsoft.com/office/drawing/2014/main" xmlns="" val="3995344338"/>
                  </a:ext>
                </a:extLst>
              </a:tr>
              <a:tr h="293513">
                <a:tc>
                  <a:txBody>
                    <a:bodyPr/>
                    <a:lstStyle/>
                    <a:p>
                      <a:pPr marL="0" marR="0" algn="ctr">
                        <a:lnSpc>
                          <a:spcPct val="107000"/>
                        </a:lnSpc>
                        <a:spcBef>
                          <a:spcPts val="0"/>
                        </a:spcBef>
                        <a:spcAft>
                          <a:spcPts val="0"/>
                        </a:spcAft>
                      </a:pPr>
                      <a:r>
                        <a:rPr lang="en-US" sz="1800" b="0" dirty="0" smtClean="0">
                          <a:solidFill>
                            <a:schemeClr val="tx1"/>
                          </a:solidFill>
                          <a:effectLst/>
                          <a:latin typeface="Book Antiqua" pitchFamily="18" charset="0"/>
                        </a:rPr>
                        <a:t>10.00</a:t>
                      </a:r>
                      <a:endParaRPr lang="en-US" sz="1800" b="0" dirty="0">
                        <a:solidFill>
                          <a:schemeClr val="tx1"/>
                        </a:solidFill>
                        <a:effectLst/>
                        <a:latin typeface="Book Antiqua" pitchFamily="18" charset="0"/>
                        <a:ea typeface="Calibri" panose="020F0502020204030204" pitchFamily="34" charset="0"/>
                        <a:cs typeface="Times New Roman" panose="02020603050405020304" pitchFamily="18" charset="0"/>
                      </a:endParaRPr>
                    </a:p>
                  </a:txBody>
                  <a:tcPr marL="102870" marR="102870" marT="0" marB="0">
                    <a:solidFill>
                      <a:schemeClr val="accent2">
                        <a:lumMod val="60000"/>
                        <a:lumOff val="40000"/>
                      </a:schemeClr>
                    </a:solidFill>
                  </a:tcPr>
                </a:tc>
                <a:tc>
                  <a:txBody>
                    <a:bodyPr/>
                    <a:lstStyle/>
                    <a:p>
                      <a:pPr marL="0" marR="0" algn="ctr">
                        <a:lnSpc>
                          <a:spcPct val="107000"/>
                        </a:lnSpc>
                        <a:spcBef>
                          <a:spcPts val="0"/>
                        </a:spcBef>
                        <a:spcAft>
                          <a:spcPts val="0"/>
                        </a:spcAft>
                      </a:pPr>
                      <a:r>
                        <a:rPr lang="en-US" sz="1800" dirty="0">
                          <a:effectLst/>
                          <a:latin typeface="Book Antiqua" pitchFamily="18" charset="0"/>
                        </a:rPr>
                        <a:t>9</a:t>
                      </a:r>
                      <a:endParaRPr lang="en-US" sz="1800"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solidFill>
                      <a:schemeClr val="accent2">
                        <a:lumMod val="60000"/>
                        <a:lumOff val="40000"/>
                      </a:schemeClr>
                    </a:solidFill>
                  </a:tcPr>
                </a:tc>
                <a:tc>
                  <a:txBody>
                    <a:bodyPr/>
                    <a:lstStyle/>
                    <a:p>
                      <a:pPr marL="0" marR="0" algn="ctr">
                        <a:lnSpc>
                          <a:spcPct val="107000"/>
                        </a:lnSpc>
                        <a:spcBef>
                          <a:spcPts val="0"/>
                        </a:spcBef>
                        <a:spcAft>
                          <a:spcPts val="0"/>
                        </a:spcAft>
                      </a:pPr>
                      <a:r>
                        <a:rPr lang="en-US" sz="1800" dirty="0">
                          <a:effectLst/>
                          <a:latin typeface="Book Antiqua" pitchFamily="18" charset="0"/>
                        </a:rPr>
                        <a:t>23</a:t>
                      </a:r>
                      <a:endParaRPr lang="en-US" sz="1800"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solidFill>
                      <a:schemeClr val="accent2">
                        <a:lumMod val="60000"/>
                        <a:lumOff val="40000"/>
                      </a:schemeClr>
                    </a:solidFill>
                  </a:tcPr>
                </a:tc>
                <a:tc>
                  <a:txBody>
                    <a:bodyPr/>
                    <a:lstStyle/>
                    <a:p>
                      <a:pPr algn="ctr" fontAlgn="b"/>
                      <a:r>
                        <a:rPr lang="en-US" dirty="0" smtClean="0">
                          <a:latin typeface="Book Antiqua" pitchFamily="18" charset="0"/>
                        </a:rPr>
                        <a:t>17955</a:t>
                      </a:r>
                      <a:endParaRPr lang="en-US" dirty="0">
                        <a:latin typeface="Book Antiqua" pitchFamily="18" charset="0"/>
                      </a:endParaRPr>
                    </a:p>
                  </a:txBody>
                  <a:tcPr marL="102870" marR="102870" marT="0" marB="0">
                    <a:solidFill>
                      <a:schemeClr val="accent2">
                        <a:lumMod val="60000"/>
                        <a:lumOff val="40000"/>
                      </a:schemeClr>
                    </a:solidFill>
                  </a:tcPr>
                </a:tc>
                <a:tc>
                  <a:txBody>
                    <a:bodyPr/>
                    <a:lstStyle/>
                    <a:p>
                      <a:pPr marL="0" marR="0" algn="ctr">
                        <a:lnSpc>
                          <a:spcPct val="107000"/>
                        </a:lnSpc>
                        <a:spcBef>
                          <a:spcPts val="0"/>
                        </a:spcBef>
                        <a:spcAft>
                          <a:spcPts val="0"/>
                        </a:spcAft>
                      </a:pPr>
                      <a:r>
                        <a:rPr lang="en-US" sz="1800" dirty="0">
                          <a:effectLst/>
                          <a:latin typeface="Book Antiqua" pitchFamily="18" charset="0"/>
                        </a:rPr>
                        <a:t>1,178</a:t>
                      </a:r>
                      <a:endParaRPr lang="en-US" sz="1800"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solidFill>
                      <a:schemeClr val="accent2">
                        <a:lumMod val="60000"/>
                        <a:lumOff val="40000"/>
                      </a:schemeClr>
                    </a:solidFill>
                  </a:tcPr>
                </a:tc>
                <a:tc>
                  <a:txBody>
                    <a:bodyPr/>
                    <a:lstStyle/>
                    <a:p>
                      <a:pPr marL="0" marR="0" algn="ctr">
                        <a:lnSpc>
                          <a:spcPct val="107000"/>
                        </a:lnSpc>
                        <a:spcBef>
                          <a:spcPts val="0"/>
                        </a:spcBef>
                        <a:spcAft>
                          <a:spcPts val="0"/>
                        </a:spcAft>
                      </a:pPr>
                      <a:r>
                        <a:rPr lang="en-US" sz="1800" dirty="0">
                          <a:effectLst/>
                          <a:latin typeface="Book Antiqua" pitchFamily="18" charset="0"/>
                        </a:rPr>
                        <a:t>64.6</a:t>
                      </a:r>
                      <a:endParaRPr lang="en-US" sz="1800"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solidFill>
                      <a:schemeClr val="accent2">
                        <a:lumMod val="60000"/>
                        <a:lumOff val="40000"/>
                      </a:schemeClr>
                    </a:solidFill>
                  </a:tcPr>
                </a:tc>
                <a:extLst>
                  <a:ext uri="{0D108BD9-81ED-4DB2-BD59-A6C34878D82A}">
                    <a16:rowId xmlns:a16="http://schemas.microsoft.com/office/drawing/2014/main" xmlns="" val="2465944992"/>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52547355"/>
              </p:ext>
            </p:extLst>
          </p:nvPr>
        </p:nvGraphicFramePr>
        <p:xfrm>
          <a:off x="800102" y="4562737"/>
          <a:ext cx="12230104" cy="1532143"/>
        </p:xfrm>
        <a:graphic>
          <a:graphicData uri="http://schemas.openxmlformats.org/drawingml/2006/table">
            <a:tbl>
              <a:tblPr firstRow="1" firstCol="1" bandRow="1">
                <a:tableStyleId>{5C22544A-7EE6-4342-B048-85BDC9FD1C3A}</a:tableStyleId>
              </a:tblPr>
              <a:tblGrid>
                <a:gridCol w="2037938">
                  <a:extLst>
                    <a:ext uri="{9D8B030D-6E8A-4147-A177-3AD203B41FA5}">
                      <a16:colId xmlns:a16="http://schemas.microsoft.com/office/drawing/2014/main" xmlns="" val="2349076375"/>
                    </a:ext>
                  </a:extLst>
                </a:gridCol>
                <a:gridCol w="2037938">
                  <a:extLst>
                    <a:ext uri="{9D8B030D-6E8A-4147-A177-3AD203B41FA5}">
                      <a16:colId xmlns:a16="http://schemas.microsoft.com/office/drawing/2014/main" xmlns="" val="3527045457"/>
                    </a:ext>
                  </a:extLst>
                </a:gridCol>
                <a:gridCol w="2037938">
                  <a:extLst>
                    <a:ext uri="{9D8B030D-6E8A-4147-A177-3AD203B41FA5}">
                      <a16:colId xmlns:a16="http://schemas.microsoft.com/office/drawing/2014/main" xmlns="" val="635810199"/>
                    </a:ext>
                  </a:extLst>
                </a:gridCol>
                <a:gridCol w="2037938">
                  <a:extLst>
                    <a:ext uri="{9D8B030D-6E8A-4147-A177-3AD203B41FA5}">
                      <a16:colId xmlns:a16="http://schemas.microsoft.com/office/drawing/2014/main" xmlns="" val="2882492815"/>
                    </a:ext>
                  </a:extLst>
                </a:gridCol>
                <a:gridCol w="2039176">
                  <a:extLst>
                    <a:ext uri="{9D8B030D-6E8A-4147-A177-3AD203B41FA5}">
                      <a16:colId xmlns:a16="http://schemas.microsoft.com/office/drawing/2014/main" xmlns="" val="1142998635"/>
                    </a:ext>
                  </a:extLst>
                </a:gridCol>
                <a:gridCol w="2039176">
                  <a:extLst>
                    <a:ext uri="{9D8B030D-6E8A-4147-A177-3AD203B41FA5}">
                      <a16:colId xmlns:a16="http://schemas.microsoft.com/office/drawing/2014/main" xmlns="" val="2755685823"/>
                    </a:ext>
                  </a:extLst>
                </a:gridCol>
              </a:tblGrid>
              <a:tr h="542663">
                <a:tc gridSpan="6">
                  <a:txBody>
                    <a:bodyPr/>
                    <a:lstStyle/>
                    <a:p>
                      <a:pPr marL="0" marR="0" algn="ctr">
                        <a:lnSpc>
                          <a:spcPct val="107000"/>
                        </a:lnSpc>
                        <a:spcBef>
                          <a:spcPts val="0"/>
                        </a:spcBef>
                        <a:spcAft>
                          <a:spcPts val="0"/>
                        </a:spcAft>
                      </a:pPr>
                      <a:r>
                        <a:rPr lang="en-US" sz="1800" dirty="0" err="1">
                          <a:effectLst/>
                          <a:latin typeface="Book Antiqua" pitchFamily="18" charset="0"/>
                        </a:rPr>
                        <a:t>Taherpur</a:t>
                      </a:r>
                      <a:r>
                        <a:rPr lang="en-US" sz="1800" dirty="0">
                          <a:effectLst/>
                          <a:latin typeface="Book Antiqua" pitchFamily="18" charset="0"/>
                        </a:rPr>
                        <a:t> </a:t>
                      </a:r>
                      <a:r>
                        <a:rPr lang="en-US" sz="1800" dirty="0" smtClean="0">
                          <a:effectLst/>
                          <a:latin typeface="Book Antiqua" pitchFamily="18" charset="0"/>
                        </a:rPr>
                        <a:t>Municipality (</a:t>
                      </a:r>
                      <a:r>
                        <a:rPr lang="en-US" sz="1800" dirty="0" err="1" smtClean="0">
                          <a:effectLst/>
                          <a:latin typeface="Book Antiqua" pitchFamily="18" charset="0"/>
                        </a:rPr>
                        <a:t>Pouro</a:t>
                      </a:r>
                      <a:r>
                        <a:rPr lang="en-US" sz="1800" dirty="0" smtClean="0">
                          <a:effectLst/>
                          <a:latin typeface="Book Antiqua" pitchFamily="18" charset="0"/>
                        </a:rPr>
                        <a:t> </a:t>
                      </a:r>
                      <a:r>
                        <a:rPr lang="en-US" sz="1800" dirty="0" err="1" smtClean="0">
                          <a:effectLst/>
                          <a:latin typeface="Book Antiqua" pitchFamily="18" charset="0"/>
                        </a:rPr>
                        <a:t>Webportal</a:t>
                      </a:r>
                      <a:r>
                        <a:rPr lang="en-US" sz="1800" dirty="0" smtClean="0">
                          <a:effectLst/>
                          <a:latin typeface="Book Antiqua" pitchFamily="18" charset="0"/>
                        </a:rPr>
                        <a:t>)</a:t>
                      </a:r>
                      <a:endParaRPr lang="en-US" sz="1800"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solidFill>
                      <a:schemeClr val="accent2">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221252884"/>
                  </a:ext>
                </a:extLst>
              </a:tr>
              <a:tr h="695967">
                <a:tc>
                  <a:txBody>
                    <a:bodyPr/>
                    <a:lstStyle/>
                    <a:p>
                      <a:pPr marL="0" marR="0" algn="ctr">
                        <a:lnSpc>
                          <a:spcPct val="107000"/>
                        </a:lnSpc>
                        <a:spcBef>
                          <a:spcPts val="0"/>
                        </a:spcBef>
                        <a:spcAft>
                          <a:spcPts val="0"/>
                        </a:spcAft>
                      </a:pPr>
                      <a:r>
                        <a:rPr lang="en-US" sz="1800" b="1" dirty="0">
                          <a:solidFill>
                            <a:schemeClr val="tx1"/>
                          </a:solidFill>
                          <a:effectLst/>
                          <a:latin typeface="Book Antiqua" pitchFamily="18" charset="0"/>
                        </a:rPr>
                        <a:t>Area </a:t>
                      </a:r>
                    </a:p>
                    <a:p>
                      <a:pPr marL="0" marR="0" algn="ctr">
                        <a:lnSpc>
                          <a:spcPct val="107000"/>
                        </a:lnSpc>
                        <a:spcBef>
                          <a:spcPts val="0"/>
                        </a:spcBef>
                        <a:spcAft>
                          <a:spcPts val="0"/>
                        </a:spcAft>
                      </a:pPr>
                      <a:r>
                        <a:rPr lang="en-US" sz="1800" b="1" dirty="0">
                          <a:solidFill>
                            <a:schemeClr val="tx1"/>
                          </a:solidFill>
                          <a:effectLst/>
                          <a:latin typeface="Book Antiqua" pitchFamily="18" charset="0"/>
                        </a:rPr>
                        <a:t>(sq. km.)</a:t>
                      </a:r>
                      <a:endParaRPr lang="en-US" sz="1800" b="1" dirty="0">
                        <a:solidFill>
                          <a:schemeClr val="tx1"/>
                        </a:solidFill>
                        <a:effectLst/>
                        <a:latin typeface="Book Antiqua" pitchFamily="18" charset="0"/>
                        <a:ea typeface="Calibri" panose="020F0502020204030204" pitchFamily="34" charset="0"/>
                        <a:cs typeface="Times New Roman" panose="02020603050405020304" pitchFamily="18" charset="0"/>
                      </a:endParaRPr>
                    </a:p>
                  </a:txBody>
                  <a:tcPr marL="102870" marR="102870" marT="0" marB="0">
                    <a:solidFill>
                      <a:schemeClr val="accent2">
                        <a:lumMod val="60000"/>
                        <a:lumOff val="40000"/>
                      </a:schemeClr>
                    </a:solidFill>
                  </a:tcPr>
                </a:tc>
                <a:tc>
                  <a:txBody>
                    <a:bodyPr/>
                    <a:lstStyle/>
                    <a:p>
                      <a:pPr marL="0" marR="0" algn="ctr">
                        <a:lnSpc>
                          <a:spcPct val="107000"/>
                        </a:lnSpc>
                        <a:spcBef>
                          <a:spcPts val="0"/>
                        </a:spcBef>
                        <a:spcAft>
                          <a:spcPts val="0"/>
                        </a:spcAft>
                      </a:pPr>
                      <a:r>
                        <a:rPr lang="en-US" sz="1800" b="1" dirty="0">
                          <a:effectLst/>
                          <a:latin typeface="Book Antiqua" pitchFamily="18" charset="0"/>
                        </a:rPr>
                        <a:t>Ward</a:t>
                      </a:r>
                      <a:endParaRPr lang="en-US" sz="1800" b="1"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solidFill>
                      <a:schemeClr val="accent2">
                        <a:lumMod val="60000"/>
                        <a:lumOff val="40000"/>
                      </a:schemeClr>
                    </a:solidFill>
                  </a:tcPr>
                </a:tc>
                <a:tc>
                  <a:txBody>
                    <a:bodyPr/>
                    <a:lstStyle/>
                    <a:p>
                      <a:pPr marL="0" marR="0" algn="ctr">
                        <a:lnSpc>
                          <a:spcPct val="107000"/>
                        </a:lnSpc>
                        <a:spcBef>
                          <a:spcPts val="0"/>
                        </a:spcBef>
                        <a:spcAft>
                          <a:spcPts val="0"/>
                        </a:spcAft>
                      </a:pPr>
                      <a:r>
                        <a:rPr lang="en-US" sz="1800" b="1" dirty="0">
                          <a:effectLst/>
                          <a:latin typeface="Book Antiqua" pitchFamily="18" charset="0"/>
                        </a:rPr>
                        <a:t>Mahalla</a:t>
                      </a:r>
                      <a:endParaRPr lang="en-US" sz="1800" b="1"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solidFill>
                      <a:schemeClr val="accent2">
                        <a:lumMod val="60000"/>
                        <a:lumOff val="40000"/>
                      </a:schemeClr>
                    </a:solidFill>
                  </a:tcPr>
                </a:tc>
                <a:tc>
                  <a:txBody>
                    <a:bodyPr/>
                    <a:lstStyle/>
                    <a:p>
                      <a:pPr marL="0" marR="0" algn="ctr">
                        <a:lnSpc>
                          <a:spcPct val="107000"/>
                        </a:lnSpc>
                        <a:spcBef>
                          <a:spcPts val="0"/>
                        </a:spcBef>
                        <a:spcAft>
                          <a:spcPts val="0"/>
                        </a:spcAft>
                      </a:pPr>
                      <a:r>
                        <a:rPr lang="en-US" sz="1800" b="1" dirty="0">
                          <a:effectLst/>
                          <a:latin typeface="Book Antiqua" pitchFamily="18" charset="0"/>
                        </a:rPr>
                        <a:t>Population</a:t>
                      </a:r>
                      <a:endParaRPr lang="en-US" sz="1800" b="1"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solidFill>
                      <a:schemeClr val="accent2">
                        <a:lumMod val="60000"/>
                        <a:lumOff val="40000"/>
                      </a:schemeClr>
                    </a:solidFill>
                  </a:tcPr>
                </a:tc>
                <a:tc>
                  <a:txBody>
                    <a:bodyPr/>
                    <a:lstStyle/>
                    <a:p>
                      <a:pPr marL="0" marR="0" algn="ctr">
                        <a:lnSpc>
                          <a:spcPct val="107000"/>
                        </a:lnSpc>
                        <a:spcBef>
                          <a:spcPts val="0"/>
                        </a:spcBef>
                        <a:spcAft>
                          <a:spcPts val="0"/>
                        </a:spcAft>
                      </a:pPr>
                      <a:r>
                        <a:rPr lang="en-US" sz="1800" b="1" dirty="0">
                          <a:effectLst/>
                          <a:latin typeface="Book Antiqua" pitchFamily="18" charset="0"/>
                        </a:rPr>
                        <a:t>Density</a:t>
                      </a:r>
                    </a:p>
                    <a:p>
                      <a:pPr marL="0" marR="0" algn="ctr">
                        <a:lnSpc>
                          <a:spcPct val="107000"/>
                        </a:lnSpc>
                        <a:spcBef>
                          <a:spcPts val="0"/>
                        </a:spcBef>
                        <a:spcAft>
                          <a:spcPts val="0"/>
                        </a:spcAft>
                      </a:pPr>
                      <a:r>
                        <a:rPr lang="en-US" sz="1800" b="1" dirty="0">
                          <a:effectLst/>
                          <a:latin typeface="Book Antiqua" pitchFamily="18" charset="0"/>
                        </a:rPr>
                        <a:t>(per sq. km)</a:t>
                      </a:r>
                      <a:endParaRPr lang="en-US" sz="1800" b="1"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solidFill>
                      <a:schemeClr val="accent2">
                        <a:lumMod val="60000"/>
                        <a:lumOff val="40000"/>
                      </a:schemeClr>
                    </a:solidFill>
                  </a:tcPr>
                </a:tc>
                <a:tc>
                  <a:txBody>
                    <a:bodyPr/>
                    <a:lstStyle/>
                    <a:p>
                      <a:pPr marL="0" marR="0" algn="ctr">
                        <a:lnSpc>
                          <a:spcPct val="107000"/>
                        </a:lnSpc>
                        <a:spcBef>
                          <a:spcPts val="0"/>
                        </a:spcBef>
                        <a:spcAft>
                          <a:spcPts val="0"/>
                        </a:spcAft>
                      </a:pPr>
                      <a:r>
                        <a:rPr lang="en-US" sz="1800" b="1" dirty="0">
                          <a:effectLst/>
                          <a:latin typeface="Book Antiqua" pitchFamily="18" charset="0"/>
                        </a:rPr>
                        <a:t>Literacy rate (%)</a:t>
                      </a:r>
                      <a:endParaRPr lang="en-US" sz="1800" b="1"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solidFill>
                      <a:schemeClr val="accent2">
                        <a:lumMod val="60000"/>
                        <a:lumOff val="40000"/>
                      </a:schemeClr>
                    </a:solidFill>
                  </a:tcPr>
                </a:tc>
                <a:extLst>
                  <a:ext uri="{0D108BD9-81ED-4DB2-BD59-A6C34878D82A}">
                    <a16:rowId xmlns:a16="http://schemas.microsoft.com/office/drawing/2014/main" xmlns="" val="89110340"/>
                  </a:ext>
                </a:extLst>
              </a:tr>
              <a:tr h="293513">
                <a:tc>
                  <a:txBody>
                    <a:bodyPr/>
                    <a:lstStyle/>
                    <a:p>
                      <a:pPr marL="0" marR="0" algn="ctr">
                        <a:lnSpc>
                          <a:spcPct val="107000"/>
                        </a:lnSpc>
                        <a:spcBef>
                          <a:spcPts val="0"/>
                        </a:spcBef>
                        <a:spcAft>
                          <a:spcPts val="0"/>
                        </a:spcAft>
                      </a:pPr>
                      <a:r>
                        <a:rPr lang="en-US" sz="1800" b="0" dirty="0" smtClean="0">
                          <a:solidFill>
                            <a:schemeClr val="tx1"/>
                          </a:solidFill>
                          <a:effectLst/>
                          <a:latin typeface="Book Antiqua" pitchFamily="18" charset="0"/>
                        </a:rPr>
                        <a:t>10.825</a:t>
                      </a:r>
                      <a:endParaRPr lang="en-US" sz="1800" b="0" dirty="0">
                        <a:solidFill>
                          <a:schemeClr val="tx1"/>
                        </a:solidFill>
                        <a:effectLst/>
                        <a:latin typeface="Book Antiqua" pitchFamily="18" charset="0"/>
                        <a:ea typeface="Calibri" panose="020F0502020204030204" pitchFamily="34" charset="0"/>
                        <a:cs typeface="Times New Roman" panose="02020603050405020304" pitchFamily="18" charset="0"/>
                      </a:endParaRPr>
                    </a:p>
                  </a:txBody>
                  <a:tcPr marL="102870" marR="102870" marT="0" marB="0">
                    <a:solidFill>
                      <a:schemeClr val="accent2">
                        <a:lumMod val="60000"/>
                        <a:lumOff val="40000"/>
                      </a:schemeClr>
                    </a:solidFill>
                  </a:tcPr>
                </a:tc>
                <a:tc>
                  <a:txBody>
                    <a:bodyPr/>
                    <a:lstStyle/>
                    <a:p>
                      <a:pPr marL="0" marR="0" algn="ctr">
                        <a:lnSpc>
                          <a:spcPct val="107000"/>
                        </a:lnSpc>
                        <a:spcBef>
                          <a:spcPts val="0"/>
                        </a:spcBef>
                        <a:spcAft>
                          <a:spcPts val="0"/>
                        </a:spcAft>
                      </a:pPr>
                      <a:r>
                        <a:rPr lang="en-US" sz="1800" dirty="0">
                          <a:effectLst/>
                          <a:latin typeface="Book Antiqua" pitchFamily="18" charset="0"/>
                        </a:rPr>
                        <a:t>9</a:t>
                      </a:r>
                      <a:endParaRPr lang="en-US" sz="1800"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solidFill>
                      <a:schemeClr val="accent2">
                        <a:lumMod val="60000"/>
                        <a:lumOff val="40000"/>
                      </a:schemeClr>
                    </a:solidFill>
                  </a:tcPr>
                </a:tc>
                <a:tc>
                  <a:txBody>
                    <a:bodyPr/>
                    <a:lstStyle/>
                    <a:p>
                      <a:pPr marL="0" marR="0" algn="ctr">
                        <a:lnSpc>
                          <a:spcPct val="107000"/>
                        </a:lnSpc>
                        <a:spcBef>
                          <a:spcPts val="0"/>
                        </a:spcBef>
                        <a:spcAft>
                          <a:spcPts val="0"/>
                        </a:spcAft>
                      </a:pPr>
                      <a:r>
                        <a:rPr lang="en-US" sz="1800" dirty="0">
                          <a:effectLst/>
                          <a:latin typeface="Book Antiqua" pitchFamily="18" charset="0"/>
                        </a:rPr>
                        <a:t>18</a:t>
                      </a:r>
                      <a:endParaRPr lang="en-US" sz="1800"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solidFill>
                      <a:schemeClr val="accent2">
                        <a:lumMod val="60000"/>
                        <a:lumOff val="40000"/>
                      </a:schemeClr>
                    </a:solidFill>
                  </a:tcPr>
                </a:tc>
                <a:tc>
                  <a:txBody>
                    <a:bodyPr/>
                    <a:lstStyle/>
                    <a:p>
                      <a:pPr algn="ctr" fontAlgn="b"/>
                      <a:r>
                        <a:rPr lang="en-US" dirty="0" smtClean="0">
                          <a:latin typeface="Book Antiqua" pitchFamily="18" charset="0"/>
                        </a:rPr>
                        <a:t>17944</a:t>
                      </a:r>
                      <a:endParaRPr lang="en-US" dirty="0">
                        <a:latin typeface="Book Antiqua" pitchFamily="18" charset="0"/>
                      </a:endParaRPr>
                    </a:p>
                  </a:txBody>
                  <a:tcPr marL="102870" marR="102870" marT="0" marB="0">
                    <a:solidFill>
                      <a:schemeClr val="accent2">
                        <a:lumMod val="60000"/>
                        <a:lumOff val="40000"/>
                      </a:schemeClr>
                    </a:solidFill>
                  </a:tcPr>
                </a:tc>
                <a:tc>
                  <a:txBody>
                    <a:bodyPr/>
                    <a:lstStyle/>
                    <a:p>
                      <a:pPr marL="0" marR="0" algn="ctr">
                        <a:lnSpc>
                          <a:spcPct val="107000"/>
                        </a:lnSpc>
                        <a:spcBef>
                          <a:spcPts val="0"/>
                        </a:spcBef>
                        <a:spcAft>
                          <a:spcPts val="0"/>
                        </a:spcAft>
                      </a:pPr>
                      <a:r>
                        <a:rPr lang="en-US" sz="1800" dirty="0" smtClean="0">
                          <a:effectLst/>
                          <a:latin typeface="Book Antiqua" pitchFamily="18" charset="0"/>
                        </a:rPr>
                        <a:t>778</a:t>
                      </a:r>
                      <a:endParaRPr lang="en-US" sz="1800"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solidFill>
                      <a:schemeClr val="accent2">
                        <a:lumMod val="60000"/>
                        <a:lumOff val="40000"/>
                      </a:schemeClr>
                    </a:solidFill>
                  </a:tcPr>
                </a:tc>
                <a:tc>
                  <a:txBody>
                    <a:bodyPr/>
                    <a:lstStyle/>
                    <a:p>
                      <a:pPr marL="0" marR="0" algn="ctr">
                        <a:lnSpc>
                          <a:spcPct val="107000"/>
                        </a:lnSpc>
                        <a:spcBef>
                          <a:spcPts val="0"/>
                        </a:spcBef>
                        <a:spcAft>
                          <a:spcPts val="0"/>
                        </a:spcAft>
                      </a:pPr>
                      <a:r>
                        <a:rPr lang="en-US" sz="1800" dirty="0" smtClean="0">
                          <a:effectLst/>
                          <a:latin typeface="Book Antiqua" pitchFamily="18" charset="0"/>
                        </a:rPr>
                        <a:t>76</a:t>
                      </a:r>
                      <a:endParaRPr lang="en-US" sz="1800" dirty="0">
                        <a:effectLst/>
                        <a:latin typeface="Book Antiqua" pitchFamily="18" charset="0"/>
                        <a:ea typeface="Calibri" panose="020F0502020204030204" pitchFamily="34" charset="0"/>
                        <a:cs typeface="Times New Roman" panose="02020603050405020304" pitchFamily="18" charset="0"/>
                      </a:endParaRPr>
                    </a:p>
                  </a:txBody>
                  <a:tcPr marL="102870" marR="102870" marT="0" marB="0">
                    <a:solidFill>
                      <a:schemeClr val="accent2">
                        <a:lumMod val="60000"/>
                        <a:lumOff val="40000"/>
                      </a:schemeClr>
                    </a:solidFill>
                  </a:tcPr>
                </a:tc>
                <a:extLst>
                  <a:ext uri="{0D108BD9-81ED-4DB2-BD59-A6C34878D82A}">
                    <a16:rowId xmlns:a16="http://schemas.microsoft.com/office/drawing/2014/main" xmlns="" val="1738472589"/>
                  </a:ext>
                </a:extLst>
              </a:tr>
            </a:tbl>
          </a:graphicData>
        </a:graphic>
      </p:graphicFrame>
    </p:spTree>
    <p:extLst>
      <p:ext uri="{BB962C8B-B14F-4D97-AF65-F5344CB8AC3E}">
        <p14:creationId xmlns:p14="http://schemas.microsoft.com/office/powerpoint/2010/main" val="29772570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djgbnfdxgbjkfbvjk\Bwabaniganj Contigency Pl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47" y="169964"/>
            <a:ext cx="5941665" cy="65714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146639240"/>
              </p:ext>
            </p:extLst>
          </p:nvPr>
        </p:nvGraphicFramePr>
        <p:xfrm>
          <a:off x="6786562" y="3214686"/>
          <a:ext cx="6768752" cy="1828800"/>
        </p:xfrm>
        <a:graphic>
          <a:graphicData uri="http://schemas.openxmlformats.org/drawingml/2006/table">
            <a:tbl>
              <a:tblPr firstRow="1" bandRow="1">
                <a:tableStyleId>{5940675A-B579-460E-94D1-54222C63F5DA}</a:tableStyleId>
              </a:tblPr>
              <a:tblGrid>
                <a:gridCol w="3048000"/>
                <a:gridCol w="3720752"/>
              </a:tblGrid>
              <a:tr h="370840">
                <a:tc>
                  <a:txBody>
                    <a:bodyPr/>
                    <a:lstStyle/>
                    <a:p>
                      <a:pPr algn="ctr"/>
                      <a:r>
                        <a:rPr lang="en-US" sz="2400" b="1" dirty="0" smtClean="0">
                          <a:latin typeface="Times New Roman" pitchFamily="18" charset="0"/>
                          <a:cs typeface="Times New Roman" pitchFamily="18" charset="0"/>
                        </a:rPr>
                        <a:t>Vulnerable</a:t>
                      </a:r>
                      <a:r>
                        <a:rPr lang="en-US" sz="2400" b="1" baseline="0" dirty="0" smtClean="0">
                          <a:latin typeface="Times New Roman" pitchFamily="18" charset="0"/>
                          <a:cs typeface="Times New Roman" pitchFamily="18" charset="0"/>
                        </a:rPr>
                        <a:t> Type</a:t>
                      </a:r>
                      <a:endParaRPr lang="en-US" sz="2400" b="1" dirty="0">
                        <a:latin typeface="Times New Roman" pitchFamily="18" charset="0"/>
                        <a:cs typeface="Times New Roman" pitchFamily="18" charset="0"/>
                      </a:endParaRPr>
                    </a:p>
                  </a:txBody>
                  <a:tcPr/>
                </a:tc>
                <a:tc>
                  <a:txBody>
                    <a:bodyPr/>
                    <a:lstStyle/>
                    <a:p>
                      <a:pPr algn="ctr"/>
                      <a:r>
                        <a:rPr lang="en-US" sz="2400" b="1" dirty="0" smtClean="0">
                          <a:latin typeface="Times New Roman" pitchFamily="18" charset="0"/>
                          <a:cs typeface="Times New Roman" pitchFamily="18" charset="0"/>
                        </a:rPr>
                        <a:t>No. Of Structures</a:t>
                      </a:r>
                      <a:endParaRPr lang="en-US" sz="2400" b="1" dirty="0">
                        <a:latin typeface="Times New Roman" pitchFamily="18" charset="0"/>
                        <a:cs typeface="Times New Roman" pitchFamily="18" charset="0"/>
                      </a:endParaRPr>
                    </a:p>
                  </a:txBody>
                  <a:tcPr/>
                </a:tc>
              </a:tr>
              <a:tr h="370840">
                <a:tc>
                  <a:txBody>
                    <a:bodyPr/>
                    <a:lstStyle/>
                    <a:p>
                      <a:pPr algn="ctr"/>
                      <a:r>
                        <a:rPr lang="en-US" sz="2400" b="0" dirty="0" smtClean="0">
                          <a:latin typeface="Times New Roman" pitchFamily="18" charset="0"/>
                          <a:cs typeface="Times New Roman" pitchFamily="18" charset="0"/>
                        </a:rPr>
                        <a:t>Highly Risky</a:t>
                      </a:r>
                      <a:endParaRPr lang="en-US" sz="2400" b="0" dirty="0">
                        <a:latin typeface="Times New Roman" pitchFamily="18" charset="0"/>
                        <a:cs typeface="Times New Roman" pitchFamily="18" charset="0"/>
                      </a:endParaRPr>
                    </a:p>
                  </a:txBody>
                  <a:tcPr/>
                </a:tc>
                <a:tc>
                  <a:txBody>
                    <a:bodyPr/>
                    <a:lstStyle/>
                    <a:p>
                      <a:pPr algn="ctr"/>
                      <a:r>
                        <a:rPr lang="en-US" sz="2400" b="0" dirty="0" smtClean="0">
                          <a:latin typeface="Times New Roman" pitchFamily="18" charset="0"/>
                          <a:cs typeface="Times New Roman" pitchFamily="18" charset="0"/>
                        </a:rPr>
                        <a:t>12</a:t>
                      </a:r>
                      <a:endParaRPr lang="en-US" sz="2400" b="0" dirty="0">
                        <a:latin typeface="Times New Roman" pitchFamily="18" charset="0"/>
                        <a:cs typeface="Times New Roman" pitchFamily="18" charset="0"/>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smtClean="0">
                          <a:latin typeface="Times New Roman" pitchFamily="18" charset="0"/>
                          <a:cs typeface="Times New Roman" pitchFamily="18" charset="0"/>
                        </a:rPr>
                        <a:t>Moderately Risky</a:t>
                      </a:r>
                    </a:p>
                  </a:txBody>
                  <a:tcPr/>
                </a:tc>
                <a:tc>
                  <a:txBody>
                    <a:bodyPr/>
                    <a:lstStyle/>
                    <a:p>
                      <a:pPr algn="ctr"/>
                      <a:r>
                        <a:rPr lang="en-US" sz="2400" b="0" dirty="0" smtClean="0">
                          <a:latin typeface="Times New Roman" pitchFamily="18" charset="0"/>
                          <a:cs typeface="Times New Roman" pitchFamily="18" charset="0"/>
                        </a:rPr>
                        <a:t>87</a:t>
                      </a:r>
                      <a:endParaRPr lang="en-US" sz="2400" b="0" dirty="0">
                        <a:latin typeface="Times New Roman" pitchFamily="18" charset="0"/>
                        <a:cs typeface="Times New Roman" pitchFamily="18" charset="0"/>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smtClean="0">
                          <a:latin typeface="Times New Roman" pitchFamily="18" charset="0"/>
                          <a:cs typeface="Times New Roman" pitchFamily="18" charset="0"/>
                        </a:rPr>
                        <a:t>Less Risky</a:t>
                      </a:r>
                    </a:p>
                  </a:txBody>
                  <a:tcPr/>
                </a:tc>
                <a:tc>
                  <a:txBody>
                    <a:bodyPr/>
                    <a:lstStyle/>
                    <a:p>
                      <a:pPr algn="ctr"/>
                      <a:r>
                        <a:rPr lang="en-US" sz="2400" b="0" dirty="0" smtClean="0">
                          <a:latin typeface="Times New Roman" pitchFamily="18" charset="0"/>
                          <a:cs typeface="Times New Roman" pitchFamily="18" charset="0"/>
                        </a:rPr>
                        <a:t>109</a:t>
                      </a:r>
                      <a:endParaRPr lang="en-US" sz="2400" b="0" dirty="0">
                        <a:latin typeface="Times New Roman" pitchFamily="18" charset="0"/>
                        <a:cs typeface="Times New Roman" pitchFamily="18" charset="0"/>
                      </a:endParaRPr>
                    </a:p>
                  </a:txBody>
                  <a:tcPr/>
                </a:tc>
              </a:tr>
            </a:tbl>
          </a:graphicData>
        </a:graphic>
      </p:graphicFrame>
      <p:sp>
        <p:nvSpPr>
          <p:cNvPr id="5" name="Rectangle 4"/>
          <p:cNvSpPr/>
          <p:nvPr/>
        </p:nvSpPr>
        <p:spPr>
          <a:xfrm>
            <a:off x="6858000" y="476672"/>
            <a:ext cx="6624736" cy="14904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t>Statistics of Vulnerable structures of </a:t>
            </a:r>
            <a:r>
              <a:rPr lang="en-US" sz="2800" b="1" dirty="0" err="1" smtClean="0"/>
              <a:t>Bwabanigonj</a:t>
            </a:r>
            <a:r>
              <a:rPr lang="en-US" sz="2800" b="1" dirty="0" smtClean="0"/>
              <a:t> </a:t>
            </a:r>
            <a:r>
              <a:rPr lang="en-US" sz="2800" b="1" dirty="0" err="1" smtClean="0"/>
              <a:t>Paurashava</a:t>
            </a:r>
            <a:endParaRPr lang="en-US" sz="2800" b="1" dirty="0"/>
          </a:p>
        </p:txBody>
      </p:sp>
    </p:spTree>
    <p:extLst>
      <p:ext uri="{BB962C8B-B14F-4D97-AF65-F5344CB8AC3E}">
        <p14:creationId xmlns:p14="http://schemas.microsoft.com/office/powerpoint/2010/main" val="20843880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6232" y="116632"/>
            <a:ext cx="4207496" cy="3384376"/>
          </a:xfrm>
        </p:spPr>
        <p:txBody>
          <a:bodyPr>
            <a:normAutofit/>
          </a:bodyPr>
          <a:lstStyle/>
          <a:p>
            <a:r>
              <a:rPr lang="en-US" b="1" dirty="0"/>
              <a:t>Sector Wise Contingency Action </a:t>
            </a:r>
            <a:r>
              <a:rPr lang="en-US" b="1" dirty="0" smtClean="0"/>
              <a:t>Plan</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902610722"/>
              </p:ext>
            </p:extLst>
          </p:nvPr>
        </p:nvGraphicFramePr>
        <p:xfrm>
          <a:off x="30226" y="116632"/>
          <a:ext cx="9348054" cy="6754658"/>
        </p:xfrm>
        <a:graphic>
          <a:graphicData uri="http://schemas.openxmlformats.org/drawingml/2006/table">
            <a:tbl>
              <a:tblPr firstRow="1" firstCol="1" bandRow="1">
                <a:tableStyleId>{5C22544A-7EE6-4342-B048-85BDC9FD1C3A}</a:tableStyleId>
              </a:tblPr>
              <a:tblGrid>
                <a:gridCol w="2642644"/>
                <a:gridCol w="2668629"/>
                <a:gridCol w="4036781"/>
              </a:tblGrid>
              <a:tr h="227007">
                <a:tc>
                  <a:txBody>
                    <a:bodyPr/>
                    <a:lstStyle/>
                    <a:p>
                      <a:pPr marL="0" marR="0" algn="just">
                        <a:lnSpc>
                          <a:spcPct val="115000"/>
                        </a:lnSpc>
                        <a:spcBef>
                          <a:spcPts val="0"/>
                        </a:spcBef>
                        <a:spcAft>
                          <a:spcPts val="0"/>
                        </a:spcAft>
                      </a:pPr>
                      <a:r>
                        <a:rPr lang="en-US" sz="1400" dirty="0">
                          <a:effectLst/>
                        </a:rPr>
                        <a:t>Sectors</a:t>
                      </a:r>
                      <a:endParaRPr lang="en-US" sz="1600" dirty="0">
                        <a:effectLst/>
                        <a:latin typeface="Times New Roman"/>
                        <a:ea typeface="Calibri"/>
                        <a:cs typeface="Vrinda"/>
                      </a:endParaRPr>
                    </a:p>
                  </a:txBody>
                  <a:tcPr marL="57501" marR="57501" marT="0" marB="0" anchor="ctr"/>
                </a:tc>
                <a:tc>
                  <a:txBody>
                    <a:bodyPr/>
                    <a:lstStyle/>
                    <a:p>
                      <a:pPr marL="0" marR="0" algn="just">
                        <a:lnSpc>
                          <a:spcPct val="115000"/>
                        </a:lnSpc>
                        <a:spcBef>
                          <a:spcPts val="0"/>
                        </a:spcBef>
                        <a:spcAft>
                          <a:spcPts val="0"/>
                        </a:spcAft>
                      </a:pPr>
                      <a:r>
                        <a:rPr lang="en-US" sz="1400">
                          <a:effectLst/>
                        </a:rPr>
                        <a:t>Actions</a:t>
                      </a:r>
                      <a:endParaRPr lang="en-US" sz="1600">
                        <a:effectLst/>
                        <a:latin typeface="Times New Roman"/>
                        <a:ea typeface="Calibri"/>
                        <a:cs typeface="Vrinda"/>
                      </a:endParaRPr>
                    </a:p>
                  </a:txBody>
                  <a:tcPr marL="57501" marR="57501" marT="0" marB="0" anchor="ctr"/>
                </a:tc>
                <a:tc>
                  <a:txBody>
                    <a:bodyPr/>
                    <a:lstStyle/>
                    <a:p>
                      <a:pPr marL="0" marR="0" algn="just">
                        <a:lnSpc>
                          <a:spcPct val="115000"/>
                        </a:lnSpc>
                        <a:spcBef>
                          <a:spcPts val="0"/>
                        </a:spcBef>
                        <a:spcAft>
                          <a:spcPts val="0"/>
                        </a:spcAft>
                      </a:pPr>
                      <a:r>
                        <a:rPr lang="en-US" sz="1400">
                          <a:effectLst/>
                        </a:rPr>
                        <a:t>Physical Planning</a:t>
                      </a:r>
                      <a:endParaRPr lang="en-US" sz="1600">
                        <a:effectLst/>
                        <a:latin typeface="Times New Roman"/>
                        <a:ea typeface="Calibri"/>
                        <a:cs typeface="Vrinda"/>
                      </a:endParaRPr>
                    </a:p>
                  </a:txBody>
                  <a:tcPr marL="57501" marR="57501" marT="0" marB="0" anchor="ctr"/>
                </a:tc>
              </a:tr>
              <a:tr h="908026">
                <a:tc>
                  <a:txBody>
                    <a:bodyPr/>
                    <a:lstStyle/>
                    <a:p>
                      <a:pPr marL="0" marR="0" algn="just">
                        <a:lnSpc>
                          <a:spcPct val="115000"/>
                        </a:lnSpc>
                        <a:spcBef>
                          <a:spcPts val="0"/>
                        </a:spcBef>
                        <a:spcAft>
                          <a:spcPts val="0"/>
                        </a:spcAft>
                      </a:pPr>
                      <a:r>
                        <a:rPr lang="en-US" sz="1400">
                          <a:effectLst/>
                        </a:rPr>
                        <a:t>Health</a:t>
                      </a:r>
                      <a:endParaRPr lang="en-US" sz="1600">
                        <a:effectLst/>
                        <a:latin typeface="Times New Roman"/>
                        <a:ea typeface="Calibri"/>
                        <a:cs typeface="Vrinda"/>
                      </a:endParaRPr>
                    </a:p>
                  </a:txBody>
                  <a:tcPr marL="57501" marR="57501" marT="0" marB="0" anchor="ctr"/>
                </a:tc>
                <a:tc>
                  <a:txBody>
                    <a:bodyPr/>
                    <a:lstStyle/>
                    <a:p>
                      <a:pPr marL="342900" marR="0" lvl="0" indent="-342900" algn="just">
                        <a:lnSpc>
                          <a:spcPct val="115000"/>
                        </a:lnSpc>
                        <a:spcBef>
                          <a:spcPts val="0"/>
                        </a:spcBef>
                        <a:spcAft>
                          <a:spcPts val="0"/>
                        </a:spcAft>
                        <a:buFont typeface="Symbol"/>
                        <a:buChar char=""/>
                      </a:pPr>
                      <a:r>
                        <a:rPr lang="en-US" sz="1400">
                          <a:effectLst/>
                        </a:rPr>
                        <a:t>Preparedness planning for Community Clinic</a:t>
                      </a:r>
                      <a:endParaRPr lang="en-US" sz="1600">
                        <a:effectLst/>
                      </a:endParaRPr>
                    </a:p>
                    <a:p>
                      <a:pPr marL="342900" marR="0" lvl="0" indent="-342900" algn="just">
                        <a:lnSpc>
                          <a:spcPct val="115000"/>
                        </a:lnSpc>
                        <a:spcBef>
                          <a:spcPts val="0"/>
                        </a:spcBef>
                        <a:spcAft>
                          <a:spcPts val="0"/>
                        </a:spcAft>
                        <a:buFont typeface="Symbol"/>
                        <a:buChar char=""/>
                      </a:pPr>
                      <a:r>
                        <a:rPr lang="en-US" sz="1400">
                          <a:effectLst/>
                        </a:rPr>
                        <a:t>Mobilization of doctors and medical teams</a:t>
                      </a:r>
                      <a:endParaRPr lang="en-US" sz="1600">
                        <a:effectLst/>
                        <a:latin typeface="Times New Roman"/>
                        <a:ea typeface="Calibri"/>
                        <a:cs typeface="Vrinda"/>
                      </a:endParaRPr>
                    </a:p>
                  </a:txBody>
                  <a:tcPr marL="57501" marR="57501" marT="0" marB="0" anchor="ctr"/>
                </a:tc>
                <a:tc>
                  <a:txBody>
                    <a:bodyPr/>
                    <a:lstStyle/>
                    <a:p>
                      <a:pPr marL="342900" marR="0" lvl="0" indent="-342900" algn="just">
                        <a:lnSpc>
                          <a:spcPct val="115000"/>
                        </a:lnSpc>
                        <a:spcBef>
                          <a:spcPts val="0"/>
                        </a:spcBef>
                        <a:spcAft>
                          <a:spcPts val="0"/>
                        </a:spcAft>
                        <a:buFont typeface="Symbol"/>
                        <a:buChar char=""/>
                      </a:pPr>
                      <a:r>
                        <a:rPr lang="en-US" sz="1400">
                          <a:effectLst/>
                        </a:rPr>
                        <a:t>Location of Clinic (Existing and Proposed)</a:t>
                      </a:r>
                      <a:endParaRPr lang="en-US" sz="1600">
                        <a:effectLst/>
                      </a:endParaRPr>
                    </a:p>
                    <a:p>
                      <a:pPr marL="342900" marR="0" lvl="0" indent="-342900" algn="just">
                        <a:lnSpc>
                          <a:spcPct val="115000"/>
                        </a:lnSpc>
                        <a:spcBef>
                          <a:spcPts val="0"/>
                        </a:spcBef>
                        <a:spcAft>
                          <a:spcPts val="0"/>
                        </a:spcAft>
                        <a:buFont typeface="Symbol"/>
                        <a:buChar char=""/>
                      </a:pPr>
                      <a:r>
                        <a:rPr lang="en-US" sz="1400">
                          <a:effectLst/>
                        </a:rPr>
                        <a:t>Connectivity with the Clinic</a:t>
                      </a:r>
                      <a:endParaRPr lang="en-US" sz="1600">
                        <a:effectLst/>
                        <a:latin typeface="Times New Roman"/>
                        <a:ea typeface="Calibri"/>
                        <a:cs typeface="Vrinda"/>
                      </a:endParaRPr>
                    </a:p>
                  </a:txBody>
                  <a:tcPr marL="57501" marR="57501" marT="0" marB="0" anchor="ctr"/>
                </a:tc>
              </a:tr>
              <a:tr h="454013">
                <a:tc>
                  <a:txBody>
                    <a:bodyPr/>
                    <a:lstStyle/>
                    <a:p>
                      <a:pPr marL="0" marR="0" algn="just">
                        <a:lnSpc>
                          <a:spcPct val="115000"/>
                        </a:lnSpc>
                        <a:spcBef>
                          <a:spcPts val="0"/>
                        </a:spcBef>
                        <a:spcAft>
                          <a:spcPts val="0"/>
                        </a:spcAft>
                      </a:pPr>
                      <a:r>
                        <a:rPr lang="en-US" sz="1400">
                          <a:effectLst/>
                        </a:rPr>
                        <a:t>Food Security Cluster</a:t>
                      </a:r>
                      <a:endParaRPr lang="en-US" sz="1600">
                        <a:effectLst/>
                        <a:latin typeface="Times New Roman"/>
                        <a:ea typeface="Calibri"/>
                        <a:cs typeface="Vrinda"/>
                      </a:endParaRPr>
                    </a:p>
                  </a:txBody>
                  <a:tcPr marL="57501" marR="57501" marT="0" marB="0" anchor="ctr"/>
                </a:tc>
                <a:tc>
                  <a:txBody>
                    <a:bodyPr/>
                    <a:lstStyle/>
                    <a:p>
                      <a:pPr marL="342900" marR="0" lvl="0" indent="-342900" algn="just">
                        <a:lnSpc>
                          <a:spcPct val="115000"/>
                        </a:lnSpc>
                        <a:spcBef>
                          <a:spcPts val="0"/>
                        </a:spcBef>
                        <a:spcAft>
                          <a:spcPts val="0"/>
                        </a:spcAft>
                        <a:buFont typeface="Symbol"/>
                        <a:buChar char=""/>
                      </a:pPr>
                      <a:r>
                        <a:rPr lang="en-US" sz="1400">
                          <a:effectLst/>
                        </a:rPr>
                        <a:t>Supply and distribution of Food and relief</a:t>
                      </a:r>
                      <a:endParaRPr lang="en-US" sz="1600">
                        <a:effectLst/>
                        <a:latin typeface="Times New Roman"/>
                        <a:ea typeface="Calibri"/>
                        <a:cs typeface="Vrinda"/>
                      </a:endParaRPr>
                    </a:p>
                  </a:txBody>
                  <a:tcPr marL="57501" marR="57501" marT="0" marB="0" anchor="ctr"/>
                </a:tc>
                <a:tc>
                  <a:txBody>
                    <a:bodyPr/>
                    <a:lstStyle/>
                    <a:p>
                      <a:pPr marL="342900" marR="0" lvl="0" indent="-342900" algn="just">
                        <a:lnSpc>
                          <a:spcPct val="115000"/>
                        </a:lnSpc>
                        <a:spcBef>
                          <a:spcPts val="0"/>
                        </a:spcBef>
                        <a:spcAft>
                          <a:spcPts val="0"/>
                        </a:spcAft>
                        <a:buFont typeface="Symbol"/>
                        <a:buChar char=""/>
                      </a:pPr>
                      <a:r>
                        <a:rPr lang="en-US" sz="1400">
                          <a:effectLst/>
                        </a:rPr>
                        <a:t>Location of Godown and Food Storage</a:t>
                      </a:r>
                      <a:endParaRPr lang="en-US" sz="1600">
                        <a:effectLst/>
                        <a:latin typeface="Times New Roman"/>
                        <a:ea typeface="Calibri"/>
                        <a:cs typeface="Vrinda"/>
                      </a:endParaRPr>
                    </a:p>
                  </a:txBody>
                  <a:tcPr marL="57501" marR="57501" marT="0" marB="0" anchor="ctr"/>
                </a:tc>
              </a:tr>
              <a:tr h="908026">
                <a:tc rowSpan="2">
                  <a:txBody>
                    <a:bodyPr/>
                    <a:lstStyle/>
                    <a:p>
                      <a:pPr marL="0" marR="0" algn="just">
                        <a:lnSpc>
                          <a:spcPct val="115000"/>
                        </a:lnSpc>
                        <a:spcBef>
                          <a:spcPts val="0"/>
                        </a:spcBef>
                        <a:spcAft>
                          <a:spcPts val="0"/>
                        </a:spcAft>
                      </a:pPr>
                      <a:r>
                        <a:rPr lang="en-US" sz="1400">
                          <a:effectLst/>
                        </a:rPr>
                        <a:t>Shelter</a:t>
                      </a:r>
                      <a:endParaRPr lang="en-US" sz="1600">
                        <a:effectLst/>
                        <a:latin typeface="Times New Roman"/>
                        <a:ea typeface="Calibri"/>
                        <a:cs typeface="Vrinda"/>
                      </a:endParaRPr>
                    </a:p>
                  </a:txBody>
                  <a:tcPr marL="57501" marR="57501" marT="0" marB="0" anchor="ctr"/>
                </a:tc>
                <a:tc>
                  <a:txBody>
                    <a:bodyPr/>
                    <a:lstStyle/>
                    <a:p>
                      <a:pPr marL="342900" marR="0" lvl="0" indent="-342900" algn="just">
                        <a:lnSpc>
                          <a:spcPct val="115000"/>
                        </a:lnSpc>
                        <a:spcBef>
                          <a:spcPts val="0"/>
                        </a:spcBef>
                        <a:spcAft>
                          <a:spcPts val="0"/>
                        </a:spcAft>
                        <a:buFont typeface="Symbol"/>
                        <a:buChar char=""/>
                      </a:pPr>
                      <a:r>
                        <a:rPr lang="en-US" sz="1400" dirty="0">
                          <a:effectLst/>
                        </a:rPr>
                        <a:t>Identification of Shelter Place </a:t>
                      </a:r>
                      <a:endParaRPr lang="en-US" sz="1600" dirty="0">
                        <a:effectLst/>
                        <a:latin typeface="Times New Roman"/>
                        <a:ea typeface="Calibri"/>
                        <a:cs typeface="Vrinda"/>
                      </a:endParaRPr>
                    </a:p>
                  </a:txBody>
                  <a:tcPr marL="57501" marR="57501" marT="0" marB="0" anchor="ctr"/>
                </a:tc>
                <a:tc>
                  <a:txBody>
                    <a:bodyPr/>
                    <a:lstStyle/>
                    <a:p>
                      <a:pPr marL="342900" marR="0" lvl="0" indent="-342900" algn="just">
                        <a:lnSpc>
                          <a:spcPct val="115000"/>
                        </a:lnSpc>
                        <a:spcBef>
                          <a:spcPts val="0"/>
                        </a:spcBef>
                        <a:spcAft>
                          <a:spcPts val="0"/>
                        </a:spcAft>
                        <a:buFont typeface="Symbol"/>
                        <a:buChar char=""/>
                      </a:pPr>
                      <a:r>
                        <a:rPr lang="en-US" sz="1400">
                          <a:effectLst/>
                        </a:rPr>
                        <a:t>Location of  Open Space and Safe Govt. Institution, multipurpose of Govt. School College</a:t>
                      </a:r>
                      <a:endParaRPr lang="en-US" sz="1600">
                        <a:effectLst/>
                        <a:latin typeface="Times New Roman"/>
                        <a:ea typeface="Calibri"/>
                        <a:cs typeface="Vrinda"/>
                      </a:endParaRPr>
                    </a:p>
                  </a:txBody>
                  <a:tcPr marL="57501" marR="57501" marT="0" marB="0" anchor="ctr"/>
                </a:tc>
              </a:tr>
              <a:tr h="650556">
                <a:tc vMerge="1">
                  <a:txBody>
                    <a:bodyPr/>
                    <a:lstStyle/>
                    <a:p>
                      <a:endParaRPr lang="en-US"/>
                    </a:p>
                  </a:txBody>
                  <a:tcPr/>
                </a:tc>
                <a:tc>
                  <a:txBody>
                    <a:bodyPr/>
                    <a:lstStyle/>
                    <a:p>
                      <a:pPr marL="342900" marR="0" lvl="0" indent="-342900" algn="just">
                        <a:lnSpc>
                          <a:spcPct val="115000"/>
                        </a:lnSpc>
                        <a:spcBef>
                          <a:spcPts val="0"/>
                        </a:spcBef>
                        <a:spcAft>
                          <a:spcPts val="0"/>
                        </a:spcAft>
                        <a:buFont typeface="Symbol"/>
                        <a:buChar char=""/>
                      </a:pPr>
                      <a:r>
                        <a:rPr lang="en-US" sz="1400">
                          <a:effectLst/>
                        </a:rPr>
                        <a:t>Identification of the people needing shelter in camps</a:t>
                      </a:r>
                      <a:endParaRPr lang="en-US" sz="1600">
                        <a:effectLst/>
                        <a:latin typeface="Times New Roman"/>
                        <a:ea typeface="Calibri"/>
                        <a:cs typeface="Vrinda"/>
                      </a:endParaRPr>
                    </a:p>
                  </a:txBody>
                  <a:tcPr marL="57501" marR="57501" marT="0" marB="0" anchor="ctr"/>
                </a:tc>
                <a:tc>
                  <a:txBody>
                    <a:bodyPr/>
                    <a:lstStyle/>
                    <a:p>
                      <a:pPr marL="342900" marR="0" lvl="0" indent="-342900" algn="just">
                        <a:lnSpc>
                          <a:spcPct val="115000"/>
                        </a:lnSpc>
                        <a:spcBef>
                          <a:spcPts val="0"/>
                        </a:spcBef>
                        <a:spcAft>
                          <a:spcPts val="0"/>
                        </a:spcAft>
                        <a:buFont typeface="Symbol"/>
                        <a:buChar char=""/>
                      </a:pPr>
                      <a:r>
                        <a:rPr lang="en-US" sz="1400" dirty="0">
                          <a:effectLst/>
                        </a:rPr>
                        <a:t>Proximity of this place</a:t>
                      </a:r>
                      <a:endParaRPr lang="en-US" sz="1600" dirty="0">
                        <a:effectLst/>
                        <a:latin typeface="Times New Roman"/>
                        <a:ea typeface="Calibri"/>
                        <a:cs typeface="Vrinda"/>
                      </a:endParaRPr>
                    </a:p>
                  </a:txBody>
                  <a:tcPr marL="57501" marR="57501" marT="0" marB="0" anchor="ctr"/>
                </a:tc>
              </a:tr>
              <a:tr h="454013">
                <a:tc>
                  <a:txBody>
                    <a:bodyPr/>
                    <a:lstStyle/>
                    <a:p>
                      <a:pPr marL="0" marR="0" algn="just">
                        <a:lnSpc>
                          <a:spcPct val="115000"/>
                        </a:lnSpc>
                        <a:spcBef>
                          <a:spcPts val="0"/>
                        </a:spcBef>
                        <a:spcAft>
                          <a:spcPts val="0"/>
                        </a:spcAft>
                      </a:pPr>
                      <a:r>
                        <a:rPr lang="en-US" sz="1400">
                          <a:effectLst/>
                        </a:rPr>
                        <a:t>WASH</a:t>
                      </a:r>
                      <a:endParaRPr lang="en-US" sz="1600">
                        <a:effectLst/>
                        <a:latin typeface="Times New Roman"/>
                        <a:ea typeface="Calibri"/>
                        <a:cs typeface="Vrinda"/>
                      </a:endParaRPr>
                    </a:p>
                  </a:txBody>
                  <a:tcPr marL="57501" marR="57501" marT="0" marB="0" anchor="ctr"/>
                </a:tc>
                <a:tc>
                  <a:txBody>
                    <a:bodyPr/>
                    <a:lstStyle/>
                    <a:p>
                      <a:pPr marL="342900" marR="0" lvl="0" indent="-342900" algn="just">
                        <a:lnSpc>
                          <a:spcPct val="115000"/>
                        </a:lnSpc>
                        <a:spcBef>
                          <a:spcPts val="0"/>
                        </a:spcBef>
                        <a:spcAft>
                          <a:spcPts val="0"/>
                        </a:spcAft>
                        <a:buFont typeface="Symbol"/>
                        <a:buChar char=""/>
                      </a:pPr>
                      <a:r>
                        <a:rPr lang="en-US" sz="1400">
                          <a:effectLst/>
                        </a:rPr>
                        <a:t>Restoration of water supply and drainage</a:t>
                      </a:r>
                      <a:endParaRPr lang="en-US" sz="1600">
                        <a:effectLst/>
                        <a:latin typeface="Times New Roman"/>
                        <a:ea typeface="Calibri"/>
                        <a:cs typeface="Vrinda"/>
                      </a:endParaRPr>
                    </a:p>
                  </a:txBody>
                  <a:tcPr marL="57501" marR="57501" marT="0" marB="0" anchor="ctr"/>
                </a:tc>
                <a:tc>
                  <a:txBody>
                    <a:bodyPr/>
                    <a:lstStyle/>
                    <a:p>
                      <a:pPr marL="342900" marR="0" lvl="0" indent="-342900" algn="just">
                        <a:lnSpc>
                          <a:spcPct val="115000"/>
                        </a:lnSpc>
                        <a:spcBef>
                          <a:spcPts val="0"/>
                        </a:spcBef>
                        <a:spcAft>
                          <a:spcPts val="0"/>
                        </a:spcAft>
                        <a:buFont typeface="Symbol"/>
                        <a:buChar char=""/>
                      </a:pPr>
                      <a:r>
                        <a:rPr lang="en-US" sz="1400">
                          <a:effectLst/>
                        </a:rPr>
                        <a:t>Identification of water hydrant and reservoir</a:t>
                      </a:r>
                      <a:endParaRPr lang="en-US" sz="1600">
                        <a:effectLst/>
                        <a:latin typeface="Times New Roman"/>
                        <a:ea typeface="Calibri"/>
                        <a:cs typeface="Vrinda"/>
                      </a:endParaRPr>
                    </a:p>
                  </a:txBody>
                  <a:tcPr marL="57501" marR="57501" marT="0" marB="0" anchor="ctr"/>
                </a:tc>
              </a:tr>
              <a:tr h="908026">
                <a:tc>
                  <a:txBody>
                    <a:bodyPr/>
                    <a:lstStyle/>
                    <a:p>
                      <a:pPr marL="0" marR="0" algn="just">
                        <a:lnSpc>
                          <a:spcPct val="115000"/>
                        </a:lnSpc>
                        <a:spcBef>
                          <a:spcPts val="0"/>
                        </a:spcBef>
                        <a:spcAft>
                          <a:spcPts val="0"/>
                        </a:spcAft>
                      </a:pPr>
                      <a:r>
                        <a:rPr lang="en-US" sz="1400">
                          <a:effectLst/>
                        </a:rPr>
                        <a:t>Logistics</a:t>
                      </a:r>
                      <a:endParaRPr lang="en-US" sz="1600">
                        <a:effectLst/>
                        <a:latin typeface="Times New Roman"/>
                        <a:ea typeface="Calibri"/>
                        <a:cs typeface="Vrinda"/>
                      </a:endParaRPr>
                    </a:p>
                  </a:txBody>
                  <a:tcPr marL="57501" marR="57501" marT="0" marB="0" anchor="ctr"/>
                </a:tc>
                <a:tc>
                  <a:txBody>
                    <a:bodyPr/>
                    <a:lstStyle/>
                    <a:p>
                      <a:pPr marL="342900" marR="0" lvl="0" indent="-342900" algn="just">
                        <a:lnSpc>
                          <a:spcPct val="115000"/>
                        </a:lnSpc>
                        <a:spcBef>
                          <a:spcPts val="0"/>
                        </a:spcBef>
                        <a:spcAft>
                          <a:spcPts val="0"/>
                        </a:spcAft>
                        <a:buFont typeface="Symbol"/>
                        <a:buChar char=""/>
                      </a:pPr>
                      <a:r>
                        <a:rPr lang="en-US" sz="1400">
                          <a:effectLst/>
                        </a:rPr>
                        <a:t>Risk Assessment</a:t>
                      </a:r>
                      <a:endParaRPr lang="en-US" sz="1600">
                        <a:effectLst/>
                      </a:endParaRPr>
                    </a:p>
                    <a:p>
                      <a:pPr marL="342900" marR="0" lvl="0" indent="-342900" algn="just">
                        <a:lnSpc>
                          <a:spcPct val="115000"/>
                        </a:lnSpc>
                        <a:spcBef>
                          <a:spcPts val="0"/>
                        </a:spcBef>
                        <a:spcAft>
                          <a:spcPts val="0"/>
                        </a:spcAft>
                        <a:buFont typeface="Symbol"/>
                        <a:buChar char=""/>
                      </a:pPr>
                      <a:r>
                        <a:rPr lang="en-US" sz="1400">
                          <a:effectLst/>
                        </a:rPr>
                        <a:t>Accommodations facilities for humanitarian workers (tents)</a:t>
                      </a:r>
                      <a:endParaRPr lang="en-US" sz="1600">
                        <a:effectLst/>
                        <a:latin typeface="Times New Roman"/>
                        <a:ea typeface="Calibri"/>
                        <a:cs typeface="Vrinda"/>
                      </a:endParaRPr>
                    </a:p>
                  </a:txBody>
                  <a:tcPr marL="57501" marR="57501" marT="0" marB="0" anchor="ctr"/>
                </a:tc>
                <a:tc>
                  <a:txBody>
                    <a:bodyPr/>
                    <a:lstStyle/>
                    <a:p>
                      <a:pPr marL="342900" marR="0" lvl="0" indent="-342900" algn="just">
                        <a:lnSpc>
                          <a:spcPct val="115000"/>
                        </a:lnSpc>
                        <a:spcBef>
                          <a:spcPts val="0"/>
                        </a:spcBef>
                        <a:spcAft>
                          <a:spcPts val="0"/>
                        </a:spcAft>
                        <a:buFont typeface="Symbol"/>
                        <a:buChar char=""/>
                      </a:pPr>
                      <a:r>
                        <a:rPr lang="en-US" sz="1400" dirty="0">
                          <a:effectLst/>
                        </a:rPr>
                        <a:t>Accessibility to the vulnerable locations</a:t>
                      </a:r>
                      <a:endParaRPr lang="en-US" sz="1600" dirty="0">
                        <a:effectLst/>
                        <a:latin typeface="Times New Roman"/>
                        <a:ea typeface="Calibri"/>
                        <a:cs typeface="Vrinda"/>
                      </a:endParaRPr>
                    </a:p>
                  </a:txBody>
                  <a:tcPr marL="57501" marR="57501" marT="0" marB="0" anchor="ctr"/>
                </a:tc>
              </a:tr>
              <a:tr h="908026">
                <a:tc>
                  <a:txBody>
                    <a:bodyPr/>
                    <a:lstStyle/>
                    <a:p>
                      <a:pPr marL="0" marR="0" algn="just">
                        <a:lnSpc>
                          <a:spcPct val="115000"/>
                        </a:lnSpc>
                        <a:spcBef>
                          <a:spcPts val="0"/>
                        </a:spcBef>
                        <a:spcAft>
                          <a:spcPts val="0"/>
                        </a:spcAft>
                      </a:pPr>
                      <a:r>
                        <a:rPr lang="en-US" sz="1400">
                          <a:effectLst/>
                        </a:rPr>
                        <a:t>Fire Service</a:t>
                      </a:r>
                      <a:endParaRPr lang="en-US" sz="1600">
                        <a:effectLst/>
                        <a:latin typeface="Times New Roman"/>
                        <a:ea typeface="Calibri"/>
                        <a:cs typeface="Vrinda"/>
                      </a:endParaRPr>
                    </a:p>
                  </a:txBody>
                  <a:tcPr marL="57501" marR="57501" marT="0" marB="0" anchor="ctr"/>
                </a:tc>
                <a:tc>
                  <a:txBody>
                    <a:bodyPr/>
                    <a:lstStyle/>
                    <a:p>
                      <a:pPr marL="342900" marR="0" lvl="0" indent="-342900" algn="just">
                        <a:lnSpc>
                          <a:spcPct val="115000"/>
                        </a:lnSpc>
                        <a:spcBef>
                          <a:spcPts val="0"/>
                        </a:spcBef>
                        <a:spcAft>
                          <a:spcPts val="0"/>
                        </a:spcAft>
                        <a:buFont typeface="Symbol"/>
                        <a:buChar char=""/>
                      </a:pPr>
                      <a:r>
                        <a:rPr lang="en-US" sz="1400">
                          <a:effectLst/>
                        </a:rPr>
                        <a:t>Preparedness planning for Fire Service</a:t>
                      </a:r>
                      <a:endParaRPr lang="en-US" sz="1600">
                        <a:effectLst/>
                        <a:latin typeface="Times New Roman"/>
                        <a:ea typeface="Calibri"/>
                        <a:cs typeface="Vrinda"/>
                      </a:endParaRPr>
                    </a:p>
                  </a:txBody>
                  <a:tcPr marL="57501" marR="57501" marT="0" marB="0" anchor="ctr"/>
                </a:tc>
                <a:tc>
                  <a:txBody>
                    <a:bodyPr/>
                    <a:lstStyle/>
                    <a:p>
                      <a:pPr marL="342900" marR="0" lvl="0" indent="-342900" algn="just">
                        <a:lnSpc>
                          <a:spcPct val="115000"/>
                        </a:lnSpc>
                        <a:spcBef>
                          <a:spcPts val="0"/>
                        </a:spcBef>
                        <a:spcAft>
                          <a:spcPts val="0"/>
                        </a:spcAft>
                        <a:buFont typeface="Symbol"/>
                        <a:buChar char=""/>
                      </a:pPr>
                      <a:r>
                        <a:rPr lang="en-US" sz="1400">
                          <a:effectLst/>
                        </a:rPr>
                        <a:t>Location of Fire Service Station</a:t>
                      </a:r>
                      <a:endParaRPr lang="en-US" sz="1600">
                        <a:effectLst/>
                      </a:endParaRPr>
                    </a:p>
                    <a:p>
                      <a:pPr marL="342900" marR="0" lvl="0" indent="-342900" algn="just">
                        <a:lnSpc>
                          <a:spcPct val="115000"/>
                        </a:lnSpc>
                        <a:spcBef>
                          <a:spcPts val="0"/>
                        </a:spcBef>
                        <a:spcAft>
                          <a:spcPts val="0"/>
                        </a:spcAft>
                        <a:buFont typeface="Symbol"/>
                        <a:buChar char=""/>
                      </a:pPr>
                      <a:r>
                        <a:rPr lang="en-US" sz="1400">
                          <a:effectLst/>
                        </a:rPr>
                        <a:t>Fire Service Route Planning</a:t>
                      </a:r>
                      <a:endParaRPr lang="en-US" sz="1600">
                        <a:effectLst/>
                        <a:latin typeface="Times New Roman"/>
                        <a:ea typeface="Calibri"/>
                        <a:cs typeface="Vrinda"/>
                      </a:endParaRPr>
                    </a:p>
                  </a:txBody>
                  <a:tcPr marL="57501" marR="57501" marT="0" marB="0" anchor="ctr"/>
                </a:tc>
              </a:tr>
              <a:tr h="681020">
                <a:tc>
                  <a:txBody>
                    <a:bodyPr/>
                    <a:lstStyle/>
                    <a:p>
                      <a:pPr marL="0" marR="0" algn="just">
                        <a:lnSpc>
                          <a:spcPct val="115000"/>
                        </a:lnSpc>
                        <a:spcBef>
                          <a:spcPts val="0"/>
                        </a:spcBef>
                        <a:spcAft>
                          <a:spcPts val="0"/>
                        </a:spcAft>
                      </a:pPr>
                      <a:r>
                        <a:rPr lang="en-US" sz="1400">
                          <a:effectLst/>
                        </a:rPr>
                        <a:t>Child Protection</a:t>
                      </a:r>
                      <a:endParaRPr lang="en-US" sz="1600">
                        <a:effectLst/>
                        <a:latin typeface="Times New Roman"/>
                        <a:ea typeface="Calibri"/>
                        <a:cs typeface="Vrinda"/>
                      </a:endParaRPr>
                    </a:p>
                  </a:txBody>
                  <a:tcPr marL="57501" marR="57501" marT="0" marB="0" anchor="ctr"/>
                </a:tc>
                <a:tc>
                  <a:txBody>
                    <a:bodyPr/>
                    <a:lstStyle/>
                    <a:p>
                      <a:pPr marL="342900" marR="0" lvl="0" indent="-342900" algn="just">
                        <a:lnSpc>
                          <a:spcPct val="115000"/>
                        </a:lnSpc>
                        <a:spcBef>
                          <a:spcPts val="0"/>
                        </a:spcBef>
                        <a:spcAft>
                          <a:spcPts val="0"/>
                        </a:spcAft>
                        <a:buFont typeface="Symbol"/>
                        <a:buChar char=""/>
                      </a:pPr>
                      <a:r>
                        <a:rPr lang="en-US" sz="1400" dirty="0">
                          <a:effectLst/>
                        </a:rPr>
                        <a:t>Family training</a:t>
                      </a:r>
                      <a:endParaRPr lang="en-US" sz="1600" dirty="0">
                        <a:effectLst/>
                      </a:endParaRPr>
                    </a:p>
                    <a:p>
                      <a:pPr marL="342900" marR="0" lvl="0" indent="-342900" algn="just">
                        <a:lnSpc>
                          <a:spcPct val="115000"/>
                        </a:lnSpc>
                        <a:spcBef>
                          <a:spcPts val="0"/>
                        </a:spcBef>
                        <a:spcAft>
                          <a:spcPts val="0"/>
                        </a:spcAft>
                        <a:buFont typeface="Symbol"/>
                        <a:buChar char=""/>
                      </a:pPr>
                      <a:r>
                        <a:rPr lang="en-US" sz="1400" dirty="0">
                          <a:effectLst/>
                        </a:rPr>
                        <a:t>Coordinate with other sectors</a:t>
                      </a:r>
                      <a:endParaRPr lang="en-US" sz="1600" dirty="0">
                        <a:effectLst/>
                        <a:latin typeface="Times New Roman"/>
                        <a:ea typeface="Calibri"/>
                        <a:cs typeface="Vrinda"/>
                      </a:endParaRPr>
                    </a:p>
                  </a:txBody>
                  <a:tcPr marL="57501" marR="57501" marT="0" marB="0" anchor="ctr"/>
                </a:tc>
                <a:tc>
                  <a:txBody>
                    <a:bodyPr/>
                    <a:lstStyle/>
                    <a:p>
                      <a:pPr marL="0" marR="0" algn="just">
                        <a:lnSpc>
                          <a:spcPct val="115000"/>
                        </a:lnSpc>
                        <a:spcBef>
                          <a:spcPts val="0"/>
                        </a:spcBef>
                        <a:spcAft>
                          <a:spcPts val="0"/>
                        </a:spcAft>
                      </a:pPr>
                      <a:r>
                        <a:rPr lang="en-US" sz="1400">
                          <a:effectLst/>
                        </a:rPr>
                        <a:t> </a:t>
                      </a:r>
                      <a:endParaRPr lang="en-US" sz="1600">
                        <a:effectLst/>
                        <a:latin typeface="Times New Roman"/>
                        <a:ea typeface="Calibri"/>
                        <a:cs typeface="Vrinda"/>
                      </a:endParaRPr>
                    </a:p>
                  </a:txBody>
                  <a:tcPr marL="57501" marR="57501" marT="0" marB="0" anchor="ctr"/>
                </a:tc>
              </a:tr>
              <a:tr h="454013">
                <a:tc>
                  <a:txBody>
                    <a:bodyPr/>
                    <a:lstStyle/>
                    <a:p>
                      <a:pPr marL="0" marR="0" algn="just">
                        <a:lnSpc>
                          <a:spcPct val="115000"/>
                        </a:lnSpc>
                        <a:spcBef>
                          <a:spcPts val="0"/>
                        </a:spcBef>
                        <a:spcAft>
                          <a:spcPts val="0"/>
                        </a:spcAft>
                      </a:pPr>
                      <a:r>
                        <a:rPr lang="en-US" sz="1400">
                          <a:effectLst/>
                        </a:rPr>
                        <a:t>Early Recovery</a:t>
                      </a:r>
                      <a:endParaRPr lang="en-US" sz="1600">
                        <a:effectLst/>
                        <a:latin typeface="Times New Roman"/>
                        <a:ea typeface="Calibri"/>
                        <a:cs typeface="Vrinda"/>
                      </a:endParaRPr>
                    </a:p>
                  </a:txBody>
                  <a:tcPr marL="57501" marR="57501" marT="0" marB="0" anchor="ctr"/>
                </a:tc>
                <a:tc>
                  <a:txBody>
                    <a:bodyPr/>
                    <a:lstStyle/>
                    <a:p>
                      <a:pPr marL="342900" marR="0" lvl="0" indent="-342900" algn="just">
                        <a:lnSpc>
                          <a:spcPct val="115000"/>
                        </a:lnSpc>
                        <a:spcBef>
                          <a:spcPts val="0"/>
                        </a:spcBef>
                        <a:spcAft>
                          <a:spcPts val="0"/>
                        </a:spcAft>
                        <a:buFont typeface="Symbol"/>
                        <a:buChar char=""/>
                      </a:pPr>
                      <a:r>
                        <a:rPr lang="en-US" sz="1400">
                          <a:effectLst/>
                        </a:rPr>
                        <a:t>Governance</a:t>
                      </a:r>
                      <a:endParaRPr lang="en-US" sz="1600">
                        <a:effectLst/>
                      </a:endParaRPr>
                    </a:p>
                    <a:p>
                      <a:pPr marL="342900" marR="0" lvl="0" indent="-342900" algn="just">
                        <a:lnSpc>
                          <a:spcPct val="115000"/>
                        </a:lnSpc>
                        <a:spcBef>
                          <a:spcPts val="0"/>
                        </a:spcBef>
                        <a:spcAft>
                          <a:spcPts val="0"/>
                        </a:spcAft>
                        <a:buFont typeface="Symbol"/>
                        <a:buChar char=""/>
                      </a:pPr>
                      <a:r>
                        <a:rPr lang="en-US" sz="1400">
                          <a:effectLst/>
                        </a:rPr>
                        <a:t>Debris Management</a:t>
                      </a:r>
                      <a:endParaRPr lang="en-US" sz="1600">
                        <a:effectLst/>
                        <a:latin typeface="Times New Roman"/>
                        <a:ea typeface="Calibri"/>
                        <a:cs typeface="Vrinda"/>
                      </a:endParaRPr>
                    </a:p>
                  </a:txBody>
                  <a:tcPr marL="57501" marR="57501" marT="0" marB="0" anchor="ctr"/>
                </a:tc>
                <a:tc>
                  <a:txBody>
                    <a:bodyPr/>
                    <a:lstStyle/>
                    <a:p>
                      <a:pPr marL="342900" marR="0" lvl="0" indent="-342900" algn="just">
                        <a:lnSpc>
                          <a:spcPct val="115000"/>
                        </a:lnSpc>
                        <a:spcBef>
                          <a:spcPts val="0"/>
                        </a:spcBef>
                        <a:spcAft>
                          <a:spcPts val="0"/>
                        </a:spcAft>
                        <a:buFont typeface="Symbol"/>
                        <a:buChar char=""/>
                      </a:pPr>
                      <a:r>
                        <a:rPr lang="en-US" sz="1400" dirty="0">
                          <a:effectLst/>
                        </a:rPr>
                        <a:t>Waste Disposal Site locations</a:t>
                      </a:r>
                      <a:endParaRPr lang="en-US" sz="1600" dirty="0">
                        <a:effectLst/>
                        <a:latin typeface="Times New Roman"/>
                        <a:ea typeface="Calibri"/>
                        <a:cs typeface="Vrinda"/>
                      </a:endParaRPr>
                    </a:p>
                  </a:txBody>
                  <a:tcPr marL="57501" marR="57501" marT="0" marB="0" anchor="ctr"/>
                </a:tc>
              </a:tr>
            </a:tbl>
          </a:graphicData>
        </a:graphic>
      </p:graphicFrame>
    </p:spTree>
    <p:extLst>
      <p:ext uri="{BB962C8B-B14F-4D97-AF65-F5344CB8AC3E}">
        <p14:creationId xmlns:p14="http://schemas.microsoft.com/office/powerpoint/2010/main" val="11921502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57670" y="571480"/>
            <a:ext cx="4620176" cy="769441"/>
          </a:xfrm>
          <a:prstGeom prst="rect">
            <a:avLst/>
          </a:prstGeom>
          <a:noFill/>
        </p:spPr>
        <p:txBody>
          <a:bodyPr wrap="none" rtlCol="0">
            <a:spAutoFit/>
          </a:bodyPr>
          <a:lstStyle/>
          <a:p>
            <a:r>
              <a:rPr lang="en-US" sz="4400" b="1" dirty="0">
                <a:solidFill>
                  <a:schemeClr val="tx2"/>
                </a:solidFill>
                <a:latin typeface="Book Antiqua" pitchFamily="18" charset="0"/>
              </a:rPr>
              <a:t>Urban Area Plan</a:t>
            </a:r>
          </a:p>
        </p:txBody>
      </p:sp>
      <p:graphicFrame>
        <p:nvGraphicFramePr>
          <p:cNvPr id="3" name="Diagram 2"/>
          <p:cNvGraphicFramePr/>
          <p:nvPr>
            <p:extLst>
              <p:ext uri="{D42A27DB-BD31-4B8C-83A1-F6EECF244321}">
                <p14:modId xmlns:p14="http://schemas.microsoft.com/office/powerpoint/2010/main" val="1260403051"/>
              </p:ext>
            </p:extLst>
          </p:nvPr>
        </p:nvGraphicFramePr>
        <p:xfrm>
          <a:off x="2071654" y="2143116"/>
          <a:ext cx="9572692" cy="3929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84467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ECAL\Desktop\Policies\bwabanigonj structure pla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1" y="0"/>
            <a:ext cx="9275618" cy="6858000"/>
          </a:xfrm>
          <a:prstGeom prst="rect">
            <a:avLst/>
          </a:prstGeom>
          <a:noFill/>
          <a:ln>
            <a:solidFill>
              <a:schemeClr val="tx1"/>
            </a:solidFill>
          </a:ln>
        </p:spPr>
      </p:pic>
      <p:sp>
        <p:nvSpPr>
          <p:cNvPr id="5" name="TextBox 4"/>
          <p:cNvSpPr txBox="1"/>
          <p:nvPr/>
        </p:nvSpPr>
        <p:spPr>
          <a:xfrm>
            <a:off x="142828" y="785794"/>
            <a:ext cx="4114801" cy="1384995"/>
          </a:xfrm>
          <a:prstGeom prst="rect">
            <a:avLst/>
          </a:prstGeom>
          <a:noFill/>
        </p:spPr>
        <p:txBody>
          <a:bodyPr wrap="square" rtlCol="0">
            <a:spAutoFit/>
          </a:bodyPr>
          <a:lstStyle/>
          <a:p>
            <a:pPr algn="ctr"/>
            <a:r>
              <a:rPr lang="en-US" sz="2800" b="1" dirty="0" smtClean="0">
                <a:latin typeface="Book Antiqua" pitchFamily="18" charset="0"/>
              </a:rPr>
              <a:t>Urban Structure Plan: </a:t>
            </a:r>
            <a:r>
              <a:rPr lang="en-US" sz="2800" b="1" dirty="0" err="1" smtClean="0">
                <a:latin typeface="Book Antiqua" pitchFamily="18" charset="0"/>
              </a:rPr>
              <a:t>Bwabanigonj</a:t>
            </a:r>
            <a:r>
              <a:rPr lang="en-US" sz="2800" b="1" dirty="0" smtClean="0">
                <a:latin typeface="Book Antiqua" pitchFamily="18" charset="0"/>
              </a:rPr>
              <a:t> </a:t>
            </a:r>
            <a:r>
              <a:rPr lang="en-US" sz="2800" b="1" dirty="0" err="1" smtClean="0">
                <a:latin typeface="Book Antiqua" pitchFamily="18" charset="0"/>
              </a:rPr>
              <a:t>Pourashava</a:t>
            </a:r>
            <a:endParaRPr lang="en-US" sz="2800" b="1" dirty="0">
              <a:latin typeface="Book Antiqua"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98783056"/>
              </p:ext>
            </p:extLst>
          </p:nvPr>
        </p:nvGraphicFramePr>
        <p:xfrm>
          <a:off x="521296" y="2708920"/>
          <a:ext cx="3384376" cy="2740077"/>
        </p:xfrm>
        <a:graphic>
          <a:graphicData uri="http://schemas.openxmlformats.org/drawingml/2006/table">
            <a:tbl>
              <a:tblPr>
                <a:tableStyleId>{3C2FFA5D-87B4-456A-9821-1D502468CF0F}</a:tableStyleId>
              </a:tblPr>
              <a:tblGrid>
                <a:gridCol w="2256251"/>
                <a:gridCol w="1128125"/>
              </a:tblGrid>
              <a:tr h="337295">
                <a:tc>
                  <a:txBody>
                    <a:bodyPr/>
                    <a:lstStyle/>
                    <a:p>
                      <a:pPr algn="ctr" fontAlgn="b"/>
                      <a:r>
                        <a:rPr lang="en-US" sz="1800" b="1" u="none" strike="noStrike" dirty="0">
                          <a:effectLst/>
                          <a:latin typeface="Book Antiqua" pitchFamily="18" charset="0"/>
                        </a:rPr>
                        <a:t>Type</a:t>
                      </a:r>
                      <a:endParaRPr lang="en-US" sz="1800" b="1" i="0" u="none" strike="noStrike" dirty="0">
                        <a:solidFill>
                          <a:srgbClr val="000000"/>
                        </a:solidFill>
                        <a:effectLst/>
                        <a:latin typeface="Book Antiqua" pitchFamily="18" charset="0"/>
                      </a:endParaRPr>
                    </a:p>
                  </a:txBody>
                  <a:tcPr marL="9525" marR="9525" marT="9525" marB="0" anchor="b"/>
                </a:tc>
                <a:tc>
                  <a:txBody>
                    <a:bodyPr/>
                    <a:lstStyle/>
                    <a:p>
                      <a:pPr algn="ctr" fontAlgn="b"/>
                      <a:r>
                        <a:rPr lang="en-US" sz="1800" b="1" u="none" strike="noStrike" dirty="0">
                          <a:effectLst/>
                          <a:latin typeface="Book Antiqua" pitchFamily="18" charset="0"/>
                        </a:rPr>
                        <a:t>Area</a:t>
                      </a:r>
                      <a:endParaRPr lang="en-US" sz="1800" b="1" i="0" u="none" strike="noStrike" dirty="0">
                        <a:solidFill>
                          <a:srgbClr val="000000"/>
                        </a:solidFill>
                        <a:effectLst/>
                        <a:latin typeface="Book Antiqua" pitchFamily="18" charset="0"/>
                      </a:endParaRPr>
                    </a:p>
                  </a:txBody>
                  <a:tcPr marL="9525" marR="9525" marT="9525" marB="0" anchor="b"/>
                </a:tc>
              </a:tr>
              <a:tr h="337295">
                <a:tc>
                  <a:txBody>
                    <a:bodyPr/>
                    <a:lstStyle/>
                    <a:p>
                      <a:pPr algn="ctr" fontAlgn="b"/>
                      <a:r>
                        <a:rPr lang="en-US" sz="1800" u="none" strike="noStrike">
                          <a:effectLst/>
                          <a:latin typeface="Book Antiqua" pitchFamily="18" charset="0"/>
                        </a:rPr>
                        <a:t>Periphery Area</a:t>
                      </a:r>
                      <a:endParaRPr lang="en-US" sz="1800" b="0" i="0" u="none" strike="noStrike">
                        <a:solidFill>
                          <a:srgbClr val="000000"/>
                        </a:solidFill>
                        <a:effectLst/>
                        <a:latin typeface="Book Antiqua" pitchFamily="18" charset="0"/>
                      </a:endParaRPr>
                    </a:p>
                  </a:txBody>
                  <a:tcPr marL="9525" marR="9525" marT="9525" marB="0" anchor="b"/>
                </a:tc>
                <a:tc>
                  <a:txBody>
                    <a:bodyPr/>
                    <a:lstStyle/>
                    <a:p>
                      <a:pPr algn="ctr" fontAlgn="b"/>
                      <a:r>
                        <a:rPr lang="en-US" sz="1800" u="none" strike="noStrike">
                          <a:effectLst/>
                          <a:latin typeface="Book Antiqua" pitchFamily="18" charset="0"/>
                        </a:rPr>
                        <a:t>1353.114</a:t>
                      </a:r>
                      <a:endParaRPr lang="en-US" sz="1800" b="0" i="0" u="none" strike="noStrike">
                        <a:solidFill>
                          <a:srgbClr val="000000"/>
                        </a:solidFill>
                        <a:effectLst/>
                        <a:latin typeface="Book Antiqua" pitchFamily="18" charset="0"/>
                      </a:endParaRPr>
                    </a:p>
                  </a:txBody>
                  <a:tcPr marL="9525" marR="9525" marT="9525" marB="0" anchor="b"/>
                </a:tc>
              </a:tr>
              <a:tr h="337295">
                <a:tc>
                  <a:txBody>
                    <a:bodyPr/>
                    <a:lstStyle/>
                    <a:p>
                      <a:pPr algn="ctr" fontAlgn="b"/>
                      <a:r>
                        <a:rPr lang="en-US" sz="1800" u="none" strike="noStrike">
                          <a:effectLst/>
                          <a:latin typeface="Book Antiqua" pitchFamily="18" charset="0"/>
                        </a:rPr>
                        <a:t>Agriculture</a:t>
                      </a:r>
                      <a:endParaRPr lang="en-US" sz="1800" b="0" i="0" u="none" strike="noStrike">
                        <a:solidFill>
                          <a:srgbClr val="000000"/>
                        </a:solidFill>
                        <a:effectLst/>
                        <a:latin typeface="Book Antiqua" pitchFamily="18" charset="0"/>
                      </a:endParaRPr>
                    </a:p>
                  </a:txBody>
                  <a:tcPr marL="9525" marR="9525" marT="9525" marB="0" anchor="b"/>
                </a:tc>
                <a:tc>
                  <a:txBody>
                    <a:bodyPr/>
                    <a:lstStyle/>
                    <a:p>
                      <a:pPr algn="ctr" fontAlgn="b"/>
                      <a:r>
                        <a:rPr lang="en-US" sz="1800" u="none" strike="noStrike">
                          <a:effectLst/>
                          <a:latin typeface="Book Antiqua" pitchFamily="18" charset="0"/>
                        </a:rPr>
                        <a:t>447.847</a:t>
                      </a:r>
                      <a:endParaRPr lang="en-US" sz="1800" b="0" i="0" u="none" strike="noStrike">
                        <a:solidFill>
                          <a:srgbClr val="000000"/>
                        </a:solidFill>
                        <a:effectLst/>
                        <a:latin typeface="Book Antiqua" pitchFamily="18" charset="0"/>
                      </a:endParaRPr>
                    </a:p>
                  </a:txBody>
                  <a:tcPr marL="9525" marR="9525" marT="9525" marB="0" anchor="b"/>
                </a:tc>
              </a:tr>
              <a:tr h="337295">
                <a:tc>
                  <a:txBody>
                    <a:bodyPr/>
                    <a:lstStyle/>
                    <a:p>
                      <a:pPr algn="ctr" fontAlgn="b"/>
                      <a:r>
                        <a:rPr lang="en-US" sz="1800" u="none" strike="noStrike">
                          <a:effectLst/>
                          <a:latin typeface="Book Antiqua" pitchFamily="18" charset="0"/>
                        </a:rPr>
                        <a:t>Urban Core Area</a:t>
                      </a:r>
                      <a:endParaRPr lang="en-US" sz="1800" b="0" i="0" u="none" strike="noStrike">
                        <a:solidFill>
                          <a:srgbClr val="000000"/>
                        </a:solidFill>
                        <a:effectLst/>
                        <a:latin typeface="Book Antiqua" pitchFamily="18" charset="0"/>
                      </a:endParaRPr>
                    </a:p>
                  </a:txBody>
                  <a:tcPr marL="9525" marR="9525" marT="9525" marB="0" anchor="b"/>
                </a:tc>
                <a:tc>
                  <a:txBody>
                    <a:bodyPr/>
                    <a:lstStyle/>
                    <a:p>
                      <a:pPr algn="ctr" fontAlgn="b"/>
                      <a:r>
                        <a:rPr lang="en-US" sz="1800" u="none" strike="noStrike">
                          <a:effectLst/>
                          <a:latin typeface="Book Antiqua" pitchFamily="18" charset="0"/>
                        </a:rPr>
                        <a:t>209.6371</a:t>
                      </a:r>
                      <a:endParaRPr lang="en-US" sz="1800" b="0" i="0" u="none" strike="noStrike">
                        <a:solidFill>
                          <a:srgbClr val="000000"/>
                        </a:solidFill>
                        <a:effectLst/>
                        <a:latin typeface="Book Antiqua" pitchFamily="18" charset="0"/>
                      </a:endParaRPr>
                    </a:p>
                  </a:txBody>
                  <a:tcPr marL="9525" marR="9525" marT="9525" marB="0" anchor="b"/>
                </a:tc>
              </a:tr>
              <a:tr h="379012">
                <a:tc>
                  <a:txBody>
                    <a:bodyPr/>
                    <a:lstStyle/>
                    <a:p>
                      <a:pPr algn="ctr" fontAlgn="b"/>
                      <a:r>
                        <a:rPr lang="en-US" sz="1800" u="none" strike="noStrike" dirty="0">
                          <a:effectLst/>
                          <a:latin typeface="Book Antiqua" pitchFamily="18" charset="0"/>
                        </a:rPr>
                        <a:t>Urban Fringe </a:t>
                      </a:r>
                      <a:r>
                        <a:rPr lang="en-US" sz="1800" u="none" strike="noStrike" dirty="0" smtClean="0">
                          <a:effectLst/>
                          <a:latin typeface="Book Antiqua" pitchFamily="18" charset="0"/>
                        </a:rPr>
                        <a:t>Area</a:t>
                      </a:r>
                    </a:p>
                  </a:txBody>
                  <a:tcPr marL="9525" marR="9525" marT="9525" marB="0" anchor="b"/>
                </a:tc>
                <a:tc>
                  <a:txBody>
                    <a:bodyPr/>
                    <a:lstStyle/>
                    <a:p>
                      <a:pPr algn="ctr" fontAlgn="b"/>
                      <a:r>
                        <a:rPr lang="en-US" sz="1800" u="none" strike="noStrike" dirty="0" smtClean="0">
                          <a:effectLst/>
                          <a:latin typeface="Book Antiqua" pitchFamily="18" charset="0"/>
                        </a:rPr>
                        <a:t>720.7871</a:t>
                      </a:r>
                    </a:p>
                  </a:txBody>
                  <a:tcPr marL="9525" marR="9525" marT="9525" marB="0" anchor="b"/>
                </a:tc>
              </a:tr>
              <a:tr h="337295">
                <a:tc>
                  <a:txBody>
                    <a:bodyPr/>
                    <a:lstStyle/>
                    <a:p>
                      <a:pPr algn="ctr" fontAlgn="b"/>
                      <a:r>
                        <a:rPr lang="en-US" sz="1800" u="none" strike="noStrike">
                          <a:effectLst/>
                          <a:latin typeface="Book Antiqua" pitchFamily="18" charset="0"/>
                        </a:rPr>
                        <a:t>Industrial Zone</a:t>
                      </a:r>
                      <a:endParaRPr lang="en-US" sz="1800" b="0" i="0" u="none" strike="noStrike">
                        <a:solidFill>
                          <a:srgbClr val="000000"/>
                        </a:solidFill>
                        <a:effectLst/>
                        <a:latin typeface="Book Antiqua" pitchFamily="18" charset="0"/>
                      </a:endParaRPr>
                    </a:p>
                  </a:txBody>
                  <a:tcPr marL="9525" marR="9525" marT="9525" marB="0" anchor="b"/>
                </a:tc>
                <a:tc>
                  <a:txBody>
                    <a:bodyPr/>
                    <a:lstStyle/>
                    <a:p>
                      <a:pPr algn="ctr" fontAlgn="b"/>
                      <a:r>
                        <a:rPr lang="en-US" sz="1800" u="none" strike="noStrike">
                          <a:effectLst/>
                          <a:latin typeface="Book Antiqua" pitchFamily="18" charset="0"/>
                        </a:rPr>
                        <a:t>27.87249</a:t>
                      </a:r>
                      <a:endParaRPr lang="en-US" sz="1800" b="0" i="0" u="none" strike="noStrike">
                        <a:solidFill>
                          <a:srgbClr val="000000"/>
                        </a:solidFill>
                        <a:effectLst/>
                        <a:latin typeface="Book Antiqua" pitchFamily="18" charset="0"/>
                      </a:endParaRPr>
                    </a:p>
                  </a:txBody>
                  <a:tcPr marL="9525" marR="9525" marT="9525" marB="0" anchor="b"/>
                </a:tc>
              </a:tr>
              <a:tr h="337295">
                <a:tc>
                  <a:txBody>
                    <a:bodyPr/>
                    <a:lstStyle/>
                    <a:p>
                      <a:pPr algn="ctr" fontAlgn="b"/>
                      <a:r>
                        <a:rPr lang="en-US" sz="1800" u="none" strike="noStrike">
                          <a:effectLst/>
                          <a:latin typeface="Book Antiqua" pitchFamily="18" charset="0"/>
                        </a:rPr>
                        <a:t>New Urban Area</a:t>
                      </a:r>
                      <a:endParaRPr lang="en-US" sz="1800" b="0" i="0" u="none" strike="noStrike">
                        <a:solidFill>
                          <a:srgbClr val="000000"/>
                        </a:solidFill>
                        <a:effectLst/>
                        <a:latin typeface="Book Antiqua" pitchFamily="18" charset="0"/>
                      </a:endParaRPr>
                    </a:p>
                  </a:txBody>
                  <a:tcPr marL="9525" marR="9525" marT="9525" marB="0" anchor="b"/>
                </a:tc>
                <a:tc>
                  <a:txBody>
                    <a:bodyPr/>
                    <a:lstStyle/>
                    <a:p>
                      <a:pPr algn="ctr" fontAlgn="b"/>
                      <a:r>
                        <a:rPr lang="en-US" sz="1800" u="none" strike="noStrike">
                          <a:effectLst/>
                          <a:latin typeface="Book Antiqua" pitchFamily="18" charset="0"/>
                        </a:rPr>
                        <a:t>198.3439</a:t>
                      </a:r>
                      <a:endParaRPr lang="en-US" sz="1800" b="0" i="0" u="none" strike="noStrike">
                        <a:solidFill>
                          <a:srgbClr val="000000"/>
                        </a:solidFill>
                        <a:effectLst/>
                        <a:latin typeface="Book Antiqua" pitchFamily="18" charset="0"/>
                      </a:endParaRPr>
                    </a:p>
                  </a:txBody>
                  <a:tcPr marL="9525" marR="9525" marT="9525" marB="0" anchor="b"/>
                </a:tc>
              </a:tr>
              <a:tr h="337295">
                <a:tc>
                  <a:txBody>
                    <a:bodyPr/>
                    <a:lstStyle/>
                    <a:p>
                      <a:pPr algn="ctr" fontAlgn="b"/>
                      <a:r>
                        <a:rPr lang="en-US" sz="1800" u="none" strike="noStrike">
                          <a:effectLst/>
                          <a:latin typeface="Book Antiqua" pitchFamily="18" charset="0"/>
                        </a:rPr>
                        <a:t>Waterbody</a:t>
                      </a:r>
                      <a:endParaRPr lang="en-US" sz="1800" b="0" i="0" u="none" strike="noStrike">
                        <a:solidFill>
                          <a:srgbClr val="000000"/>
                        </a:solidFill>
                        <a:effectLst/>
                        <a:latin typeface="Book Antiqua" pitchFamily="18" charset="0"/>
                      </a:endParaRPr>
                    </a:p>
                  </a:txBody>
                  <a:tcPr marL="9525" marR="9525" marT="9525" marB="0" anchor="b"/>
                </a:tc>
                <a:tc>
                  <a:txBody>
                    <a:bodyPr/>
                    <a:lstStyle/>
                    <a:p>
                      <a:pPr algn="ctr" fontAlgn="b"/>
                      <a:r>
                        <a:rPr lang="en-US" sz="1800" u="none" strike="noStrike" dirty="0">
                          <a:effectLst/>
                          <a:latin typeface="Book Antiqua" pitchFamily="18" charset="0"/>
                        </a:rPr>
                        <a:t>259.6626</a:t>
                      </a:r>
                      <a:endParaRPr lang="en-US" sz="1800" b="0" i="0" u="none" strike="noStrike" dirty="0">
                        <a:solidFill>
                          <a:srgbClr val="000000"/>
                        </a:solidFill>
                        <a:effectLst/>
                        <a:latin typeface="Book Antiqua" pitchFamily="18" charset="0"/>
                      </a:endParaRPr>
                    </a:p>
                  </a:txBody>
                  <a:tcPr marL="9525" marR="9525" marT="9525" marB="0" anchor="b"/>
                </a:tc>
              </a:tr>
            </a:tbl>
          </a:graphicData>
        </a:graphic>
      </p:graphicFrame>
    </p:spTree>
    <p:extLst>
      <p:ext uri="{BB962C8B-B14F-4D97-AF65-F5344CB8AC3E}">
        <p14:creationId xmlns:p14="http://schemas.microsoft.com/office/powerpoint/2010/main" val="5311055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85860"/>
            <a:ext cx="2071654" cy="2677656"/>
          </a:xfrm>
          <a:prstGeom prst="rect">
            <a:avLst/>
          </a:prstGeom>
          <a:noFill/>
        </p:spPr>
        <p:txBody>
          <a:bodyPr wrap="square" rtlCol="0">
            <a:spAutoFit/>
          </a:bodyPr>
          <a:lstStyle/>
          <a:p>
            <a:pPr algn="ctr"/>
            <a:r>
              <a:rPr lang="en-US" sz="2800" b="1" dirty="0" smtClean="0">
                <a:latin typeface="Book Antiqua" pitchFamily="18" charset="0"/>
              </a:rPr>
              <a:t>Proposed Urban Area Plan of </a:t>
            </a:r>
            <a:r>
              <a:rPr lang="en-US" sz="2800" b="1" dirty="0" err="1" smtClean="0">
                <a:latin typeface="Book Antiqua" pitchFamily="18" charset="0"/>
              </a:rPr>
              <a:t>Bwabanigonj</a:t>
            </a:r>
            <a:r>
              <a:rPr lang="en-US" sz="2800" b="1" dirty="0" smtClean="0">
                <a:latin typeface="Book Antiqua" pitchFamily="18" charset="0"/>
              </a:rPr>
              <a:t> </a:t>
            </a:r>
            <a:r>
              <a:rPr lang="en-US" sz="2800" b="1" dirty="0" err="1" smtClean="0">
                <a:latin typeface="Book Antiqua" pitchFamily="18" charset="0"/>
              </a:rPr>
              <a:t>Pourashava</a:t>
            </a:r>
            <a:endParaRPr lang="en-US" sz="2800" b="1" dirty="0">
              <a:latin typeface="Book Antiqua" pitchFamily="18" charset="0"/>
            </a:endParaRPr>
          </a:p>
        </p:txBody>
      </p:sp>
      <p:pic>
        <p:nvPicPr>
          <p:cNvPr id="14338" name="Picture 2" descr="C:\Users\RAZ\Desktop\Plan Map\jpeg map\Urban Area Plan_Bwabaniganj_30_40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6228" y="0"/>
            <a:ext cx="551075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nvGraphicFramePr>
        <p:xfrm>
          <a:off x="2095782" y="142852"/>
          <a:ext cx="5040560" cy="5760648"/>
        </p:xfrm>
        <a:graphic>
          <a:graphicData uri="http://schemas.openxmlformats.org/drawingml/2006/table">
            <a:tbl>
              <a:tblPr/>
              <a:tblGrid>
                <a:gridCol w="2395160"/>
                <a:gridCol w="2645400"/>
              </a:tblGrid>
              <a:tr h="240027">
                <a:tc>
                  <a:txBody>
                    <a:bodyPr/>
                    <a:lstStyle/>
                    <a:p>
                      <a:pPr algn="l" fontAlgn="b"/>
                      <a:r>
                        <a:rPr lang="en-US" sz="1400" b="1" i="0" u="none" strike="noStrike" dirty="0" err="1">
                          <a:solidFill>
                            <a:srgbClr val="000000"/>
                          </a:solidFill>
                          <a:latin typeface="Calibri"/>
                        </a:rPr>
                        <a:t>Bwabanigonj</a:t>
                      </a:r>
                      <a:r>
                        <a:rPr lang="en-US" sz="1400" b="1" i="0" u="none" strike="noStrike" dirty="0">
                          <a:solidFill>
                            <a:srgbClr val="000000"/>
                          </a:solidFill>
                          <a:latin typeface="Calibri"/>
                        </a:rPr>
                        <a:t> </a:t>
                      </a:r>
                      <a:r>
                        <a:rPr lang="en-US" sz="1400" b="1" i="0" u="none" strike="noStrike" dirty="0" err="1">
                          <a:solidFill>
                            <a:srgbClr val="000000"/>
                          </a:solidFill>
                          <a:latin typeface="Calibri"/>
                        </a:rPr>
                        <a:t>Paurashava</a:t>
                      </a:r>
                      <a:endParaRPr lang="en-US" sz="14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Poor Housing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27">
                <a:tc>
                  <a:txBody>
                    <a:bodyPr/>
                    <a:lstStyle/>
                    <a:p>
                      <a:pPr algn="l" fontAlgn="b"/>
                      <a:r>
                        <a:rPr lang="en-US" sz="1400" b="1" i="0" u="none" strike="noStrike">
                          <a:solidFill>
                            <a:srgbClr val="000000"/>
                          </a:solidFill>
                          <a:latin typeface="Calibri"/>
                        </a:rPr>
                        <a:t>Bwabanigonj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Shopping Complex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27">
                <a:tc>
                  <a:txBody>
                    <a:bodyPr/>
                    <a:lstStyle/>
                    <a:p>
                      <a:pPr algn="l" fontAlgn="b"/>
                      <a:r>
                        <a:rPr lang="en-US" sz="1400" b="1" i="0" u="none" strike="noStrike">
                          <a:solidFill>
                            <a:srgbClr val="000000"/>
                          </a:solidFill>
                          <a:latin typeface="Calibri"/>
                        </a:rPr>
                        <a:t>Bwabanigonj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Mosque Complex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27">
                <a:tc>
                  <a:txBody>
                    <a:bodyPr/>
                    <a:lstStyle/>
                    <a:p>
                      <a:pPr algn="l" fontAlgn="b"/>
                      <a:r>
                        <a:rPr lang="en-US" sz="1400" b="1" i="0" u="none" strike="noStrike">
                          <a:solidFill>
                            <a:srgbClr val="000000"/>
                          </a:solidFill>
                          <a:latin typeface="Calibri"/>
                        </a:rPr>
                        <a:t>Bwabanigonj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Future Government Office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27">
                <a:tc>
                  <a:txBody>
                    <a:bodyPr/>
                    <a:lstStyle/>
                    <a:p>
                      <a:pPr algn="l" fontAlgn="b"/>
                      <a:r>
                        <a:rPr lang="en-US" sz="1400" b="1" i="0" u="none" strike="noStrike">
                          <a:solidFill>
                            <a:srgbClr val="000000"/>
                          </a:solidFill>
                          <a:latin typeface="Calibri"/>
                        </a:rPr>
                        <a:t>Bwabanigonj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Waste Transfer Station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27">
                <a:tc>
                  <a:txBody>
                    <a:bodyPr/>
                    <a:lstStyle/>
                    <a:p>
                      <a:pPr algn="l" fontAlgn="b"/>
                      <a:r>
                        <a:rPr lang="en-US" sz="1400" b="1" i="0" u="none" strike="noStrike">
                          <a:solidFill>
                            <a:srgbClr val="000000"/>
                          </a:solidFill>
                          <a:latin typeface="Calibri"/>
                        </a:rPr>
                        <a:t>Bwabanigonj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Bus Terminal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27">
                <a:tc>
                  <a:txBody>
                    <a:bodyPr/>
                    <a:lstStyle/>
                    <a:p>
                      <a:pPr algn="l" fontAlgn="b"/>
                      <a:r>
                        <a:rPr lang="en-US" sz="1400" b="1" i="0" u="none" strike="noStrike">
                          <a:solidFill>
                            <a:srgbClr val="000000"/>
                          </a:solidFill>
                          <a:latin typeface="Calibri"/>
                        </a:rPr>
                        <a:t>Bwabanigonj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Industrial Zone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27">
                <a:tc>
                  <a:txBody>
                    <a:bodyPr/>
                    <a:lstStyle/>
                    <a:p>
                      <a:pPr algn="l" fontAlgn="b"/>
                      <a:r>
                        <a:rPr lang="en-US" sz="1400" b="1" i="0" u="none" strike="noStrike">
                          <a:solidFill>
                            <a:srgbClr val="000000"/>
                          </a:solidFill>
                          <a:latin typeface="Calibri"/>
                        </a:rPr>
                        <a:t>Bwabanigonj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Truck Terminal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27">
                <a:tc>
                  <a:txBody>
                    <a:bodyPr/>
                    <a:lstStyle/>
                    <a:p>
                      <a:pPr algn="l" fontAlgn="b"/>
                      <a:r>
                        <a:rPr lang="en-US" sz="1400" b="1" i="0" u="none" strike="noStrike">
                          <a:solidFill>
                            <a:srgbClr val="000000"/>
                          </a:solidFill>
                          <a:latin typeface="Calibri"/>
                        </a:rPr>
                        <a:t>Bwabanigonj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Night Soil Treatment Plant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27">
                <a:tc>
                  <a:txBody>
                    <a:bodyPr/>
                    <a:lstStyle/>
                    <a:p>
                      <a:pPr algn="l" fontAlgn="b"/>
                      <a:r>
                        <a:rPr lang="en-US" sz="1400" b="1" i="0" u="none" strike="noStrike">
                          <a:solidFill>
                            <a:srgbClr val="000000"/>
                          </a:solidFill>
                          <a:latin typeface="Calibri"/>
                        </a:rPr>
                        <a:t>Bwabanigonj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Hospital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27">
                <a:tc>
                  <a:txBody>
                    <a:bodyPr/>
                    <a:lstStyle/>
                    <a:p>
                      <a:pPr algn="l" fontAlgn="b"/>
                      <a:r>
                        <a:rPr lang="en-US" sz="1400" b="1" i="0" u="none" strike="noStrike">
                          <a:solidFill>
                            <a:srgbClr val="000000"/>
                          </a:solidFill>
                          <a:latin typeface="Calibri"/>
                        </a:rPr>
                        <a:t>Bwabanigonj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err="1">
                          <a:solidFill>
                            <a:srgbClr val="000000"/>
                          </a:solidFill>
                          <a:latin typeface="Calibri"/>
                        </a:rPr>
                        <a:t>Pauro</a:t>
                      </a:r>
                      <a:r>
                        <a:rPr lang="en-US" sz="1400" b="1" i="0" u="none" strike="noStrike" dirty="0">
                          <a:solidFill>
                            <a:srgbClr val="000000"/>
                          </a:solidFill>
                          <a:latin typeface="Calibri"/>
                        </a:rPr>
                        <a:t> Market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27">
                <a:tc>
                  <a:txBody>
                    <a:bodyPr/>
                    <a:lstStyle/>
                    <a:p>
                      <a:pPr algn="l" fontAlgn="b"/>
                      <a:r>
                        <a:rPr lang="en-US" sz="1400" b="1" i="0" u="none" strike="noStrike">
                          <a:solidFill>
                            <a:srgbClr val="000000"/>
                          </a:solidFill>
                          <a:latin typeface="Calibri"/>
                        </a:rPr>
                        <a:t>Bwabanigonj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Neighborhood Park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27">
                <a:tc>
                  <a:txBody>
                    <a:bodyPr/>
                    <a:lstStyle/>
                    <a:p>
                      <a:pPr algn="l" fontAlgn="b"/>
                      <a:r>
                        <a:rPr lang="en-US" sz="1400" b="1" i="0" u="none" strike="noStrike">
                          <a:solidFill>
                            <a:srgbClr val="000000"/>
                          </a:solidFill>
                          <a:latin typeface="Calibri"/>
                        </a:rPr>
                        <a:t>Bwabanigonj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Water Treatment Plant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27">
                <a:tc>
                  <a:txBody>
                    <a:bodyPr/>
                    <a:lstStyle/>
                    <a:p>
                      <a:pPr algn="l" fontAlgn="b"/>
                      <a:r>
                        <a:rPr lang="en-US" sz="1400" b="1" i="0" u="none" strike="noStrike">
                          <a:solidFill>
                            <a:srgbClr val="000000"/>
                          </a:solidFill>
                          <a:latin typeface="Calibri"/>
                        </a:rPr>
                        <a:t>Bwabanigonj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Neighborhood Park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27">
                <a:tc>
                  <a:txBody>
                    <a:bodyPr/>
                    <a:lstStyle/>
                    <a:p>
                      <a:pPr algn="l" fontAlgn="b"/>
                      <a:r>
                        <a:rPr lang="en-US" sz="1400" b="1" i="0" u="none" strike="noStrike">
                          <a:solidFill>
                            <a:srgbClr val="000000"/>
                          </a:solidFill>
                          <a:latin typeface="Calibri"/>
                        </a:rPr>
                        <a:t>Bwabanigonj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Multi Purpose Hall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27">
                <a:tc>
                  <a:txBody>
                    <a:bodyPr/>
                    <a:lstStyle/>
                    <a:p>
                      <a:pPr algn="l" fontAlgn="b"/>
                      <a:r>
                        <a:rPr lang="en-US" sz="1400" b="1" i="0" u="none" strike="noStrike">
                          <a:solidFill>
                            <a:srgbClr val="000000"/>
                          </a:solidFill>
                          <a:latin typeface="Calibri"/>
                        </a:rPr>
                        <a:t>Bwabanigonj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err="1">
                          <a:solidFill>
                            <a:srgbClr val="000000"/>
                          </a:solidFill>
                          <a:latin typeface="Calibri"/>
                        </a:rPr>
                        <a:t>Agri</a:t>
                      </a:r>
                      <a:r>
                        <a:rPr lang="en-US" sz="1400" b="1" i="0" u="none" strike="noStrike" dirty="0">
                          <a:solidFill>
                            <a:srgbClr val="000000"/>
                          </a:solidFill>
                          <a:latin typeface="Calibri"/>
                        </a:rPr>
                        <a:t> Training Center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27">
                <a:tc>
                  <a:txBody>
                    <a:bodyPr/>
                    <a:lstStyle/>
                    <a:p>
                      <a:pPr algn="l" fontAlgn="b"/>
                      <a:r>
                        <a:rPr lang="en-US" sz="1400" b="1" i="0" u="none" strike="noStrike" dirty="0" err="1">
                          <a:solidFill>
                            <a:srgbClr val="000000"/>
                          </a:solidFill>
                          <a:latin typeface="Calibri"/>
                        </a:rPr>
                        <a:t>Bwabanigonj</a:t>
                      </a:r>
                      <a:r>
                        <a:rPr lang="en-US" sz="1400" b="1" i="0" u="none" strike="noStrike" dirty="0">
                          <a:solidFill>
                            <a:srgbClr val="000000"/>
                          </a:solidFill>
                          <a:latin typeface="Calibri"/>
                        </a:rPr>
                        <a:t> </a:t>
                      </a:r>
                      <a:r>
                        <a:rPr lang="en-US" sz="1400" b="1" i="0" u="none" strike="noStrike" dirty="0" err="1">
                          <a:solidFill>
                            <a:srgbClr val="000000"/>
                          </a:solidFill>
                          <a:latin typeface="Calibri"/>
                        </a:rPr>
                        <a:t>Paurashava</a:t>
                      </a:r>
                      <a:endParaRPr lang="en-US" sz="14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Community Center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27">
                <a:tc>
                  <a:txBody>
                    <a:bodyPr/>
                    <a:lstStyle/>
                    <a:p>
                      <a:pPr algn="l" fontAlgn="b"/>
                      <a:r>
                        <a:rPr lang="en-US" sz="1400" b="1" i="0" u="none" strike="noStrike">
                          <a:solidFill>
                            <a:srgbClr val="000000"/>
                          </a:solidFill>
                          <a:latin typeface="Calibri"/>
                        </a:rPr>
                        <a:t>Bwabanigonj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Youth Development Center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27">
                <a:tc>
                  <a:txBody>
                    <a:bodyPr/>
                    <a:lstStyle/>
                    <a:p>
                      <a:pPr algn="l" fontAlgn="b"/>
                      <a:r>
                        <a:rPr lang="en-US" sz="1400" b="1" i="0" u="none" strike="noStrike">
                          <a:solidFill>
                            <a:srgbClr val="000000"/>
                          </a:solidFill>
                          <a:latin typeface="Calibri"/>
                        </a:rPr>
                        <a:t>Bwabanigonj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Sports Complex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27">
                <a:tc>
                  <a:txBody>
                    <a:bodyPr/>
                    <a:lstStyle/>
                    <a:p>
                      <a:pPr algn="l" fontAlgn="b"/>
                      <a:r>
                        <a:rPr lang="en-US" sz="1400" b="1" i="0" u="none" strike="noStrike">
                          <a:solidFill>
                            <a:srgbClr val="000000"/>
                          </a:solidFill>
                          <a:latin typeface="Calibri"/>
                        </a:rPr>
                        <a:t>Bwabanigonj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Park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27">
                <a:tc>
                  <a:txBody>
                    <a:bodyPr/>
                    <a:lstStyle/>
                    <a:p>
                      <a:pPr algn="l" fontAlgn="b"/>
                      <a:r>
                        <a:rPr lang="en-US" sz="1400" b="1" i="0" u="none" strike="noStrike">
                          <a:solidFill>
                            <a:srgbClr val="000000"/>
                          </a:solidFill>
                          <a:latin typeface="Calibri"/>
                        </a:rPr>
                        <a:t>Bwabanigonj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Electric Sub Station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27">
                <a:tc>
                  <a:txBody>
                    <a:bodyPr/>
                    <a:lstStyle/>
                    <a:p>
                      <a:pPr algn="l" fontAlgn="b"/>
                      <a:r>
                        <a:rPr lang="en-US" sz="1400" b="1" i="0" u="none" strike="noStrike">
                          <a:solidFill>
                            <a:srgbClr val="000000"/>
                          </a:solidFill>
                          <a:latin typeface="Calibri"/>
                        </a:rPr>
                        <a:t>Bwabanigonj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Solar Panel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27">
                <a:tc>
                  <a:txBody>
                    <a:bodyPr/>
                    <a:lstStyle/>
                    <a:p>
                      <a:pPr algn="l" fontAlgn="b"/>
                      <a:r>
                        <a:rPr lang="en-US" sz="1400" b="1" i="0" u="none" strike="noStrike">
                          <a:solidFill>
                            <a:srgbClr val="000000"/>
                          </a:solidFill>
                          <a:latin typeface="Calibri"/>
                        </a:rPr>
                        <a:t>Bwabanigonj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Housing Area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027">
                <a:tc>
                  <a:txBody>
                    <a:bodyPr/>
                    <a:lstStyle/>
                    <a:p>
                      <a:pPr algn="l" fontAlgn="b"/>
                      <a:r>
                        <a:rPr lang="en-US" sz="1400" b="1" i="0" u="none" strike="noStrike">
                          <a:solidFill>
                            <a:srgbClr val="000000"/>
                          </a:solidFill>
                          <a:latin typeface="Calibri"/>
                        </a:rPr>
                        <a:t>Bwabanigonj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Stadium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825376809"/>
              </p:ext>
            </p:extLst>
          </p:nvPr>
        </p:nvGraphicFramePr>
        <p:xfrm>
          <a:off x="2095782" y="5876107"/>
          <a:ext cx="5040560" cy="847030"/>
        </p:xfrm>
        <a:graphic>
          <a:graphicData uri="http://schemas.openxmlformats.org/drawingml/2006/table">
            <a:tbl>
              <a:tblPr/>
              <a:tblGrid>
                <a:gridCol w="2395160"/>
                <a:gridCol w="2645400"/>
              </a:tblGrid>
              <a:tr h="291600">
                <a:tc>
                  <a:txBody>
                    <a:bodyPr/>
                    <a:lstStyle/>
                    <a:p>
                      <a:pPr algn="l" fontAlgn="b"/>
                      <a:r>
                        <a:rPr lang="en-US" sz="1400" b="1" i="0" u="none" strike="noStrike" dirty="0" err="1">
                          <a:solidFill>
                            <a:srgbClr val="000000"/>
                          </a:solidFill>
                          <a:latin typeface="Calibri"/>
                        </a:rPr>
                        <a:t>Bwabanigonj</a:t>
                      </a:r>
                      <a:r>
                        <a:rPr lang="en-US" sz="1400" b="1" i="0" u="none" strike="noStrike" dirty="0">
                          <a:solidFill>
                            <a:srgbClr val="000000"/>
                          </a:solidFill>
                          <a:latin typeface="Calibri"/>
                        </a:rPr>
                        <a:t> </a:t>
                      </a:r>
                      <a:r>
                        <a:rPr lang="en-US" sz="1400" b="1" i="0" u="none" strike="noStrike" dirty="0" err="1">
                          <a:solidFill>
                            <a:srgbClr val="000000"/>
                          </a:solidFill>
                          <a:latin typeface="Calibri"/>
                        </a:rPr>
                        <a:t>Paurashava</a:t>
                      </a:r>
                      <a:endParaRPr lang="en-US" sz="14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Mosque Complex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7715">
                <a:tc>
                  <a:txBody>
                    <a:bodyPr/>
                    <a:lstStyle/>
                    <a:p>
                      <a:pPr algn="l" fontAlgn="b"/>
                      <a:r>
                        <a:rPr lang="en-US" sz="1400" b="1" i="0" u="none" strike="noStrike">
                          <a:solidFill>
                            <a:srgbClr val="000000"/>
                          </a:solidFill>
                          <a:latin typeface="Calibri"/>
                        </a:rPr>
                        <a:t>Bwabanigonj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Multi Purpose Hall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7715">
                <a:tc>
                  <a:txBody>
                    <a:bodyPr/>
                    <a:lstStyle/>
                    <a:p>
                      <a:pPr algn="l" fontAlgn="b"/>
                      <a:r>
                        <a:rPr lang="en-US" sz="1400" b="1" i="0" u="none" strike="noStrike">
                          <a:solidFill>
                            <a:srgbClr val="000000"/>
                          </a:solidFill>
                          <a:latin typeface="Calibri"/>
                        </a:rPr>
                        <a:t>Bwabanigonj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Sports Complex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nvGraphicFramePr>
        <p:xfrm>
          <a:off x="7136342" y="142852"/>
          <a:ext cx="936104" cy="5733264"/>
        </p:xfrm>
        <a:graphic>
          <a:graphicData uri="http://schemas.openxmlformats.org/drawingml/2006/table">
            <a:tbl>
              <a:tblPr/>
              <a:tblGrid>
                <a:gridCol w="936104"/>
              </a:tblGrid>
              <a:tr h="238886">
                <a:tc>
                  <a:txBody>
                    <a:bodyPr/>
                    <a:lstStyle/>
                    <a:p>
                      <a:pPr algn="ctr" fontAlgn="b"/>
                      <a:r>
                        <a:rPr lang="en-US" sz="1400" b="1" i="0" u="none" strike="noStrike" dirty="0">
                          <a:solidFill>
                            <a:srgbClr val="000000"/>
                          </a:solidFill>
                          <a:latin typeface="Calibri"/>
                        </a:rPr>
                        <a:t>30.9864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86">
                <a:tc>
                  <a:txBody>
                    <a:bodyPr/>
                    <a:lstStyle/>
                    <a:p>
                      <a:pPr algn="ctr" fontAlgn="b"/>
                      <a:r>
                        <a:rPr lang="en-US" sz="1400" b="1" i="0" u="none" strike="noStrike" dirty="0">
                          <a:solidFill>
                            <a:srgbClr val="000000"/>
                          </a:solidFill>
                          <a:latin typeface="Calibri"/>
                        </a:rPr>
                        <a:t>0.73848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86">
                <a:tc>
                  <a:txBody>
                    <a:bodyPr/>
                    <a:lstStyle/>
                    <a:p>
                      <a:pPr algn="ctr" fontAlgn="b"/>
                      <a:r>
                        <a:rPr lang="en-US" sz="1400" b="1" i="0" u="none" strike="noStrike" dirty="0">
                          <a:solidFill>
                            <a:srgbClr val="000000"/>
                          </a:solidFill>
                          <a:latin typeface="Calibri"/>
                        </a:rPr>
                        <a:t>1.07285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86">
                <a:tc>
                  <a:txBody>
                    <a:bodyPr/>
                    <a:lstStyle/>
                    <a:p>
                      <a:pPr algn="ctr" fontAlgn="b"/>
                      <a:r>
                        <a:rPr lang="en-US" sz="1400" b="1" i="0" u="none" strike="noStrike" dirty="0">
                          <a:solidFill>
                            <a:srgbClr val="000000"/>
                          </a:solidFill>
                          <a:latin typeface="Calibri"/>
                        </a:rPr>
                        <a:t>15.3498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86">
                <a:tc>
                  <a:txBody>
                    <a:bodyPr/>
                    <a:lstStyle/>
                    <a:p>
                      <a:pPr algn="ctr" fontAlgn="b"/>
                      <a:r>
                        <a:rPr lang="en-US" sz="1400" b="1" i="0" u="none" strike="noStrike" dirty="0">
                          <a:solidFill>
                            <a:srgbClr val="000000"/>
                          </a:solidFill>
                          <a:latin typeface="Calibri"/>
                        </a:rPr>
                        <a:t>0.14864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86">
                <a:tc>
                  <a:txBody>
                    <a:bodyPr/>
                    <a:lstStyle/>
                    <a:p>
                      <a:pPr algn="ctr" fontAlgn="b"/>
                      <a:r>
                        <a:rPr lang="en-US" sz="1400" b="1" i="0" u="none" strike="noStrike" dirty="0">
                          <a:solidFill>
                            <a:srgbClr val="000000"/>
                          </a:solidFill>
                          <a:latin typeface="Calibri"/>
                        </a:rPr>
                        <a:t>2.43084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86">
                <a:tc>
                  <a:txBody>
                    <a:bodyPr/>
                    <a:lstStyle/>
                    <a:p>
                      <a:pPr algn="ctr" fontAlgn="b"/>
                      <a:r>
                        <a:rPr lang="en-US" sz="1400" b="1" i="0" u="none" strike="noStrike" dirty="0">
                          <a:solidFill>
                            <a:srgbClr val="000000"/>
                          </a:solidFill>
                          <a:latin typeface="Calibri"/>
                        </a:rPr>
                        <a:t>22.2581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86">
                <a:tc>
                  <a:txBody>
                    <a:bodyPr/>
                    <a:lstStyle/>
                    <a:p>
                      <a:pPr algn="ctr" fontAlgn="b"/>
                      <a:r>
                        <a:rPr lang="en-US" sz="1400" b="1" i="0" u="none" strike="noStrike" dirty="0">
                          <a:solidFill>
                            <a:srgbClr val="000000"/>
                          </a:solidFill>
                          <a:latin typeface="Calibri"/>
                        </a:rPr>
                        <a:t>0.70679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86">
                <a:tc>
                  <a:txBody>
                    <a:bodyPr/>
                    <a:lstStyle/>
                    <a:p>
                      <a:pPr algn="ctr" fontAlgn="b"/>
                      <a:r>
                        <a:rPr lang="en-US" sz="1400" b="1" i="0" u="none" strike="noStrike" dirty="0">
                          <a:solidFill>
                            <a:srgbClr val="000000"/>
                          </a:solidFill>
                          <a:latin typeface="Calibri"/>
                        </a:rPr>
                        <a:t>2.50918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86">
                <a:tc>
                  <a:txBody>
                    <a:bodyPr/>
                    <a:lstStyle/>
                    <a:p>
                      <a:pPr algn="ctr" fontAlgn="b"/>
                      <a:r>
                        <a:rPr lang="en-US" sz="1400" b="1" i="0" u="none" strike="noStrike" dirty="0">
                          <a:solidFill>
                            <a:srgbClr val="000000"/>
                          </a:solidFill>
                          <a:latin typeface="Calibri"/>
                        </a:rPr>
                        <a:t>1.74306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86">
                <a:tc>
                  <a:txBody>
                    <a:bodyPr/>
                    <a:lstStyle/>
                    <a:p>
                      <a:pPr algn="ctr" fontAlgn="b"/>
                      <a:r>
                        <a:rPr lang="en-US" sz="1400" b="1" i="0" u="none" strike="noStrike" dirty="0">
                          <a:solidFill>
                            <a:srgbClr val="000000"/>
                          </a:solidFill>
                          <a:latin typeface="Calibri"/>
                        </a:rPr>
                        <a:t>1.96548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86">
                <a:tc>
                  <a:txBody>
                    <a:bodyPr/>
                    <a:lstStyle/>
                    <a:p>
                      <a:pPr algn="ctr" fontAlgn="b"/>
                      <a:r>
                        <a:rPr lang="en-US" sz="1400" b="1" i="0" u="none" strike="noStrike" dirty="0">
                          <a:solidFill>
                            <a:srgbClr val="000000"/>
                          </a:solidFill>
                          <a:latin typeface="Calibri"/>
                        </a:rPr>
                        <a:t>3.74401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86">
                <a:tc>
                  <a:txBody>
                    <a:bodyPr/>
                    <a:lstStyle/>
                    <a:p>
                      <a:pPr algn="ctr" fontAlgn="b"/>
                      <a:r>
                        <a:rPr lang="en-US" sz="1400" b="1" i="0" u="none" strike="noStrike" dirty="0">
                          <a:solidFill>
                            <a:srgbClr val="000000"/>
                          </a:solidFill>
                          <a:latin typeface="Calibri"/>
                        </a:rPr>
                        <a:t>1.86574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86">
                <a:tc>
                  <a:txBody>
                    <a:bodyPr/>
                    <a:lstStyle/>
                    <a:p>
                      <a:pPr algn="ctr" fontAlgn="b"/>
                      <a:r>
                        <a:rPr lang="en-US" sz="1400" b="1" i="0" u="none" strike="noStrike" dirty="0">
                          <a:solidFill>
                            <a:srgbClr val="000000"/>
                          </a:solidFill>
                          <a:latin typeface="Calibri"/>
                        </a:rPr>
                        <a:t>1.61334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86">
                <a:tc>
                  <a:txBody>
                    <a:bodyPr/>
                    <a:lstStyle/>
                    <a:p>
                      <a:pPr algn="ctr" fontAlgn="b"/>
                      <a:r>
                        <a:rPr lang="en-US" sz="1400" b="1" i="0" u="none" strike="noStrike" dirty="0">
                          <a:solidFill>
                            <a:srgbClr val="000000"/>
                          </a:solidFill>
                          <a:latin typeface="Calibri"/>
                        </a:rPr>
                        <a:t>0.98793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86">
                <a:tc>
                  <a:txBody>
                    <a:bodyPr/>
                    <a:lstStyle/>
                    <a:p>
                      <a:pPr algn="ctr" fontAlgn="b"/>
                      <a:r>
                        <a:rPr lang="en-US" sz="1400" b="1" i="0" u="none" strike="noStrike" dirty="0">
                          <a:solidFill>
                            <a:srgbClr val="000000"/>
                          </a:solidFill>
                          <a:latin typeface="Calibri"/>
                        </a:rPr>
                        <a:t>1.38473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86">
                <a:tc>
                  <a:txBody>
                    <a:bodyPr/>
                    <a:lstStyle/>
                    <a:p>
                      <a:pPr algn="ctr" fontAlgn="b"/>
                      <a:r>
                        <a:rPr lang="en-US" sz="1400" b="1" i="0" u="none" strike="noStrike" dirty="0">
                          <a:solidFill>
                            <a:srgbClr val="000000"/>
                          </a:solidFill>
                          <a:latin typeface="Calibri"/>
                        </a:rPr>
                        <a:t>0.85305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86">
                <a:tc>
                  <a:txBody>
                    <a:bodyPr/>
                    <a:lstStyle/>
                    <a:p>
                      <a:pPr algn="ctr" fontAlgn="b"/>
                      <a:r>
                        <a:rPr lang="en-US" sz="1400" b="1" i="0" u="none" strike="noStrike" dirty="0">
                          <a:solidFill>
                            <a:srgbClr val="000000"/>
                          </a:solidFill>
                          <a:latin typeface="Calibri"/>
                        </a:rPr>
                        <a:t>2.09504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86">
                <a:tc>
                  <a:txBody>
                    <a:bodyPr/>
                    <a:lstStyle/>
                    <a:p>
                      <a:pPr algn="ctr" fontAlgn="b"/>
                      <a:r>
                        <a:rPr lang="en-US" sz="1400" b="1" i="0" u="none" strike="noStrike" dirty="0">
                          <a:solidFill>
                            <a:srgbClr val="000000"/>
                          </a:solidFill>
                          <a:latin typeface="Calibri"/>
                        </a:rPr>
                        <a:t>1.47509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86">
                <a:tc>
                  <a:txBody>
                    <a:bodyPr/>
                    <a:lstStyle/>
                    <a:p>
                      <a:pPr algn="ctr" fontAlgn="b"/>
                      <a:r>
                        <a:rPr lang="en-US" sz="1400" b="1" i="0" u="none" strike="noStrike" dirty="0">
                          <a:solidFill>
                            <a:srgbClr val="000000"/>
                          </a:solidFill>
                          <a:latin typeface="Calibri"/>
                        </a:rPr>
                        <a:t>2.03618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86">
                <a:tc>
                  <a:txBody>
                    <a:bodyPr/>
                    <a:lstStyle/>
                    <a:p>
                      <a:pPr algn="ctr" fontAlgn="b"/>
                      <a:r>
                        <a:rPr lang="en-US" sz="1400" b="1" i="0" u="none" strike="noStrike" dirty="0">
                          <a:solidFill>
                            <a:srgbClr val="000000"/>
                          </a:solidFill>
                          <a:latin typeface="Calibri"/>
                        </a:rPr>
                        <a:t>1.9064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86">
                <a:tc>
                  <a:txBody>
                    <a:bodyPr/>
                    <a:lstStyle/>
                    <a:p>
                      <a:pPr algn="ctr" fontAlgn="b"/>
                      <a:r>
                        <a:rPr lang="en-US" sz="1400" b="1" i="0" u="none" strike="noStrike" dirty="0">
                          <a:solidFill>
                            <a:srgbClr val="000000"/>
                          </a:solidFill>
                          <a:latin typeface="Calibri"/>
                        </a:rPr>
                        <a:t>2.55453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86">
                <a:tc>
                  <a:txBody>
                    <a:bodyPr/>
                    <a:lstStyle/>
                    <a:p>
                      <a:pPr algn="ctr" fontAlgn="b"/>
                      <a:r>
                        <a:rPr lang="en-US" sz="1400" b="1" i="0" u="none" strike="noStrike" dirty="0">
                          <a:solidFill>
                            <a:srgbClr val="000000"/>
                          </a:solidFill>
                          <a:latin typeface="Calibri"/>
                        </a:rPr>
                        <a:t>23.9803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86">
                <a:tc>
                  <a:txBody>
                    <a:bodyPr/>
                    <a:lstStyle/>
                    <a:p>
                      <a:pPr algn="ctr" fontAlgn="b"/>
                      <a:r>
                        <a:rPr lang="en-US" sz="1400" b="1" i="0" u="none" strike="noStrike" dirty="0">
                          <a:solidFill>
                            <a:srgbClr val="000000"/>
                          </a:solidFill>
                          <a:latin typeface="Calibri"/>
                        </a:rPr>
                        <a:t>5.56982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282886872"/>
              </p:ext>
            </p:extLst>
          </p:nvPr>
        </p:nvGraphicFramePr>
        <p:xfrm>
          <a:off x="7136342" y="5876108"/>
          <a:ext cx="936104" cy="864096"/>
        </p:xfrm>
        <a:graphic>
          <a:graphicData uri="http://schemas.openxmlformats.org/drawingml/2006/table">
            <a:tbl>
              <a:tblPr/>
              <a:tblGrid>
                <a:gridCol w="936104"/>
              </a:tblGrid>
              <a:tr h="288032">
                <a:tc>
                  <a:txBody>
                    <a:bodyPr/>
                    <a:lstStyle/>
                    <a:p>
                      <a:pPr algn="ctr" fontAlgn="b"/>
                      <a:r>
                        <a:rPr lang="en-US" sz="1400" b="1" i="0" u="none" strike="noStrike" dirty="0">
                          <a:solidFill>
                            <a:srgbClr val="000000"/>
                          </a:solidFill>
                          <a:latin typeface="Calibri"/>
                        </a:rPr>
                        <a:t>1.07285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8032">
                <a:tc>
                  <a:txBody>
                    <a:bodyPr/>
                    <a:lstStyle/>
                    <a:p>
                      <a:pPr algn="ctr" fontAlgn="b"/>
                      <a:r>
                        <a:rPr lang="en-US" sz="1400" b="1" i="0" u="none" strike="noStrike" dirty="0">
                          <a:solidFill>
                            <a:srgbClr val="000000"/>
                          </a:solidFill>
                          <a:latin typeface="Calibri"/>
                        </a:rPr>
                        <a:t>0.98793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8032">
                <a:tc>
                  <a:txBody>
                    <a:bodyPr/>
                    <a:lstStyle/>
                    <a:p>
                      <a:pPr algn="ctr" fontAlgn="b"/>
                      <a:r>
                        <a:rPr lang="en-US" sz="1400" b="1" i="0" u="none" strike="noStrike" dirty="0">
                          <a:solidFill>
                            <a:srgbClr val="000000"/>
                          </a:solidFill>
                          <a:latin typeface="Calibri"/>
                        </a:rPr>
                        <a:t>1.47509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905348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0018" y="819703"/>
          <a:ext cx="11787270" cy="5643602"/>
        </p:xfrm>
        <a:graphic>
          <a:graphicData uri="http://schemas.openxmlformats.org/drawingml/2006/table">
            <a:tbl>
              <a:tblPr/>
              <a:tblGrid>
                <a:gridCol w="539857"/>
                <a:gridCol w="1388969"/>
                <a:gridCol w="629012"/>
                <a:gridCol w="6961562"/>
                <a:gridCol w="1197586"/>
                <a:gridCol w="1070284"/>
              </a:tblGrid>
              <a:tr h="515405">
                <a:tc>
                  <a:txBody>
                    <a:bodyPr/>
                    <a:lstStyle/>
                    <a:p>
                      <a:pPr>
                        <a:lnSpc>
                          <a:spcPct val="115000"/>
                        </a:lnSpc>
                        <a:spcAft>
                          <a:spcPts val="1000"/>
                        </a:spcAft>
                      </a:pPr>
                      <a:r>
                        <a:rPr lang="en-US" sz="1100" b="1" dirty="0">
                          <a:solidFill>
                            <a:srgbClr val="000000"/>
                          </a:solidFill>
                          <a:latin typeface="Calibri"/>
                          <a:ea typeface="Calibri"/>
                          <a:cs typeface="Calibri"/>
                        </a:rPr>
                        <a:t>3</a:t>
                      </a:r>
                      <a:endParaRPr lang="en-GB" sz="1100" b="1" dirty="0">
                        <a:latin typeface="Calibri"/>
                        <a:ea typeface="Calibri"/>
                        <a:cs typeface="Vrinda"/>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100" b="1">
                          <a:solidFill>
                            <a:srgbClr val="000000"/>
                          </a:solidFill>
                          <a:latin typeface="Calibri"/>
                          <a:ea typeface="Calibri"/>
                          <a:cs typeface="Calibri"/>
                        </a:rPr>
                        <a:t>Shopping Complex</a:t>
                      </a:r>
                      <a:endParaRPr lang="en-GB" sz="1100" b="1">
                        <a:latin typeface="Calibri"/>
                        <a:ea typeface="Calibri"/>
                        <a:cs typeface="Vrinda"/>
                      </a:endParaRPr>
                    </a:p>
                  </a:txBody>
                  <a:tcPr marL="65713" marR="657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100" b="1">
                          <a:solidFill>
                            <a:srgbClr val="000000"/>
                          </a:solidFill>
                          <a:latin typeface="Calibri"/>
                          <a:ea typeface="Calibri"/>
                          <a:cs typeface="Calibri"/>
                        </a:rPr>
                        <a:t>0.738481</a:t>
                      </a:r>
                      <a:endParaRPr lang="en-GB" sz="1100" b="1">
                        <a:latin typeface="Calibri"/>
                        <a:ea typeface="Calibri"/>
                        <a:cs typeface="Vrinda"/>
                      </a:endParaRPr>
                    </a:p>
                  </a:txBody>
                  <a:tcPr marL="65713" marR="657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b="1" dirty="0">
                          <a:solidFill>
                            <a:srgbClr val="000000"/>
                          </a:solidFill>
                          <a:latin typeface="Calibri"/>
                          <a:ea typeface="Times New Roman"/>
                          <a:cs typeface="Calibri"/>
                        </a:rPr>
                        <a:t>1025	1027	1028	1029	1030	1031	1032	1033	1036	1037	1038	1041	1045	1046	1047	1048	1061</a:t>
                      </a:r>
                      <a:endParaRPr lang="en-GB" sz="1100" b="1" dirty="0">
                        <a:latin typeface="Calibri"/>
                        <a:ea typeface="Calibri"/>
                        <a:cs typeface="Vrinda"/>
                      </a:endParaRPr>
                    </a:p>
                  </a:txBody>
                  <a:tcPr marL="65713" marR="657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100" b="1">
                          <a:solidFill>
                            <a:srgbClr val="000000"/>
                          </a:solidFill>
                          <a:latin typeface="Calibri"/>
                          <a:ea typeface="Calibri"/>
                          <a:cs typeface="Calibri"/>
                        </a:rPr>
                        <a:t>Dogachi 173 001</a:t>
                      </a:r>
                      <a:endParaRPr lang="en-GB" sz="1100" b="1">
                        <a:latin typeface="Calibri"/>
                        <a:ea typeface="Calibri"/>
                        <a:cs typeface="Vrinda"/>
                      </a:endParaRPr>
                    </a:p>
                  </a:txBody>
                  <a:tcPr marL="65713" marR="657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b="1">
                          <a:solidFill>
                            <a:srgbClr val="000000"/>
                          </a:solidFill>
                          <a:latin typeface="Calibri"/>
                          <a:ea typeface="Times New Roman"/>
                          <a:cs typeface="Calibri"/>
                        </a:rPr>
                        <a:t>Bwabanigonj Paurashava</a:t>
                      </a:r>
                      <a:endParaRPr lang="en-GB" sz="1100" b="1">
                        <a:latin typeface="Calibri"/>
                        <a:ea typeface="Calibri"/>
                        <a:cs typeface="Vrinda"/>
                      </a:endParaRPr>
                    </a:p>
                  </a:txBody>
                  <a:tcPr marL="65713" marR="657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5405">
                <a:tc>
                  <a:txBody>
                    <a:bodyPr/>
                    <a:lstStyle/>
                    <a:p>
                      <a:pPr>
                        <a:lnSpc>
                          <a:spcPct val="115000"/>
                        </a:lnSpc>
                        <a:spcAft>
                          <a:spcPts val="1000"/>
                        </a:spcAft>
                      </a:pPr>
                      <a:r>
                        <a:rPr lang="en-US" sz="1100" b="1">
                          <a:solidFill>
                            <a:srgbClr val="000000"/>
                          </a:solidFill>
                          <a:latin typeface="Calibri"/>
                          <a:ea typeface="Calibri"/>
                          <a:cs typeface="Calibri"/>
                        </a:rPr>
                        <a:t>4</a:t>
                      </a:r>
                      <a:endParaRPr lang="en-GB" sz="1100" b="1">
                        <a:latin typeface="Calibri"/>
                        <a:ea typeface="Calibri"/>
                        <a:cs typeface="Vrinda"/>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100" b="1">
                          <a:solidFill>
                            <a:srgbClr val="000000"/>
                          </a:solidFill>
                          <a:latin typeface="Calibri"/>
                          <a:ea typeface="Calibri"/>
                          <a:cs typeface="Calibri"/>
                        </a:rPr>
                        <a:t>Mosque Complex</a:t>
                      </a:r>
                      <a:endParaRPr lang="en-GB" sz="1100" b="1">
                        <a:latin typeface="Calibri"/>
                        <a:ea typeface="Calibri"/>
                        <a:cs typeface="Vrinda"/>
                      </a:endParaRPr>
                    </a:p>
                  </a:txBody>
                  <a:tcPr marL="65713" marR="657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100" b="1">
                          <a:solidFill>
                            <a:srgbClr val="000000"/>
                          </a:solidFill>
                          <a:latin typeface="Calibri"/>
                          <a:ea typeface="Calibri"/>
                          <a:cs typeface="Calibri"/>
                        </a:rPr>
                        <a:t>1.0728524316</a:t>
                      </a:r>
                      <a:endParaRPr lang="en-GB" sz="1100" b="1">
                        <a:latin typeface="Calibri"/>
                        <a:ea typeface="Calibri"/>
                        <a:cs typeface="Vrinda"/>
                      </a:endParaRPr>
                    </a:p>
                  </a:txBody>
                  <a:tcPr marL="65713" marR="657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b="1">
                          <a:solidFill>
                            <a:srgbClr val="000000"/>
                          </a:solidFill>
                          <a:latin typeface="Calibri"/>
                          <a:ea typeface="Times New Roman"/>
                          <a:cs typeface="Calibri"/>
                        </a:rPr>
                        <a:t>821	822	824	825	826	827	828	829	830	831	832	833	823</a:t>
                      </a:r>
                      <a:endParaRPr lang="en-GB" sz="1100" b="1">
                        <a:latin typeface="Calibri"/>
                        <a:ea typeface="Calibri"/>
                        <a:cs typeface="Vrinda"/>
                      </a:endParaRPr>
                    </a:p>
                  </a:txBody>
                  <a:tcPr marL="65713" marR="657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100" b="1">
                          <a:solidFill>
                            <a:srgbClr val="000000"/>
                          </a:solidFill>
                          <a:latin typeface="Calibri"/>
                          <a:ea typeface="Calibri"/>
                          <a:cs typeface="Calibri"/>
                        </a:rPr>
                        <a:t>Dogachi 173 001</a:t>
                      </a:r>
                      <a:endParaRPr lang="en-GB" sz="1100" b="1">
                        <a:latin typeface="Calibri"/>
                        <a:ea typeface="Calibri"/>
                        <a:cs typeface="Vrinda"/>
                      </a:endParaRPr>
                    </a:p>
                  </a:txBody>
                  <a:tcPr marL="65713" marR="657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b="1">
                          <a:solidFill>
                            <a:srgbClr val="000000"/>
                          </a:solidFill>
                          <a:latin typeface="Calibri"/>
                          <a:ea typeface="Times New Roman"/>
                          <a:cs typeface="Calibri"/>
                        </a:rPr>
                        <a:t>Bwabanigonj Paurashava (Ward-4)</a:t>
                      </a:r>
                      <a:endParaRPr lang="en-GB" sz="1100" b="1">
                        <a:latin typeface="Calibri"/>
                        <a:ea typeface="Calibri"/>
                        <a:cs typeface="Vrinda"/>
                      </a:endParaRPr>
                    </a:p>
                  </a:txBody>
                  <a:tcPr marL="65713" marR="657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1973">
                <a:tc>
                  <a:txBody>
                    <a:bodyPr/>
                    <a:lstStyle/>
                    <a:p>
                      <a:pPr>
                        <a:lnSpc>
                          <a:spcPct val="115000"/>
                        </a:lnSpc>
                        <a:spcAft>
                          <a:spcPts val="0"/>
                        </a:spcAft>
                      </a:pPr>
                      <a:r>
                        <a:rPr lang="en-US" sz="1100" b="1">
                          <a:solidFill>
                            <a:srgbClr val="000000"/>
                          </a:solidFill>
                          <a:latin typeface="Calibri"/>
                          <a:ea typeface="Times New Roman"/>
                          <a:cs typeface="Calibri"/>
                        </a:rPr>
                        <a:t>5</a:t>
                      </a:r>
                      <a:endParaRPr lang="en-GB" sz="1100" b="1">
                        <a:latin typeface="Calibri"/>
                        <a:ea typeface="Calibri"/>
                        <a:cs typeface="Vrinda"/>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100" b="1">
                          <a:solidFill>
                            <a:srgbClr val="000000"/>
                          </a:solidFill>
                          <a:latin typeface="Calibri"/>
                          <a:ea typeface="Calibri"/>
                          <a:cs typeface="Calibri"/>
                        </a:rPr>
                        <a:t>Future Government Office</a:t>
                      </a:r>
                      <a:endParaRPr lang="en-GB" sz="1100" b="1">
                        <a:latin typeface="Calibri"/>
                        <a:ea typeface="Calibri"/>
                        <a:cs typeface="Vrinda"/>
                      </a:endParaRPr>
                    </a:p>
                  </a:txBody>
                  <a:tcPr marL="65713" marR="657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100" b="1">
                          <a:solidFill>
                            <a:srgbClr val="000000"/>
                          </a:solidFill>
                          <a:latin typeface="Calibri"/>
                          <a:ea typeface="Calibri"/>
                          <a:cs typeface="Calibri"/>
                        </a:rPr>
                        <a:t>15.349849</a:t>
                      </a:r>
                      <a:endParaRPr lang="en-GB" sz="1100" b="1">
                        <a:latin typeface="Calibri"/>
                        <a:ea typeface="Calibri"/>
                        <a:cs typeface="Vrinda"/>
                      </a:endParaRPr>
                    </a:p>
                  </a:txBody>
                  <a:tcPr marL="65713" marR="657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b="1" dirty="0">
                          <a:solidFill>
                            <a:srgbClr val="000000"/>
                          </a:solidFill>
                          <a:latin typeface="Calibri"/>
                          <a:ea typeface="Times New Roman"/>
                          <a:cs typeface="Calibri"/>
                        </a:rPr>
                        <a:t>	1164	1170	1171	1172	1173	1174	1175	1176	1177	1178	1179	1179	1180	1181	1182	1183	1184	1185	1186	1187	1188	1189	1190	1191	1192	1193	1194	1195	1197	1198	1198	679	1158	1159	1160	1162	1165	468	469	470	471	472	473	474	475	476	480	481	482	483	484</a:t>
                      </a:r>
                      <a:endParaRPr lang="en-GB" sz="1100" b="1" dirty="0">
                        <a:latin typeface="Calibri"/>
                        <a:ea typeface="Calibri"/>
                        <a:cs typeface="Vrinda"/>
                      </a:endParaRPr>
                    </a:p>
                  </a:txBody>
                  <a:tcPr marL="65713" marR="657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100" b="1">
                          <a:solidFill>
                            <a:srgbClr val="000000"/>
                          </a:solidFill>
                          <a:latin typeface="Calibri"/>
                          <a:ea typeface="Calibri"/>
                          <a:cs typeface="Calibri"/>
                        </a:rPr>
                        <a:t>Takta Para 198 000,</a:t>
                      </a:r>
                      <a:endParaRPr lang="en-GB" sz="1100" b="1">
                        <a:latin typeface="Calibri"/>
                        <a:ea typeface="Calibri"/>
                        <a:cs typeface="Vrinda"/>
                      </a:endParaRPr>
                    </a:p>
                    <a:p>
                      <a:pPr>
                        <a:lnSpc>
                          <a:spcPct val="115000"/>
                        </a:lnSpc>
                        <a:spcAft>
                          <a:spcPts val="1000"/>
                        </a:spcAft>
                      </a:pPr>
                      <a:r>
                        <a:rPr lang="en-US" sz="1100" b="1">
                          <a:solidFill>
                            <a:srgbClr val="000000"/>
                          </a:solidFill>
                          <a:latin typeface="Calibri"/>
                          <a:ea typeface="Calibri"/>
                          <a:cs typeface="Calibri"/>
                        </a:rPr>
                        <a:t>Dogachi 173 001,</a:t>
                      </a:r>
                      <a:endParaRPr lang="en-GB" sz="1100" b="1">
                        <a:latin typeface="Calibri"/>
                        <a:ea typeface="Calibri"/>
                        <a:cs typeface="Vrinda"/>
                      </a:endParaRPr>
                    </a:p>
                    <a:p>
                      <a:pPr>
                        <a:lnSpc>
                          <a:spcPct val="115000"/>
                        </a:lnSpc>
                        <a:spcAft>
                          <a:spcPts val="1000"/>
                        </a:spcAft>
                      </a:pPr>
                      <a:r>
                        <a:rPr lang="en-US" sz="1100" b="1">
                          <a:solidFill>
                            <a:srgbClr val="000000"/>
                          </a:solidFill>
                          <a:latin typeface="Calibri"/>
                          <a:ea typeface="Calibri"/>
                          <a:cs typeface="Calibri"/>
                        </a:rPr>
                        <a:t>Paharpur 197 000</a:t>
                      </a:r>
                      <a:endParaRPr lang="en-GB" sz="1100" b="1">
                        <a:latin typeface="Calibri"/>
                        <a:ea typeface="Calibri"/>
                        <a:cs typeface="Vrinda"/>
                      </a:endParaRPr>
                    </a:p>
                  </a:txBody>
                  <a:tcPr marL="65713" marR="657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b="1" dirty="0" err="1">
                          <a:solidFill>
                            <a:srgbClr val="000000"/>
                          </a:solidFill>
                          <a:latin typeface="Calibri"/>
                          <a:ea typeface="Times New Roman"/>
                          <a:cs typeface="Calibri"/>
                        </a:rPr>
                        <a:t>Bwabanigonj</a:t>
                      </a:r>
                      <a:r>
                        <a:rPr lang="en-US" sz="1100" b="1" dirty="0">
                          <a:solidFill>
                            <a:srgbClr val="000000"/>
                          </a:solidFill>
                          <a:latin typeface="Calibri"/>
                          <a:ea typeface="Times New Roman"/>
                          <a:cs typeface="Calibri"/>
                        </a:rPr>
                        <a:t> </a:t>
                      </a:r>
                      <a:r>
                        <a:rPr lang="en-US" sz="1100" b="1" dirty="0" err="1">
                          <a:solidFill>
                            <a:srgbClr val="000000"/>
                          </a:solidFill>
                          <a:latin typeface="Calibri"/>
                          <a:ea typeface="Times New Roman"/>
                          <a:cs typeface="Calibri"/>
                        </a:rPr>
                        <a:t>paurashava</a:t>
                      </a:r>
                      <a:endParaRPr lang="en-GB" sz="1100" b="1" dirty="0">
                        <a:latin typeface="Calibri"/>
                        <a:ea typeface="Calibri"/>
                        <a:cs typeface="Vrinda"/>
                      </a:endParaRPr>
                    </a:p>
                  </a:txBody>
                  <a:tcPr marL="65713" marR="6571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5014">
                <a:tc>
                  <a:txBody>
                    <a:bodyPr/>
                    <a:lstStyle/>
                    <a:p>
                      <a:pPr>
                        <a:lnSpc>
                          <a:spcPct val="115000"/>
                        </a:lnSpc>
                        <a:spcAft>
                          <a:spcPts val="0"/>
                        </a:spcAft>
                      </a:pPr>
                      <a:r>
                        <a:rPr lang="en-US" sz="1100" b="1" dirty="0">
                          <a:solidFill>
                            <a:srgbClr val="000000"/>
                          </a:solidFill>
                          <a:latin typeface="Calibri"/>
                          <a:ea typeface="Times New Roman"/>
                          <a:cs typeface="Calibri"/>
                        </a:rPr>
                        <a:t>14</a:t>
                      </a:r>
                      <a:endParaRPr lang="en-GB" sz="1100" b="1" dirty="0">
                        <a:latin typeface="Calibri"/>
                        <a:ea typeface="Calibri"/>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100" b="1">
                          <a:solidFill>
                            <a:srgbClr val="000000"/>
                          </a:solidFill>
                          <a:latin typeface="Calibri"/>
                          <a:ea typeface="Calibri"/>
                          <a:cs typeface="Calibri"/>
                        </a:rPr>
                        <a:t>Waste Transfer Station</a:t>
                      </a:r>
                      <a:endParaRPr lang="en-GB" sz="11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100" b="1">
                          <a:solidFill>
                            <a:srgbClr val="000000"/>
                          </a:solidFill>
                          <a:latin typeface="Calibri"/>
                          <a:ea typeface="Calibri"/>
                          <a:cs typeface="Calibri"/>
                        </a:rPr>
                        <a:t>0.148637</a:t>
                      </a:r>
                      <a:endParaRPr lang="en-GB" sz="11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b="1">
                          <a:solidFill>
                            <a:srgbClr val="000000"/>
                          </a:solidFill>
                          <a:latin typeface="Calibri"/>
                          <a:ea typeface="Times New Roman"/>
                          <a:cs typeface="Calibri"/>
                        </a:rPr>
                        <a:t>854	855	856	1195</a:t>
                      </a:r>
                      <a:endParaRPr lang="en-GB" sz="11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100" b="1">
                          <a:solidFill>
                            <a:srgbClr val="000000"/>
                          </a:solidFill>
                          <a:latin typeface="Calibri"/>
                          <a:ea typeface="Calibri"/>
                          <a:cs typeface="Calibri"/>
                        </a:rPr>
                        <a:t>Dogachi 173 001</a:t>
                      </a:r>
                      <a:endParaRPr lang="en-GB" sz="11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100" b="1">
                          <a:solidFill>
                            <a:srgbClr val="000000"/>
                          </a:solidFill>
                          <a:latin typeface="Calibri"/>
                          <a:ea typeface="Calibri"/>
                          <a:cs typeface="Calibri"/>
                        </a:rPr>
                        <a:t>Bhawbaniganj Paurashava(Ward-04)</a:t>
                      </a:r>
                      <a:endParaRPr lang="en-GB" sz="11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92539">
                <a:tc>
                  <a:txBody>
                    <a:bodyPr/>
                    <a:lstStyle/>
                    <a:p>
                      <a:pPr>
                        <a:lnSpc>
                          <a:spcPct val="115000"/>
                        </a:lnSpc>
                        <a:spcAft>
                          <a:spcPts val="0"/>
                        </a:spcAft>
                      </a:pPr>
                      <a:r>
                        <a:rPr lang="en-US" sz="1100" b="1">
                          <a:solidFill>
                            <a:srgbClr val="000000"/>
                          </a:solidFill>
                          <a:latin typeface="Calibri"/>
                          <a:ea typeface="Times New Roman"/>
                          <a:cs typeface="Calibri"/>
                        </a:rPr>
                        <a:t>15</a:t>
                      </a:r>
                      <a:endParaRPr lang="en-GB" sz="1100" b="1">
                        <a:latin typeface="Calibri"/>
                        <a:ea typeface="Calibri"/>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100" b="1" dirty="0">
                          <a:solidFill>
                            <a:srgbClr val="000000"/>
                          </a:solidFill>
                          <a:latin typeface="Calibri"/>
                          <a:ea typeface="Calibri"/>
                          <a:cs typeface="Calibri"/>
                        </a:rPr>
                        <a:t>Bus Terminal</a:t>
                      </a:r>
                      <a:endParaRPr lang="en-GB" sz="1100" b="1" dirty="0">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100" b="1">
                          <a:solidFill>
                            <a:srgbClr val="000000"/>
                          </a:solidFill>
                          <a:latin typeface="Calibri"/>
                          <a:ea typeface="Calibri"/>
                          <a:cs typeface="Calibri"/>
                        </a:rPr>
                        <a:t>2.430839</a:t>
                      </a:r>
                      <a:endParaRPr lang="en-GB" sz="11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b="1">
                          <a:solidFill>
                            <a:srgbClr val="000000"/>
                          </a:solidFill>
                          <a:latin typeface="Calibri"/>
                          <a:ea typeface="Times New Roman"/>
                          <a:cs typeface="Calibri"/>
                        </a:rPr>
                        <a:t>279	280	281	282	286	287	288	289	290	291	292	293	294	295	296	297	298	298	299	300	302	303	304	308	309	428	429	430	431	432	433	434	435	436	441	657	658	660	660	661	662	663	664	665	666	671	672	426</a:t>
                      </a:r>
                      <a:endParaRPr lang="en-GB" sz="11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100" b="1">
                          <a:solidFill>
                            <a:srgbClr val="000000"/>
                          </a:solidFill>
                          <a:latin typeface="Calibri"/>
                          <a:ea typeface="Calibri"/>
                          <a:cs typeface="Calibri"/>
                        </a:rPr>
                        <a:t>Dargamaria 246 000</a:t>
                      </a:r>
                      <a:endParaRPr lang="en-GB" sz="11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100" b="1" dirty="0" err="1">
                          <a:solidFill>
                            <a:srgbClr val="000000"/>
                          </a:solidFill>
                          <a:latin typeface="Calibri"/>
                          <a:ea typeface="Calibri"/>
                          <a:cs typeface="Calibri"/>
                        </a:rPr>
                        <a:t>Bhawbaniganj</a:t>
                      </a:r>
                      <a:r>
                        <a:rPr lang="en-US" sz="1100" b="1" dirty="0">
                          <a:solidFill>
                            <a:srgbClr val="000000"/>
                          </a:solidFill>
                          <a:latin typeface="Calibri"/>
                          <a:ea typeface="Calibri"/>
                          <a:cs typeface="Calibri"/>
                        </a:rPr>
                        <a:t> </a:t>
                      </a:r>
                      <a:r>
                        <a:rPr lang="en-US" sz="1100" b="1" dirty="0" err="1">
                          <a:solidFill>
                            <a:srgbClr val="000000"/>
                          </a:solidFill>
                          <a:latin typeface="Calibri"/>
                          <a:ea typeface="Calibri"/>
                          <a:cs typeface="Calibri"/>
                        </a:rPr>
                        <a:t>Paurashava</a:t>
                      </a:r>
                      <a:r>
                        <a:rPr lang="en-US" sz="1100" b="1" dirty="0">
                          <a:solidFill>
                            <a:srgbClr val="000000"/>
                          </a:solidFill>
                          <a:latin typeface="Calibri"/>
                          <a:ea typeface="Calibri"/>
                          <a:cs typeface="Calibri"/>
                        </a:rPr>
                        <a:t>(Ward-08)</a:t>
                      </a:r>
                      <a:endParaRPr lang="en-GB" sz="1100" b="1" dirty="0">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0397">
                <a:tc>
                  <a:txBody>
                    <a:bodyPr/>
                    <a:lstStyle/>
                    <a:p>
                      <a:pPr>
                        <a:lnSpc>
                          <a:spcPct val="115000"/>
                        </a:lnSpc>
                        <a:spcAft>
                          <a:spcPts val="0"/>
                        </a:spcAft>
                      </a:pPr>
                      <a:r>
                        <a:rPr lang="en-US" sz="1100" b="1" dirty="0">
                          <a:solidFill>
                            <a:srgbClr val="000000"/>
                          </a:solidFill>
                          <a:latin typeface="Calibri"/>
                          <a:ea typeface="Times New Roman"/>
                          <a:cs typeface="Calibri"/>
                        </a:rPr>
                        <a:t>21</a:t>
                      </a:r>
                      <a:endParaRPr lang="en-GB" sz="1100" b="1" dirty="0">
                        <a:latin typeface="Calibri"/>
                        <a:ea typeface="Calibri"/>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100" b="1">
                          <a:solidFill>
                            <a:srgbClr val="000000"/>
                          </a:solidFill>
                          <a:latin typeface="Calibri"/>
                          <a:ea typeface="Calibri"/>
                          <a:cs typeface="Calibri"/>
                        </a:rPr>
                        <a:t>Hospital</a:t>
                      </a:r>
                      <a:endParaRPr lang="en-GB" sz="11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100" b="1">
                          <a:solidFill>
                            <a:srgbClr val="000000"/>
                          </a:solidFill>
                          <a:latin typeface="Calibri"/>
                          <a:ea typeface="Calibri"/>
                          <a:cs typeface="Calibri"/>
                        </a:rPr>
                        <a:t>1.743055</a:t>
                      </a:r>
                      <a:endParaRPr lang="en-GB" sz="11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b="1">
                          <a:solidFill>
                            <a:srgbClr val="000000"/>
                          </a:solidFill>
                          <a:latin typeface="Calibri"/>
                          <a:ea typeface="Times New Roman"/>
                          <a:cs typeface="Calibri"/>
                        </a:rPr>
                        <a:t>1044	1045	1053	1056	732	732	733	734	756	758	759	760	761	762	763	764	765	766	767	768	769	775	776	777	778	779	1054	1055	1057</a:t>
                      </a:r>
                      <a:endParaRPr lang="en-GB" sz="11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100" b="1">
                          <a:solidFill>
                            <a:srgbClr val="000000"/>
                          </a:solidFill>
                          <a:latin typeface="Calibri"/>
                          <a:ea typeface="Calibri"/>
                          <a:cs typeface="Calibri"/>
                        </a:rPr>
                        <a:t>Dogachi 173 001</a:t>
                      </a:r>
                      <a:endParaRPr lang="en-GB" sz="11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100" b="1" dirty="0" err="1">
                          <a:solidFill>
                            <a:srgbClr val="000000"/>
                          </a:solidFill>
                          <a:latin typeface="Calibri"/>
                          <a:ea typeface="Calibri"/>
                          <a:cs typeface="Calibri"/>
                        </a:rPr>
                        <a:t>Bhawbaniganj</a:t>
                      </a:r>
                      <a:r>
                        <a:rPr lang="en-US" sz="1100" b="1" dirty="0">
                          <a:solidFill>
                            <a:srgbClr val="000000"/>
                          </a:solidFill>
                          <a:latin typeface="Calibri"/>
                          <a:ea typeface="Calibri"/>
                          <a:cs typeface="Calibri"/>
                        </a:rPr>
                        <a:t> </a:t>
                      </a:r>
                      <a:r>
                        <a:rPr lang="en-US" sz="1100" b="1" dirty="0" err="1">
                          <a:solidFill>
                            <a:srgbClr val="000000"/>
                          </a:solidFill>
                          <a:latin typeface="Calibri"/>
                          <a:ea typeface="Calibri"/>
                          <a:cs typeface="Calibri"/>
                        </a:rPr>
                        <a:t>Paurashava</a:t>
                      </a:r>
                      <a:r>
                        <a:rPr lang="en-US" sz="1100" b="1" dirty="0">
                          <a:solidFill>
                            <a:srgbClr val="000000"/>
                          </a:solidFill>
                          <a:latin typeface="Calibri"/>
                          <a:ea typeface="Calibri"/>
                          <a:cs typeface="Calibri"/>
                        </a:rPr>
                        <a:t>(Ward-04)</a:t>
                      </a:r>
                      <a:endParaRPr lang="en-GB" sz="1100" b="1" dirty="0">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itle 1"/>
          <p:cNvSpPr>
            <a:spLocks noGrp="1"/>
          </p:cNvSpPr>
          <p:nvPr>
            <p:ph type="title"/>
          </p:nvPr>
        </p:nvSpPr>
        <p:spPr>
          <a:xfrm>
            <a:off x="0" y="0"/>
            <a:ext cx="11558630" cy="922114"/>
          </a:xfrm>
        </p:spPr>
        <p:txBody>
          <a:bodyPr>
            <a:normAutofit/>
          </a:bodyPr>
          <a:lstStyle/>
          <a:p>
            <a:r>
              <a:rPr lang="en-US" sz="3600" b="1" dirty="0" smtClean="0"/>
              <a:t>Plot Schedule for Proposed Facilities (</a:t>
            </a:r>
            <a:r>
              <a:rPr lang="en-US" sz="3600" b="1" dirty="0" err="1" smtClean="0"/>
              <a:t>Bhawaniganj</a:t>
            </a:r>
            <a:r>
              <a:rPr lang="en-US" sz="3600" b="1" dirty="0" smtClean="0"/>
              <a:t>)</a:t>
            </a:r>
            <a:endParaRPr lang="en-US" sz="3600" b="1"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ECAL\Desktop\Policies\Taherpur structure Pla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1" y="0"/>
            <a:ext cx="9601199" cy="6858000"/>
          </a:xfrm>
          <a:prstGeom prst="rect">
            <a:avLst/>
          </a:prstGeom>
          <a:noFill/>
          <a:ln>
            <a:solidFill>
              <a:schemeClr val="tx1"/>
            </a:solidFill>
          </a:ln>
        </p:spPr>
      </p:pic>
      <p:sp>
        <p:nvSpPr>
          <p:cNvPr id="5" name="TextBox 4"/>
          <p:cNvSpPr txBox="1"/>
          <p:nvPr/>
        </p:nvSpPr>
        <p:spPr>
          <a:xfrm>
            <a:off x="0" y="1000108"/>
            <a:ext cx="4114801" cy="954107"/>
          </a:xfrm>
          <a:prstGeom prst="rect">
            <a:avLst/>
          </a:prstGeom>
          <a:noFill/>
        </p:spPr>
        <p:txBody>
          <a:bodyPr wrap="square" rtlCol="0">
            <a:spAutoFit/>
          </a:bodyPr>
          <a:lstStyle/>
          <a:p>
            <a:pPr algn="ctr"/>
            <a:r>
              <a:rPr lang="en-US" sz="2800" b="1" dirty="0" smtClean="0">
                <a:latin typeface="Book Antiqua" pitchFamily="18" charset="0"/>
              </a:rPr>
              <a:t>Urban Structure Plan: </a:t>
            </a:r>
            <a:r>
              <a:rPr lang="en-US" sz="2800" b="1" dirty="0" err="1" smtClean="0">
                <a:latin typeface="Book Antiqua" pitchFamily="18" charset="0"/>
              </a:rPr>
              <a:t>Taherpur</a:t>
            </a:r>
            <a:r>
              <a:rPr lang="en-US" sz="2800" b="1" dirty="0" smtClean="0">
                <a:latin typeface="Book Antiqua" pitchFamily="18" charset="0"/>
              </a:rPr>
              <a:t> </a:t>
            </a:r>
            <a:r>
              <a:rPr lang="en-US" sz="2800" b="1" dirty="0" err="1" smtClean="0">
                <a:latin typeface="Book Antiqua" pitchFamily="18" charset="0"/>
              </a:rPr>
              <a:t>Paurashava</a:t>
            </a:r>
            <a:endParaRPr lang="en-US" sz="2800" b="1" dirty="0">
              <a:latin typeface="Book Antiqua"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538393098"/>
              </p:ext>
            </p:extLst>
          </p:nvPr>
        </p:nvGraphicFramePr>
        <p:xfrm>
          <a:off x="305272" y="2924944"/>
          <a:ext cx="3456384" cy="2261235"/>
        </p:xfrm>
        <a:graphic>
          <a:graphicData uri="http://schemas.openxmlformats.org/drawingml/2006/table">
            <a:tbl>
              <a:tblPr>
                <a:tableStyleId>{3C2FFA5D-87B4-456A-9821-1D502468CF0F}</a:tableStyleId>
              </a:tblPr>
              <a:tblGrid>
                <a:gridCol w="1880121"/>
                <a:gridCol w="1576263"/>
              </a:tblGrid>
              <a:tr h="190500">
                <a:tc>
                  <a:txBody>
                    <a:bodyPr/>
                    <a:lstStyle/>
                    <a:p>
                      <a:pPr algn="ctr" fontAlgn="b"/>
                      <a:r>
                        <a:rPr lang="en-US" sz="1800" b="1" u="none" strike="noStrike" dirty="0">
                          <a:effectLst/>
                          <a:latin typeface="Book Antiqua" pitchFamily="18" charset="0"/>
                        </a:rPr>
                        <a:t>Type</a:t>
                      </a:r>
                      <a:endParaRPr lang="en-US" sz="1800" b="1" i="0" u="none" strike="noStrike" dirty="0">
                        <a:solidFill>
                          <a:srgbClr val="000000"/>
                        </a:solidFill>
                        <a:effectLst/>
                        <a:latin typeface="Book Antiqua" pitchFamily="18" charset="0"/>
                      </a:endParaRPr>
                    </a:p>
                  </a:txBody>
                  <a:tcPr marL="9525" marR="9525" marT="9525" marB="0" anchor="b"/>
                </a:tc>
                <a:tc>
                  <a:txBody>
                    <a:bodyPr/>
                    <a:lstStyle/>
                    <a:p>
                      <a:pPr algn="ctr" fontAlgn="b"/>
                      <a:r>
                        <a:rPr lang="en-US" sz="1800" b="1" u="none" strike="noStrike" dirty="0">
                          <a:effectLst/>
                          <a:latin typeface="Book Antiqua" pitchFamily="18" charset="0"/>
                        </a:rPr>
                        <a:t>Area</a:t>
                      </a:r>
                      <a:endParaRPr lang="en-US" sz="1800" b="1" i="0" u="none" strike="noStrike" dirty="0">
                        <a:solidFill>
                          <a:srgbClr val="000000"/>
                        </a:solidFill>
                        <a:effectLst/>
                        <a:latin typeface="Book Antiqua" pitchFamily="18" charset="0"/>
                      </a:endParaRPr>
                    </a:p>
                  </a:txBody>
                  <a:tcPr marL="9525" marR="9525" marT="9525" marB="0" anchor="b"/>
                </a:tc>
              </a:tr>
              <a:tr h="190500">
                <a:tc>
                  <a:txBody>
                    <a:bodyPr/>
                    <a:lstStyle/>
                    <a:p>
                      <a:pPr algn="ctr" fontAlgn="b"/>
                      <a:r>
                        <a:rPr lang="en-US" sz="1800" u="none" strike="noStrike" dirty="0">
                          <a:effectLst/>
                          <a:latin typeface="Book Antiqua" pitchFamily="18" charset="0"/>
                        </a:rPr>
                        <a:t>Periphery Area</a:t>
                      </a:r>
                      <a:endParaRPr lang="en-US" sz="1800" b="0" i="0" u="none" strike="noStrike" dirty="0">
                        <a:solidFill>
                          <a:srgbClr val="000000"/>
                        </a:solidFill>
                        <a:effectLst/>
                        <a:latin typeface="Book Antiqua" pitchFamily="18" charset="0"/>
                      </a:endParaRPr>
                    </a:p>
                  </a:txBody>
                  <a:tcPr marL="9525" marR="9525" marT="9525" marB="0" anchor="b"/>
                </a:tc>
                <a:tc>
                  <a:txBody>
                    <a:bodyPr/>
                    <a:lstStyle/>
                    <a:p>
                      <a:pPr algn="ctr" fontAlgn="b"/>
                      <a:r>
                        <a:rPr lang="en-US" sz="1800" u="none" strike="noStrike">
                          <a:effectLst/>
                          <a:latin typeface="Book Antiqua" pitchFamily="18" charset="0"/>
                        </a:rPr>
                        <a:t>1367.26546</a:t>
                      </a:r>
                      <a:endParaRPr lang="en-US" sz="1800" b="0" i="0" u="none" strike="noStrike">
                        <a:solidFill>
                          <a:srgbClr val="000000"/>
                        </a:solidFill>
                        <a:effectLst/>
                        <a:latin typeface="Book Antiqua" pitchFamily="18" charset="0"/>
                      </a:endParaRPr>
                    </a:p>
                  </a:txBody>
                  <a:tcPr marL="9525" marR="9525" marT="9525" marB="0" anchor="b"/>
                </a:tc>
              </a:tr>
              <a:tr h="190500">
                <a:tc>
                  <a:txBody>
                    <a:bodyPr/>
                    <a:lstStyle/>
                    <a:p>
                      <a:pPr algn="ctr" fontAlgn="b"/>
                      <a:r>
                        <a:rPr lang="en-US" sz="1800" u="none" strike="noStrike" dirty="0">
                          <a:effectLst/>
                          <a:latin typeface="Book Antiqua" pitchFamily="18" charset="0"/>
                        </a:rPr>
                        <a:t>Urban Core Area</a:t>
                      </a:r>
                      <a:endParaRPr lang="en-US" sz="1800" b="0" i="0" u="none" strike="noStrike" dirty="0">
                        <a:solidFill>
                          <a:srgbClr val="000000"/>
                        </a:solidFill>
                        <a:effectLst/>
                        <a:latin typeface="Book Antiqua" pitchFamily="18" charset="0"/>
                      </a:endParaRPr>
                    </a:p>
                  </a:txBody>
                  <a:tcPr marL="9525" marR="9525" marT="9525" marB="0" anchor="b"/>
                </a:tc>
                <a:tc>
                  <a:txBody>
                    <a:bodyPr/>
                    <a:lstStyle/>
                    <a:p>
                      <a:pPr algn="ctr" fontAlgn="b"/>
                      <a:r>
                        <a:rPr lang="en-US" sz="1800" u="none" strike="noStrike">
                          <a:effectLst/>
                          <a:latin typeface="Book Antiqua" pitchFamily="18" charset="0"/>
                        </a:rPr>
                        <a:t>137.085676</a:t>
                      </a:r>
                      <a:endParaRPr lang="en-US" sz="1800" b="0" i="0" u="none" strike="noStrike">
                        <a:solidFill>
                          <a:srgbClr val="000000"/>
                        </a:solidFill>
                        <a:effectLst/>
                        <a:latin typeface="Book Antiqua" pitchFamily="18" charset="0"/>
                      </a:endParaRPr>
                    </a:p>
                  </a:txBody>
                  <a:tcPr marL="9525" marR="9525" marT="9525" marB="0" anchor="b"/>
                </a:tc>
              </a:tr>
              <a:tr h="190500">
                <a:tc>
                  <a:txBody>
                    <a:bodyPr/>
                    <a:lstStyle/>
                    <a:p>
                      <a:pPr algn="ctr" fontAlgn="b"/>
                      <a:r>
                        <a:rPr lang="en-US" sz="1800" u="none" strike="noStrike" dirty="0">
                          <a:effectLst/>
                          <a:latin typeface="Book Antiqua" pitchFamily="18" charset="0"/>
                        </a:rPr>
                        <a:t>New Urban Area</a:t>
                      </a:r>
                      <a:endParaRPr lang="en-US" sz="1800" b="0" i="0" u="none" strike="noStrike" dirty="0">
                        <a:solidFill>
                          <a:srgbClr val="000000"/>
                        </a:solidFill>
                        <a:effectLst/>
                        <a:latin typeface="Book Antiqua" pitchFamily="18" charset="0"/>
                      </a:endParaRPr>
                    </a:p>
                  </a:txBody>
                  <a:tcPr marL="9525" marR="9525" marT="9525" marB="0" anchor="b"/>
                </a:tc>
                <a:tc>
                  <a:txBody>
                    <a:bodyPr/>
                    <a:lstStyle/>
                    <a:p>
                      <a:pPr algn="ctr" fontAlgn="b"/>
                      <a:r>
                        <a:rPr lang="en-US" sz="1800" u="none" strike="noStrike">
                          <a:effectLst/>
                          <a:latin typeface="Book Antiqua" pitchFamily="18" charset="0"/>
                        </a:rPr>
                        <a:t>302.739842</a:t>
                      </a:r>
                      <a:endParaRPr lang="en-US" sz="1800" b="0" i="0" u="none" strike="noStrike">
                        <a:solidFill>
                          <a:srgbClr val="000000"/>
                        </a:solidFill>
                        <a:effectLst/>
                        <a:latin typeface="Book Antiqua" pitchFamily="18" charset="0"/>
                      </a:endParaRPr>
                    </a:p>
                  </a:txBody>
                  <a:tcPr marL="9525" marR="9525" marT="9525" marB="0" anchor="b"/>
                </a:tc>
              </a:tr>
              <a:tr h="190500">
                <a:tc>
                  <a:txBody>
                    <a:bodyPr/>
                    <a:lstStyle/>
                    <a:p>
                      <a:pPr algn="ctr" fontAlgn="b"/>
                      <a:r>
                        <a:rPr lang="en-US" sz="1800" u="none" strike="noStrike">
                          <a:effectLst/>
                          <a:latin typeface="Book Antiqua" pitchFamily="18" charset="0"/>
                        </a:rPr>
                        <a:t>Agriculture</a:t>
                      </a:r>
                      <a:endParaRPr lang="en-US" sz="1800" b="0" i="0" u="none" strike="noStrike">
                        <a:solidFill>
                          <a:srgbClr val="000000"/>
                        </a:solidFill>
                        <a:effectLst/>
                        <a:latin typeface="Book Antiqua" pitchFamily="18" charset="0"/>
                      </a:endParaRPr>
                    </a:p>
                  </a:txBody>
                  <a:tcPr marL="9525" marR="9525" marT="9525" marB="0" anchor="b"/>
                </a:tc>
                <a:tc>
                  <a:txBody>
                    <a:bodyPr/>
                    <a:lstStyle/>
                    <a:p>
                      <a:pPr algn="ctr" fontAlgn="b"/>
                      <a:r>
                        <a:rPr lang="en-US" sz="1800" u="none" strike="noStrike">
                          <a:effectLst/>
                          <a:latin typeface="Book Antiqua" pitchFamily="18" charset="0"/>
                        </a:rPr>
                        <a:t>503.300351</a:t>
                      </a:r>
                      <a:endParaRPr lang="en-US" sz="1800" b="0" i="0" u="none" strike="noStrike">
                        <a:solidFill>
                          <a:srgbClr val="000000"/>
                        </a:solidFill>
                        <a:effectLst/>
                        <a:latin typeface="Book Antiqua" pitchFamily="18" charset="0"/>
                      </a:endParaRPr>
                    </a:p>
                  </a:txBody>
                  <a:tcPr marL="9525" marR="9525" marT="9525" marB="0" anchor="b"/>
                </a:tc>
              </a:tr>
              <a:tr h="190500">
                <a:tc>
                  <a:txBody>
                    <a:bodyPr/>
                    <a:lstStyle/>
                    <a:p>
                      <a:pPr algn="ctr" fontAlgn="b"/>
                      <a:r>
                        <a:rPr lang="en-US" sz="1800" u="none" strike="noStrike">
                          <a:effectLst/>
                          <a:latin typeface="Book Antiqua" pitchFamily="18" charset="0"/>
                        </a:rPr>
                        <a:t>Urban Fringe Area</a:t>
                      </a:r>
                      <a:endParaRPr lang="en-US" sz="1800" b="0" i="0" u="none" strike="noStrike">
                        <a:solidFill>
                          <a:srgbClr val="000000"/>
                        </a:solidFill>
                        <a:effectLst/>
                        <a:latin typeface="Book Antiqua" pitchFamily="18" charset="0"/>
                      </a:endParaRPr>
                    </a:p>
                  </a:txBody>
                  <a:tcPr marL="9525" marR="9525" marT="9525" marB="0" anchor="b"/>
                </a:tc>
                <a:tc>
                  <a:txBody>
                    <a:bodyPr/>
                    <a:lstStyle/>
                    <a:p>
                      <a:pPr algn="ctr" fontAlgn="b"/>
                      <a:r>
                        <a:rPr lang="en-US" sz="1800" u="none" strike="noStrike">
                          <a:effectLst/>
                          <a:latin typeface="Book Antiqua" pitchFamily="18" charset="0"/>
                        </a:rPr>
                        <a:t>422.878452</a:t>
                      </a:r>
                      <a:endParaRPr lang="en-US" sz="1800" b="0" i="0" u="none" strike="noStrike">
                        <a:solidFill>
                          <a:srgbClr val="000000"/>
                        </a:solidFill>
                        <a:effectLst/>
                        <a:latin typeface="Book Antiqua" pitchFamily="18" charset="0"/>
                      </a:endParaRPr>
                    </a:p>
                  </a:txBody>
                  <a:tcPr marL="9525" marR="9525" marT="9525" marB="0" anchor="b"/>
                </a:tc>
              </a:tr>
              <a:tr h="190500">
                <a:tc>
                  <a:txBody>
                    <a:bodyPr/>
                    <a:lstStyle/>
                    <a:p>
                      <a:pPr algn="ctr" fontAlgn="b"/>
                      <a:r>
                        <a:rPr lang="en-US" sz="1800" u="none" strike="noStrike">
                          <a:effectLst/>
                          <a:latin typeface="Book Antiqua" pitchFamily="18" charset="0"/>
                        </a:rPr>
                        <a:t>Waterbody</a:t>
                      </a:r>
                      <a:endParaRPr lang="en-US" sz="1800" b="0" i="0" u="none" strike="noStrike">
                        <a:solidFill>
                          <a:srgbClr val="000000"/>
                        </a:solidFill>
                        <a:effectLst/>
                        <a:latin typeface="Book Antiqua" pitchFamily="18" charset="0"/>
                      </a:endParaRPr>
                    </a:p>
                  </a:txBody>
                  <a:tcPr marL="9525" marR="9525" marT="9525" marB="0" anchor="b"/>
                </a:tc>
                <a:tc>
                  <a:txBody>
                    <a:bodyPr/>
                    <a:lstStyle/>
                    <a:p>
                      <a:pPr algn="ctr" fontAlgn="b"/>
                      <a:r>
                        <a:rPr lang="en-US" sz="1800" u="none" strike="noStrike" dirty="0">
                          <a:effectLst/>
                          <a:latin typeface="Book Antiqua" pitchFamily="18" charset="0"/>
                        </a:rPr>
                        <a:t>199.605746</a:t>
                      </a:r>
                      <a:endParaRPr lang="en-US" sz="1800" b="0" i="0" u="none" strike="noStrike" dirty="0">
                        <a:solidFill>
                          <a:srgbClr val="000000"/>
                        </a:solidFill>
                        <a:effectLst/>
                        <a:latin typeface="Book Antiqua" pitchFamily="18" charset="0"/>
                      </a:endParaRPr>
                    </a:p>
                  </a:txBody>
                  <a:tcPr marL="9525" marR="9525" marT="9525" marB="0" anchor="b"/>
                </a:tc>
              </a:tr>
            </a:tbl>
          </a:graphicData>
        </a:graphic>
      </p:graphicFrame>
    </p:spTree>
    <p:extLst>
      <p:ext uri="{BB962C8B-B14F-4D97-AF65-F5344CB8AC3E}">
        <p14:creationId xmlns:p14="http://schemas.microsoft.com/office/powerpoint/2010/main" val="33325490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704" y="0"/>
            <a:ext cx="7072362" cy="954107"/>
          </a:xfrm>
          <a:prstGeom prst="rect">
            <a:avLst/>
          </a:prstGeom>
          <a:noFill/>
        </p:spPr>
        <p:txBody>
          <a:bodyPr wrap="square" rtlCol="0">
            <a:spAutoFit/>
          </a:bodyPr>
          <a:lstStyle/>
          <a:p>
            <a:pPr algn="ctr"/>
            <a:r>
              <a:rPr lang="en-US" sz="2800" b="1" dirty="0" smtClean="0">
                <a:latin typeface="Book Antiqua" pitchFamily="18" charset="0"/>
              </a:rPr>
              <a:t>Proposed Urban Area Plan of </a:t>
            </a:r>
            <a:r>
              <a:rPr lang="en-US" sz="2800" b="1" dirty="0" err="1" smtClean="0">
                <a:latin typeface="Book Antiqua" pitchFamily="18" charset="0"/>
              </a:rPr>
              <a:t>Taherpur</a:t>
            </a:r>
            <a:r>
              <a:rPr lang="en-US" sz="2800" b="1" dirty="0" smtClean="0">
                <a:latin typeface="Book Antiqua" pitchFamily="18" charset="0"/>
              </a:rPr>
              <a:t> </a:t>
            </a:r>
            <a:r>
              <a:rPr lang="en-US" sz="2800" b="1" dirty="0" err="1" smtClean="0">
                <a:latin typeface="Book Antiqua" pitchFamily="18" charset="0"/>
              </a:rPr>
              <a:t>Pourashava</a:t>
            </a:r>
            <a:endParaRPr lang="en-US" sz="2800" b="1" dirty="0">
              <a:latin typeface="Book Antiqua" pitchFamily="18" charset="0"/>
            </a:endParaRPr>
          </a:p>
        </p:txBody>
      </p:sp>
      <p:pic>
        <p:nvPicPr>
          <p:cNvPr id="15362" name="Picture 2" descr="C:\Users\RAZ\Desktop\Plan Map\jpeg map\Urban Area Plan_Taherpur_30_40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2446" y="0"/>
            <a:ext cx="5487541" cy="6731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nvGraphicFramePr>
        <p:xfrm>
          <a:off x="285704" y="785794"/>
          <a:ext cx="5616624" cy="5904650"/>
        </p:xfrm>
        <a:graphic>
          <a:graphicData uri="http://schemas.openxmlformats.org/drawingml/2006/table">
            <a:tbl>
              <a:tblPr/>
              <a:tblGrid>
                <a:gridCol w="2613290"/>
                <a:gridCol w="3003334"/>
              </a:tblGrid>
              <a:tr h="236186">
                <a:tc>
                  <a:txBody>
                    <a:bodyPr/>
                    <a:lstStyle/>
                    <a:p>
                      <a:pPr algn="l" fontAlgn="b"/>
                      <a:r>
                        <a:rPr lang="en-US" sz="1400" b="1" i="0" u="none" strike="noStrike" dirty="0" err="1">
                          <a:solidFill>
                            <a:srgbClr val="000000"/>
                          </a:solidFill>
                          <a:latin typeface="Calibri"/>
                        </a:rPr>
                        <a:t>Taherpur</a:t>
                      </a:r>
                      <a:r>
                        <a:rPr lang="en-US" sz="1400" b="1" i="0" u="none" strike="noStrike" dirty="0">
                          <a:solidFill>
                            <a:srgbClr val="000000"/>
                          </a:solidFill>
                          <a:latin typeface="Calibri"/>
                        </a:rPr>
                        <a:t> </a:t>
                      </a:r>
                      <a:r>
                        <a:rPr lang="en-US" sz="1400" b="1" i="0" u="none" strike="noStrike" dirty="0" err="1">
                          <a:solidFill>
                            <a:srgbClr val="000000"/>
                          </a:solidFill>
                          <a:latin typeface="Calibri"/>
                        </a:rPr>
                        <a:t>Paurashava</a:t>
                      </a:r>
                      <a:endParaRPr lang="en-US" sz="14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Housing Area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l" fontAlgn="b"/>
                      <a:r>
                        <a:rPr lang="en-US" sz="1400" b="1" i="0" u="none" strike="noStrike">
                          <a:solidFill>
                            <a:srgbClr val="000000"/>
                          </a:solidFill>
                          <a:latin typeface="Calibri"/>
                        </a:rPr>
                        <a:t>Taherpur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Water Treatment Plant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l" fontAlgn="b"/>
                      <a:r>
                        <a:rPr lang="en-US" sz="1400" b="1" i="0" u="none" strike="noStrike" dirty="0" err="1">
                          <a:solidFill>
                            <a:srgbClr val="000000"/>
                          </a:solidFill>
                          <a:latin typeface="Calibri"/>
                        </a:rPr>
                        <a:t>Taherpur</a:t>
                      </a:r>
                      <a:r>
                        <a:rPr lang="en-US" sz="1400" b="1" i="0" u="none" strike="noStrike" dirty="0">
                          <a:solidFill>
                            <a:srgbClr val="000000"/>
                          </a:solidFill>
                          <a:latin typeface="Calibri"/>
                        </a:rPr>
                        <a:t> </a:t>
                      </a:r>
                      <a:r>
                        <a:rPr lang="en-US" sz="1400" b="1" i="0" u="none" strike="noStrike" dirty="0" err="1">
                          <a:solidFill>
                            <a:srgbClr val="000000"/>
                          </a:solidFill>
                          <a:latin typeface="Calibri"/>
                        </a:rPr>
                        <a:t>Paurashava</a:t>
                      </a:r>
                      <a:endParaRPr lang="en-US" sz="14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Waste Transfer Station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l" fontAlgn="b"/>
                      <a:r>
                        <a:rPr lang="en-US" sz="1400" b="1" i="0" u="none" strike="noStrike">
                          <a:solidFill>
                            <a:srgbClr val="000000"/>
                          </a:solidFill>
                          <a:latin typeface="Calibri"/>
                        </a:rPr>
                        <a:t>Taherpur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Waste Transfer Station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l" fontAlgn="b"/>
                      <a:r>
                        <a:rPr lang="en-US" sz="1400" b="1" i="0" u="none" strike="noStrike">
                          <a:solidFill>
                            <a:srgbClr val="000000"/>
                          </a:solidFill>
                          <a:latin typeface="Calibri"/>
                        </a:rPr>
                        <a:t>Taherpur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Waste Transfer Station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l" fontAlgn="b"/>
                      <a:r>
                        <a:rPr lang="en-US" sz="1400" b="1" i="0" u="none" strike="noStrike">
                          <a:solidFill>
                            <a:srgbClr val="000000"/>
                          </a:solidFill>
                          <a:latin typeface="Calibri"/>
                        </a:rPr>
                        <a:t>Taherpur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Public Toilet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l" fontAlgn="b"/>
                      <a:r>
                        <a:rPr lang="en-US" sz="1400" b="1" i="0" u="none" strike="noStrike">
                          <a:solidFill>
                            <a:srgbClr val="000000"/>
                          </a:solidFill>
                          <a:latin typeface="Calibri"/>
                        </a:rPr>
                        <a:t>Taherpur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Waste Transfer Station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l" fontAlgn="b"/>
                      <a:r>
                        <a:rPr lang="en-US" sz="1400" b="1" i="0" u="none" strike="noStrike">
                          <a:solidFill>
                            <a:srgbClr val="000000"/>
                          </a:solidFill>
                          <a:latin typeface="Calibri"/>
                        </a:rPr>
                        <a:t>Taherpur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Waste Transfer Station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l" fontAlgn="b"/>
                      <a:r>
                        <a:rPr lang="en-US" sz="1400" b="1" i="0" u="none" strike="noStrike">
                          <a:solidFill>
                            <a:srgbClr val="000000"/>
                          </a:solidFill>
                          <a:latin typeface="Calibri"/>
                        </a:rPr>
                        <a:t>Taherpur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Mini Bus/Auto Stand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l" fontAlgn="b"/>
                      <a:r>
                        <a:rPr lang="en-US" sz="1400" b="1" i="0" u="none" strike="noStrike">
                          <a:solidFill>
                            <a:srgbClr val="000000"/>
                          </a:solidFill>
                          <a:latin typeface="Calibri"/>
                        </a:rPr>
                        <a:t>Taherpur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Rickshaw/ Auto Stand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l" fontAlgn="b"/>
                      <a:r>
                        <a:rPr lang="en-US" sz="1400" b="1" i="0" u="none" strike="noStrike">
                          <a:solidFill>
                            <a:srgbClr val="000000"/>
                          </a:solidFill>
                          <a:latin typeface="Calibri"/>
                        </a:rPr>
                        <a:t>Taherpur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Neighborhood Park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l" fontAlgn="b"/>
                      <a:r>
                        <a:rPr lang="en-US" sz="1400" b="1" i="0" u="none" strike="noStrike">
                          <a:solidFill>
                            <a:srgbClr val="000000"/>
                          </a:solidFill>
                          <a:latin typeface="Calibri"/>
                        </a:rPr>
                        <a:t>Taherpur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Pauro Market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l" fontAlgn="b"/>
                      <a:r>
                        <a:rPr lang="en-US" sz="1400" b="1" i="0" u="none" strike="noStrike">
                          <a:solidFill>
                            <a:srgbClr val="000000"/>
                          </a:solidFill>
                          <a:latin typeface="Calibri"/>
                        </a:rPr>
                        <a:t>Taherpur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Neighborhood Park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l" fontAlgn="b"/>
                      <a:r>
                        <a:rPr lang="en-US" sz="1400" b="1" i="0" u="none" strike="noStrike">
                          <a:solidFill>
                            <a:srgbClr val="000000"/>
                          </a:solidFill>
                          <a:latin typeface="Calibri"/>
                        </a:rPr>
                        <a:t>Taherpur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Neighborhood market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l" fontAlgn="b"/>
                      <a:r>
                        <a:rPr lang="en-US" sz="1400" b="1" i="0" u="none" strike="noStrike">
                          <a:solidFill>
                            <a:srgbClr val="000000"/>
                          </a:solidFill>
                          <a:latin typeface="Calibri"/>
                        </a:rPr>
                        <a:t>Taherpur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Wholesale Market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l" fontAlgn="b"/>
                      <a:r>
                        <a:rPr lang="en-US" sz="1400" b="1" i="0" u="none" strike="noStrike">
                          <a:solidFill>
                            <a:srgbClr val="000000"/>
                          </a:solidFill>
                          <a:latin typeface="Calibri"/>
                        </a:rPr>
                        <a:t>Taherpur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Vocational Training Institute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l" fontAlgn="b"/>
                      <a:r>
                        <a:rPr lang="en-US" sz="1400" b="1" i="0" u="none" strike="noStrike">
                          <a:solidFill>
                            <a:srgbClr val="000000"/>
                          </a:solidFill>
                          <a:latin typeface="Calibri"/>
                        </a:rPr>
                        <a:t>Taherpur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Fish Processing Zone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l" fontAlgn="b"/>
                      <a:r>
                        <a:rPr lang="en-US" sz="1400" b="1" i="0" u="none" strike="noStrike">
                          <a:solidFill>
                            <a:srgbClr val="000000"/>
                          </a:solidFill>
                          <a:latin typeface="Calibri"/>
                        </a:rPr>
                        <a:t>Taherpur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Jute Industry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l" fontAlgn="b"/>
                      <a:r>
                        <a:rPr lang="en-US" sz="1400" b="1" i="0" u="none" strike="noStrike">
                          <a:solidFill>
                            <a:srgbClr val="000000"/>
                          </a:solidFill>
                          <a:latin typeface="Calibri"/>
                        </a:rPr>
                        <a:t>Taherpur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Jute Godown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l" fontAlgn="b"/>
                      <a:r>
                        <a:rPr lang="en-US" sz="1400" b="1" i="0" u="none" strike="noStrike">
                          <a:solidFill>
                            <a:srgbClr val="000000"/>
                          </a:solidFill>
                          <a:latin typeface="Calibri"/>
                        </a:rPr>
                        <a:t>Taherpur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Electric Sub Station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l" fontAlgn="b"/>
                      <a:r>
                        <a:rPr lang="en-US" sz="1400" b="1" i="0" u="none" strike="noStrike">
                          <a:solidFill>
                            <a:srgbClr val="000000"/>
                          </a:solidFill>
                          <a:latin typeface="Calibri"/>
                        </a:rPr>
                        <a:t>Taherpur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Solar Panel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l" fontAlgn="b"/>
                      <a:r>
                        <a:rPr lang="en-US" sz="1400" b="1" i="0" u="none" strike="noStrike">
                          <a:solidFill>
                            <a:srgbClr val="000000"/>
                          </a:solidFill>
                          <a:latin typeface="Calibri"/>
                        </a:rPr>
                        <a:t>Taherpur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Fish Mrket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l" fontAlgn="b"/>
                      <a:r>
                        <a:rPr lang="en-US" sz="1400" b="1" i="0" u="none" strike="noStrike">
                          <a:solidFill>
                            <a:srgbClr val="000000"/>
                          </a:solidFill>
                          <a:latin typeface="Calibri"/>
                        </a:rPr>
                        <a:t>Taherpur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Ice Factory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l" fontAlgn="b"/>
                      <a:r>
                        <a:rPr lang="en-US" sz="1400" b="1" i="0" u="none" strike="noStrike">
                          <a:solidFill>
                            <a:srgbClr val="000000"/>
                          </a:solidFill>
                          <a:latin typeface="Calibri"/>
                        </a:rPr>
                        <a:t>Taherpur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Calibri"/>
                        </a:rPr>
                        <a:t>Cold Storage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l" fontAlgn="b"/>
                      <a:r>
                        <a:rPr lang="en-US" sz="1400" b="1" i="0" u="none" strike="noStrike">
                          <a:solidFill>
                            <a:srgbClr val="000000"/>
                          </a:solidFill>
                          <a:latin typeface="Calibri"/>
                        </a:rPr>
                        <a:t>Taherpur Paurashava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Calibri"/>
                        </a:rPr>
                        <a:t>Hospital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nvGraphicFramePr>
        <p:xfrm>
          <a:off x="5902328" y="785790"/>
          <a:ext cx="720080" cy="5904650"/>
        </p:xfrm>
        <a:graphic>
          <a:graphicData uri="http://schemas.openxmlformats.org/drawingml/2006/table">
            <a:tbl>
              <a:tblPr/>
              <a:tblGrid>
                <a:gridCol w="720080"/>
              </a:tblGrid>
              <a:tr h="236186">
                <a:tc>
                  <a:txBody>
                    <a:bodyPr/>
                    <a:lstStyle/>
                    <a:p>
                      <a:pPr algn="ctr" fontAlgn="b"/>
                      <a:r>
                        <a:rPr lang="en-US" sz="1400" b="1" i="0" u="none" strike="noStrike">
                          <a:solidFill>
                            <a:srgbClr val="000000"/>
                          </a:solidFill>
                          <a:latin typeface="Calibri"/>
                        </a:rPr>
                        <a:t>87.9684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ctr" fontAlgn="b"/>
                      <a:r>
                        <a:rPr lang="en-US" sz="1400" b="1" i="0" u="none" strike="noStrike">
                          <a:solidFill>
                            <a:srgbClr val="000000"/>
                          </a:solidFill>
                          <a:latin typeface="Calibri"/>
                        </a:rPr>
                        <a:t>1.45313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ctr" fontAlgn="b"/>
                      <a:r>
                        <a:rPr lang="en-US" sz="1400" b="1" i="0" u="none" strike="noStrike">
                          <a:solidFill>
                            <a:srgbClr val="000000"/>
                          </a:solidFill>
                          <a:latin typeface="Calibri"/>
                        </a:rPr>
                        <a:t>0.13105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ctr" fontAlgn="b"/>
                      <a:r>
                        <a:rPr lang="en-US" sz="1400" b="1" i="0" u="none" strike="noStrike">
                          <a:solidFill>
                            <a:srgbClr val="000000"/>
                          </a:solidFill>
                          <a:latin typeface="Calibri"/>
                        </a:rPr>
                        <a:t>0.11918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ctr" fontAlgn="b"/>
                      <a:r>
                        <a:rPr lang="en-US" sz="1400" b="1" i="0" u="none" strike="noStrike">
                          <a:solidFill>
                            <a:srgbClr val="000000"/>
                          </a:solidFill>
                          <a:latin typeface="Calibri"/>
                        </a:rPr>
                        <a:t>0.25235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ctr" fontAlgn="b"/>
                      <a:r>
                        <a:rPr lang="en-US" sz="1400" b="1" i="0" u="none" strike="noStrike">
                          <a:solidFill>
                            <a:srgbClr val="000000"/>
                          </a:solidFill>
                          <a:latin typeface="Calibri"/>
                        </a:rPr>
                        <a:t>0.09015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ctr" fontAlgn="b"/>
                      <a:r>
                        <a:rPr lang="en-US" sz="1400" b="1" i="0" u="none" strike="noStrike">
                          <a:solidFill>
                            <a:srgbClr val="000000"/>
                          </a:solidFill>
                          <a:latin typeface="Calibri"/>
                        </a:rPr>
                        <a:t>0.73571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ctr" fontAlgn="b"/>
                      <a:r>
                        <a:rPr lang="en-US" sz="1400" b="1" i="0" u="none" strike="noStrike" dirty="0">
                          <a:solidFill>
                            <a:srgbClr val="000000"/>
                          </a:solidFill>
                          <a:latin typeface="Calibri"/>
                        </a:rPr>
                        <a:t>0.43652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ctr" fontAlgn="b"/>
                      <a:r>
                        <a:rPr lang="en-US" sz="1400" b="1" i="0" u="none" strike="noStrike">
                          <a:solidFill>
                            <a:srgbClr val="000000"/>
                          </a:solidFill>
                          <a:latin typeface="Calibri"/>
                        </a:rPr>
                        <a:t>0.83461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ctr" fontAlgn="b"/>
                      <a:r>
                        <a:rPr lang="en-US" sz="1400" b="1" i="0" u="none" strike="noStrike">
                          <a:solidFill>
                            <a:srgbClr val="000000"/>
                          </a:solidFill>
                          <a:latin typeface="Calibri"/>
                        </a:rPr>
                        <a:t>0.62336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ctr" fontAlgn="b"/>
                      <a:r>
                        <a:rPr lang="en-US" sz="1400" b="1" i="0" u="none" strike="noStrike">
                          <a:solidFill>
                            <a:srgbClr val="000000"/>
                          </a:solidFill>
                          <a:latin typeface="Calibri"/>
                        </a:rPr>
                        <a:t>1.37854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ctr" fontAlgn="b"/>
                      <a:r>
                        <a:rPr lang="en-US" sz="1400" b="1" i="0" u="none" strike="noStrike">
                          <a:solidFill>
                            <a:srgbClr val="000000"/>
                          </a:solidFill>
                          <a:latin typeface="Calibri"/>
                        </a:rPr>
                        <a:t>2.00816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ctr" fontAlgn="b"/>
                      <a:r>
                        <a:rPr lang="en-US" sz="1400" b="1" i="0" u="none" strike="noStrike">
                          <a:solidFill>
                            <a:srgbClr val="000000"/>
                          </a:solidFill>
                          <a:latin typeface="Calibri"/>
                        </a:rPr>
                        <a:t>2.92357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ctr" fontAlgn="b"/>
                      <a:r>
                        <a:rPr lang="en-US" sz="1400" b="1" i="0" u="none" strike="noStrike">
                          <a:solidFill>
                            <a:srgbClr val="000000"/>
                          </a:solidFill>
                          <a:latin typeface="Calibri"/>
                        </a:rPr>
                        <a:t>1.56327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ctr" fontAlgn="b"/>
                      <a:r>
                        <a:rPr lang="en-US" sz="1400" b="1" i="0" u="none" strike="noStrike">
                          <a:solidFill>
                            <a:srgbClr val="000000"/>
                          </a:solidFill>
                          <a:latin typeface="Calibri"/>
                        </a:rPr>
                        <a:t>1.8213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ctr" fontAlgn="b"/>
                      <a:r>
                        <a:rPr lang="en-US" sz="1400" b="1" i="0" u="none" strike="noStrike">
                          <a:solidFill>
                            <a:srgbClr val="000000"/>
                          </a:solidFill>
                          <a:latin typeface="Calibri"/>
                        </a:rPr>
                        <a:t>2.49237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ctr" fontAlgn="b"/>
                      <a:r>
                        <a:rPr lang="en-US" sz="1400" b="1" i="0" u="none" strike="noStrike">
                          <a:solidFill>
                            <a:srgbClr val="000000"/>
                          </a:solidFill>
                          <a:latin typeface="Calibri"/>
                        </a:rPr>
                        <a:t>1.77861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ctr" fontAlgn="b"/>
                      <a:r>
                        <a:rPr lang="en-US" sz="1400" b="1" i="0" u="none" strike="noStrike">
                          <a:solidFill>
                            <a:srgbClr val="000000"/>
                          </a:solidFill>
                          <a:latin typeface="Calibri"/>
                        </a:rPr>
                        <a:t>12.4998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ctr" fontAlgn="b"/>
                      <a:r>
                        <a:rPr lang="en-US" sz="1400" b="1" i="0" u="none" strike="noStrike">
                          <a:solidFill>
                            <a:srgbClr val="000000"/>
                          </a:solidFill>
                          <a:latin typeface="Calibri"/>
                        </a:rPr>
                        <a:t>2.70281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ctr" fontAlgn="b"/>
                      <a:r>
                        <a:rPr lang="en-US" sz="1400" b="1" i="0" u="none" strike="noStrike">
                          <a:solidFill>
                            <a:srgbClr val="000000"/>
                          </a:solidFill>
                          <a:latin typeface="Calibri"/>
                        </a:rPr>
                        <a:t>0.70914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ctr" fontAlgn="b"/>
                      <a:r>
                        <a:rPr lang="en-US" sz="1400" b="1" i="0" u="none" strike="noStrike">
                          <a:solidFill>
                            <a:srgbClr val="000000"/>
                          </a:solidFill>
                          <a:latin typeface="Calibri"/>
                        </a:rPr>
                        <a:t>0.57777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ctr" fontAlgn="b"/>
                      <a:r>
                        <a:rPr lang="en-US" sz="1400" b="1" i="0" u="none" strike="noStrike">
                          <a:solidFill>
                            <a:srgbClr val="000000"/>
                          </a:solidFill>
                          <a:latin typeface="Calibri"/>
                        </a:rPr>
                        <a:t>0.37835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ctr" fontAlgn="b"/>
                      <a:r>
                        <a:rPr lang="en-US" sz="1400" b="1" i="0" u="none" strike="noStrike">
                          <a:solidFill>
                            <a:srgbClr val="000000"/>
                          </a:solidFill>
                          <a:latin typeface="Calibri"/>
                        </a:rPr>
                        <a:t>0.33196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ctr" fontAlgn="b"/>
                      <a:r>
                        <a:rPr lang="en-US" sz="1400" b="1" i="0" u="none" strike="noStrike">
                          <a:solidFill>
                            <a:srgbClr val="000000"/>
                          </a:solidFill>
                          <a:latin typeface="Calibri"/>
                        </a:rPr>
                        <a:t>0.37423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186">
                <a:tc>
                  <a:txBody>
                    <a:bodyPr/>
                    <a:lstStyle/>
                    <a:p>
                      <a:pPr algn="ctr" fontAlgn="b"/>
                      <a:r>
                        <a:rPr lang="en-US" sz="1400" b="1" i="0" u="none" strike="noStrike" dirty="0">
                          <a:solidFill>
                            <a:srgbClr val="000000"/>
                          </a:solidFill>
                          <a:latin typeface="Calibri"/>
                        </a:rPr>
                        <a:t>1.80051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6479644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58630" cy="922114"/>
          </a:xfrm>
        </p:spPr>
        <p:txBody>
          <a:bodyPr>
            <a:normAutofit/>
          </a:bodyPr>
          <a:lstStyle/>
          <a:p>
            <a:r>
              <a:rPr lang="en-US" sz="3600" b="1" dirty="0" smtClean="0"/>
              <a:t>Plot Schedule for Proposed Facilities (</a:t>
            </a:r>
            <a:r>
              <a:rPr lang="en-US" sz="3600" b="1" dirty="0" err="1" smtClean="0"/>
              <a:t>Taherpur</a:t>
            </a:r>
            <a:r>
              <a:rPr lang="en-US" sz="3600" b="1" dirty="0" smtClean="0"/>
              <a:t>)</a:t>
            </a:r>
            <a:endParaRPr lang="en-US" sz="3600" b="1" dirty="0"/>
          </a:p>
        </p:txBody>
      </p:sp>
      <p:graphicFrame>
        <p:nvGraphicFramePr>
          <p:cNvPr id="5" name="Table 4"/>
          <p:cNvGraphicFramePr>
            <a:graphicFrameLocks noGrp="1"/>
          </p:cNvGraphicFramePr>
          <p:nvPr/>
        </p:nvGraphicFramePr>
        <p:xfrm>
          <a:off x="357142" y="928670"/>
          <a:ext cx="12858841" cy="5949742"/>
        </p:xfrm>
        <a:graphic>
          <a:graphicData uri="http://schemas.openxmlformats.org/drawingml/2006/table">
            <a:tbl>
              <a:tblPr/>
              <a:tblGrid>
                <a:gridCol w="588935"/>
                <a:gridCol w="1059569"/>
                <a:gridCol w="1141865"/>
                <a:gridCol w="7594431"/>
                <a:gridCol w="1306458"/>
                <a:gridCol w="1167583"/>
              </a:tblGrid>
              <a:tr h="597823">
                <a:tc>
                  <a:txBody>
                    <a:bodyPr/>
                    <a:lstStyle/>
                    <a:p>
                      <a:pPr>
                        <a:lnSpc>
                          <a:spcPct val="115000"/>
                        </a:lnSpc>
                        <a:spcAft>
                          <a:spcPts val="0"/>
                        </a:spcAft>
                      </a:pPr>
                      <a:r>
                        <a:rPr lang="en-US" sz="1400" b="1" dirty="0">
                          <a:solidFill>
                            <a:srgbClr val="000000"/>
                          </a:solidFill>
                          <a:latin typeface="Calibri"/>
                          <a:ea typeface="Times New Roman"/>
                          <a:cs typeface="Calibri"/>
                        </a:rPr>
                        <a:t>8</a:t>
                      </a:r>
                      <a:endParaRPr lang="en-GB" sz="1400" b="1" dirty="0">
                        <a:latin typeface="Calibri"/>
                        <a:ea typeface="Calibri"/>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Waste Transfer Station</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0.131048</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b="1">
                          <a:solidFill>
                            <a:srgbClr val="000000"/>
                          </a:solidFill>
                          <a:latin typeface="Calibri"/>
                          <a:ea typeface="Times New Roman"/>
                          <a:cs typeface="Calibri"/>
                        </a:rPr>
                        <a:t>115	120	202	208	230	237	238</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Jaganathpur 152 000</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Tahirpur Paurashava(Ward-05)</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7823">
                <a:tc>
                  <a:txBody>
                    <a:bodyPr/>
                    <a:lstStyle/>
                    <a:p>
                      <a:pPr>
                        <a:lnSpc>
                          <a:spcPct val="115000"/>
                        </a:lnSpc>
                        <a:spcAft>
                          <a:spcPts val="0"/>
                        </a:spcAft>
                      </a:pPr>
                      <a:r>
                        <a:rPr lang="en-US" sz="1400" b="1">
                          <a:solidFill>
                            <a:srgbClr val="000000"/>
                          </a:solidFill>
                          <a:latin typeface="Calibri"/>
                          <a:ea typeface="Times New Roman"/>
                          <a:cs typeface="Calibri"/>
                        </a:rPr>
                        <a:t>9</a:t>
                      </a:r>
                      <a:endParaRPr lang="en-GB" sz="1400" b="1">
                        <a:latin typeface="Calibri"/>
                        <a:ea typeface="Calibri"/>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Waste Transfer Station</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0.119176</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b="1">
                          <a:solidFill>
                            <a:srgbClr val="000000"/>
                          </a:solidFill>
                          <a:latin typeface="Calibri"/>
                          <a:ea typeface="Times New Roman"/>
                          <a:cs typeface="Calibri"/>
                        </a:rPr>
                        <a:t>1513	1514</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Taherpur Paschim 153 000</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Tahirpur Paurashava(Ward-02)</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7823">
                <a:tc>
                  <a:txBody>
                    <a:bodyPr/>
                    <a:lstStyle/>
                    <a:p>
                      <a:pPr>
                        <a:lnSpc>
                          <a:spcPct val="115000"/>
                        </a:lnSpc>
                        <a:spcAft>
                          <a:spcPts val="0"/>
                        </a:spcAft>
                      </a:pPr>
                      <a:r>
                        <a:rPr lang="en-US" sz="1400" b="1">
                          <a:solidFill>
                            <a:srgbClr val="000000"/>
                          </a:solidFill>
                          <a:latin typeface="Calibri"/>
                          <a:ea typeface="Times New Roman"/>
                          <a:cs typeface="Calibri"/>
                        </a:rPr>
                        <a:t>10</a:t>
                      </a:r>
                      <a:endParaRPr lang="en-GB" sz="1400" b="1">
                        <a:latin typeface="Calibri"/>
                        <a:ea typeface="Calibri"/>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Waste Transfer Station</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0.252347</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b="1">
                          <a:solidFill>
                            <a:srgbClr val="000000"/>
                          </a:solidFill>
                          <a:latin typeface="Calibri"/>
                          <a:ea typeface="Times New Roman"/>
                          <a:cs typeface="Calibri"/>
                        </a:rPr>
                        <a:t>1811	1758	1770	1771	1772	1773	1774	1775	1779	1809</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Taherpur Paschim 153 000</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Tahirpur Paurashava(Ward-02)</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7823">
                <a:tc>
                  <a:txBody>
                    <a:bodyPr/>
                    <a:lstStyle/>
                    <a:p>
                      <a:pPr>
                        <a:lnSpc>
                          <a:spcPct val="115000"/>
                        </a:lnSpc>
                        <a:spcAft>
                          <a:spcPts val="0"/>
                        </a:spcAft>
                      </a:pPr>
                      <a:r>
                        <a:rPr lang="en-US" sz="1400" b="1">
                          <a:solidFill>
                            <a:srgbClr val="000000"/>
                          </a:solidFill>
                          <a:latin typeface="Calibri"/>
                          <a:ea typeface="Times New Roman"/>
                          <a:cs typeface="Calibri"/>
                        </a:rPr>
                        <a:t>11</a:t>
                      </a:r>
                      <a:endParaRPr lang="en-GB" sz="1400" b="1">
                        <a:latin typeface="Calibri"/>
                        <a:ea typeface="Calibri"/>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Public Toilet</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0.090153</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b="1">
                          <a:solidFill>
                            <a:srgbClr val="000000"/>
                          </a:solidFill>
                          <a:latin typeface="Calibri"/>
                          <a:ea typeface="Times New Roman"/>
                          <a:cs typeface="Calibri"/>
                        </a:rPr>
                        <a:t>1672	1616	1646	1669</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Taherpur Paschim 153 000</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Tahirpur Paurashava(Ward-02)</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7098">
                <a:tc>
                  <a:txBody>
                    <a:bodyPr/>
                    <a:lstStyle/>
                    <a:p>
                      <a:pPr>
                        <a:lnSpc>
                          <a:spcPct val="115000"/>
                        </a:lnSpc>
                        <a:spcAft>
                          <a:spcPts val="0"/>
                        </a:spcAft>
                      </a:pPr>
                      <a:r>
                        <a:rPr lang="en-US" sz="1400" b="1">
                          <a:solidFill>
                            <a:srgbClr val="000000"/>
                          </a:solidFill>
                          <a:latin typeface="Calibri"/>
                          <a:ea typeface="Times New Roman"/>
                          <a:cs typeface="Calibri"/>
                        </a:rPr>
                        <a:t>12</a:t>
                      </a:r>
                      <a:endParaRPr lang="en-GB" sz="1400" b="1">
                        <a:latin typeface="Calibri"/>
                        <a:ea typeface="Calibri"/>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Waste Transfer Station</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0.735707</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b="1">
                          <a:solidFill>
                            <a:srgbClr val="000000"/>
                          </a:solidFill>
                          <a:latin typeface="Calibri"/>
                          <a:ea typeface="Times New Roman"/>
                          <a:cs typeface="Calibri"/>
                        </a:rPr>
                        <a:t>1342	1343	1365	1366	1394	1399	1385	1393	1164	1165	1170	1338	1340	1344	1345	1346	1354	1963	1339</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Dakshin Koalipara 158 000</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Tahirpur Paurashava(Ward-07)</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7823">
                <a:tc>
                  <a:txBody>
                    <a:bodyPr/>
                    <a:lstStyle/>
                    <a:p>
                      <a:pPr>
                        <a:lnSpc>
                          <a:spcPct val="115000"/>
                        </a:lnSpc>
                        <a:spcAft>
                          <a:spcPts val="0"/>
                        </a:spcAft>
                      </a:pPr>
                      <a:r>
                        <a:rPr lang="en-US" sz="1400" b="1">
                          <a:solidFill>
                            <a:srgbClr val="000000"/>
                          </a:solidFill>
                          <a:latin typeface="Calibri"/>
                          <a:ea typeface="Times New Roman"/>
                          <a:cs typeface="Calibri"/>
                        </a:rPr>
                        <a:t>13</a:t>
                      </a:r>
                      <a:endParaRPr lang="en-GB" sz="1400" b="1">
                        <a:latin typeface="Calibri"/>
                        <a:ea typeface="Calibri"/>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dirty="0">
                          <a:solidFill>
                            <a:srgbClr val="000000"/>
                          </a:solidFill>
                          <a:latin typeface="Calibri"/>
                          <a:ea typeface="Calibri"/>
                          <a:cs typeface="Calibri"/>
                        </a:rPr>
                        <a:t>Waste Transfer Station</a:t>
                      </a:r>
                      <a:endParaRPr lang="en-GB" sz="1400" b="1" dirty="0">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0.436517</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b="1">
                          <a:solidFill>
                            <a:srgbClr val="000000"/>
                          </a:solidFill>
                          <a:latin typeface="Calibri"/>
                          <a:ea typeface="Times New Roman"/>
                          <a:cs typeface="Calibri"/>
                        </a:rPr>
                        <a:t>1762	1764	1765	1771	1781	1782	1783	1787	1790	1761	1763	1815</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Jaganathpur 152 000</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dirty="0" err="1">
                          <a:solidFill>
                            <a:srgbClr val="000000"/>
                          </a:solidFill>
                          <a:latin typeface="Calibri"/>
                          <a:ea typeface="Calibri"/>
                          <a:cs typeface="Calibri"/>
                        </a:rPr>
                        <a:t>Tahirpur</a:t>
                      </a:r>
                      <a:r>
                        <a:rPr lang="en-US" sz="1400" b="1" dirty="0">
                          <a:solidFill>
                            <a:srgbClr val="000000"/>
                          </a:solidFill>
                          <a:latin typeface="Calibri"/>
                          <a:ea typeface="Calibri"/>
                          <a:cs typeface="Calibri"/>
                        </a:rPr>
                        <a:t> </a:t>
                      </a:r>
                      <a:r>
                        <a:rPr lang="en-US" sz="1400" b="1" dirty="0" err="1">
                          <a:solidFill>
                            <a:srgbClr val="000000"/>
                          </a:solidFill>
                          <a:latin typeface="Calibri"/>
                          <a:ea typeface="Calibri"/>
                          <a:cs typeface="Calibri"/>
                        </a:rPr>
                        <a:t>Paurashava</a:t>
                      </a:r>
                      <a:r>
                        <a:rPr lang="en-US" sz="1400" b="1" dirty="0">
                          <a:solidFill>
                            <a:srgbClr val="000000"/>
                          </a:solidFill>
                          <a:latin typeface="Calibri"/>
                          <a:ea typeface="Calibri"/>
                          <a:cs typeface="Calibri"/>
                        </a:rPr>
                        <a:t>(Ward-05)</a:t>
                      </a:r>
                      <a:endParaRPr lang="en-GB" sz="1400" b="1" dirty="0">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7823">
                <a:tc>
                  <a:txBody>
                    <a:bodyPr/>
                    <a:lstStyle/>
                    <a:p>
                      <a:pPr>
                        <a:lnSpc>
                          <a:spcPct val="115000"/>
                        </a:lnSpc>
                        <a:spcAft>
                          <a:spcPts val="0"/>
                        </a:spcAft>
                      </a:pPr>
                      <a:r>
                        <a:rPr lang="en-US" sz="1400" b="1" dirty="0">
                          <a:solidFill>
                            <a:srgbClr val="000000"/>
                          </a:solidFill>
                          <a:latin typeface="Calibri"/>
                          <a:ea typeface="Times New Roman"/>
                          <a:cs typeface="Calibri"/>
                        </a:rPr>
                        <a:t>18</a:t>
                      </a:r>
                      <a:endParaRPr lang="en-GB" sz="1400" b="1" dirty="0">
                        <a:latin typeface="Calibri"/>
                        <a:ea typeface="Calibri"/>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Mini Bus/Auto Stand</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0.834607</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b="1">
                          <a:solidFill>
                            <a:srgbClr val="000000"/>
                          </a:solidFill>
                          <a:latin typeface="Calibri"/>
                          <a:ea typeface="Times New Roman"/>
                          <a:cs typeface="Calibri"/>
                        </a:rPr>
                        <a:t>884	885	886	887	891	892	893	895	896	897	898	899	894	907</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Taherpur Paschim 153 000</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Tahirpur Paurashava(Ward-02)</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7823">
                <a:tc>
                  <a:txBody>
                    <a:bodyPr/>
                    <a:lstStyle/>
                    <a:p>
                      <a:pPr>
                        <a:lnSpc>
                          <a:spcPct val="115000"/>
                        </a:lnSpc>
                        <a:spcAft>
                          <a:spcPts val="0"/>
                        </a:spcAft>
                      </a:pPr>
                      <a:r>
                        <a:rPr lang="en-US" sz="1400" b="1">
                          <a:solidFill>
                            <a:srgbClr val="000000"/>
                          </a:solidFill>
                          <a:latin typeface="Calibri"/>
                          <a:ea typeface="Times New Roman"/>
                          <a:cs typeface="Calibri"/>
                        </a:rPr>
                        <a:t>19</a:t>
                      </a:r>
                      <a:endParaRPr lang="en-GB" sz="1400" b="1">
                        <a:latin typeface="Calibri"/>
                        <a:ea typeface="Calibri"/>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dirty="0">
                          <a:solidFill>
                            <a:srgbClr val="000000"/>
                          </a:solidFill>
                          <a:latin typeface="Calibri"/>
                          <a:ea typeface="Calibri"/>
                          <a:cs typeface="Calibri"/>
                        </a:rPr>
                        <a:t>Rickshaw/ Auto Stand</a:t>
                      </a:r>
                      <a:endParaRPr lang="en-GB" sz="1400" b="1" dirty="0">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0.623361</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b="1">
                          <a:solidFill>
                            <a:srgbClr val="000000"/>
                          </a:solidFill>
                          <a:latin typeface="Calibri"/>
                          <a:ea typeface="Times New Roman"/>
                          <a:cs typeface="Calibri"/>
                        </a:rPr>
                        <a:t>1431	1433	1438	1464	1470	1476	1477	1660	1475</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a:solidFill>
                            <a:srgbClr val="000000"/>
                          </a:solidFill>
                          <a:latin typeface="Calibri"/>
                          <a:ea typeface="Calibri"/>
                          <a:cs typeface="Calibri"/>
                        </a:rPr>
                        <a:t>Taherpur Paschim 153 000</a:t>
                      </a:r>
                      <a:endParaRPr lang="en-GB" sz="1400" b="1">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400" b="1" dirty="0" err="1">
                          <a:solidFill>
                            <a:srgbClr val="000000"/>
                          </a:solidFill>
                          <a:latin typeface="Calibri"/>
                          <a:ea typeface="Calibri"/>
                          <a:cs typeface="Calibri"/>
                        </a:rPr>
                        <a:t>Tahirpur</a:t>
                      </a:r>
                      <a:r>
                        <a:rPr lang="en-US" sz="1400" b="1" dirty="0">
                          <a:solidFill>
                            <a:srgbClr val="000000"/>
                          </a:solidFill>
                          <a:latin typeface="Calibri"/>
                          <a:ea typeface="Calibri"/>
                          <a:cs typeface="Calibri"/>
                        </a:rPr>
                        <a:t> </a:t>
                      </a:r>
                      <a:r>
                        <a:rPr lang="en-US" sz="1400" b="1" dirty="0" err="1">
                          <a:solidFill>
                            <a:srgbClr val="000000"/>
                          </a:solidFill>
                          <a:latin typeface="Calibri"/>
                          <a:ea typeface="Calibri"/>
                          <a:cs typeface="Calibri"/>
                        </a:rPr>
                        <a:t>Paurashava</a:t>
                      </a:r>
                      <a:r>
                        <a:rPr lang="en-US" sz="1400" b="1" dirty="0">
                          <a:solidFill>
                            <a:srgbClr val="000000"/>
                          </a:solidFill>
                          <a:latin typeface="Calibri"/>
                          <a:ea typeface="Calibri"/>
                          <a:cs typeface="Calibri"/>
                        </a:rPr>
                        <a:t>(Ward-02)</a:t>
                      </a:r>
                      <a:endParaRPr lang="en-GB" sz="1400" b="1" dirty="0">
                        <a:latin typeface="Calibri"/>
                        <a:ea typeface="Calibri"/>
                        <a:cs typeface="Vrinda"/>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038576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43356" y="500042"/>
            <a:ext cx="4289957" cy="769441"/>
          </a:xfrm>
          <a:prstGeom prst="rect">
            <a:avLst/>
          </a:prstGeom>
          <a:noFill/>
        </p:spPr>
        <p:txBody>
          <a:bodyPr wrap="none" rtlCol="0">
            <a:spAutoFit/>
          </a:bodyPr>
          <a:lstStyle/>
          <a:p>
            <a:r>
              <a:rPr lang="en-US" sz="4400" b="1" dirty="0">
                <a:solidFill>
                  <a:schemeClr val="tx2"/>
                </a:solidFill>
                <a:latin typeface="Book Antiqua" pitchFamily="18" charset="0"/>
              </a:rPr>
              <a:t>Rural Area Plan</a:t>
            </a:r>
          </a:p>
        </p:txBody>
      </p:sp>
      <p:graphicFrame>
        <p:nvGraphicFramePr>
          <p:cNvPr id="3" name="Diagram 2"/>
          <p:cNvGraphicFramePr/>
          <p:nvPr>
            <p:extLst>
              <p:ext uri="{D42A27DB-BD31-4B8C-83A1-F6EECF244321}">
                <p14:modId xmlns:p14="http://schemas.microsoft.com/office/powerpoint/2010/main" val="112306910"/>
              </p:ext>
            </p:extLst>
          </p:nvPr>
        </p:nvGraphicFramePr>
        <p:xfrm>
          <a:off x="2071654" y="1785926"/>
          <a:ext cx="9572692" cy="3929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6255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80692" y="381000"/>
            <a:ext cx="6264085" cy="523220"/>
          </a:xfrm>
          <a:prstGeom prst="rect">
            <a:avLst/>
          </a:prstGeom>
          <a:noFill/>
        </p:spPr>
        <p:txBody>
          <a:bodyPr wrap="square" rtlCol="0">
            <a:spAutoFit/>
          </a:bodyPr>
          <a:lstStyle/>
          <a:p>
            <a:r>
              <a:rPr lang="en-US" sz="2800" b="1" dirty="0" smtClean="0">
                <a:latin typeface="Book Antiqua" pitchFamily="18" charset="0"/>
                <a:cs typeface="Times New Roman" panose="02020603050405020304" pitchFamily="18" charset="0"/>
              </a:rPr>
              <a:t>Plan Preparation  Methodology</a:t>
            </a:r>
            <a:endParaRPr lang="en-US" sz="2800" b="1" dirty="0">
              <a:latin typeface="Book Antiqua" pitchFamily="18" charset="0"/>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2243112185"/>
              </p:ext>
            </p:extLst>
          </p:nvPr>
        </p:nvGraphicFramePr>
        <p:xfrm>
          <a:off x="1146220" y="1147788"/>
          <a:ext cx="11386533" cy="510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370477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1676" y="116632"/>
            <a:ext cx="5530793" cy="1224136"/>
          </a:xfrm>
        </p:spPr>
        <p:txBody>
          <a:bodyPr>
            <a:noAutofit/>
          </a:bodyPr>
          <a:lstStyle/>
          <a:p>
            <a:r>
              <a:rPr lang="en-US" sz="2400" b="1" dirty="0">
                <a:latin typeface="Book Antiqua" panose="02040602050305030304" pitchFamily="18" charset="0"/>
              </a:rPr>
              <a:t>Proposed Rural </a:t>
            </a:r>
            <a:r>
              <a:rPr lang="en-US" sz="2400" b="1" dirty="0" smtClean="0">
                <a:latin typeface="Book Antiqua" panose="02040602050305030304" pitchFamily="18" charset="0"/>
              </a:rPr>
              <a:t>Area Plan of </a:t>
            </a:r>
            <a:r>
              <a:rPr lang="en-US" sz="2400" b="1" dirty="0" err="1" smtClean="0">
                <a:latin typeface="Book Antiqua" panose="02040602050305030304" pitchFamily="18" charset="0"/>
              </a:rPr>
              <a:t>Bagmara</a:t>
            </a:r>
            <a:r>
              <a:rPr lang="en-US" sz="2400" b="1" dirty="0" smtClean="0">
                <a:latin typeface="Book Antiqua" panose="02040602050305030304" pitchFamily="18" charset="0"/>
              </a:rPr>
              <a:t> </a:t>
            </a:r>
            <a:r>
              <a:rPr lang="en-US" sz="2400" b="1" dirty="0" err="1" smtClean="0">
                <a:latin typeface="Book Antiqua" panose="02040602050305030304" pitchFamily="18" charset="0"/>
              </a:rPr>
              <a:t>Upazila</a:t>
            </a:r>
            <a:endParaRPr lang="en-US" sz="2400" dirty="0">
              <a:latin typeface="Book Antiqua" panose="02040602050305030304" pitchFamily="18" charset="0"/>
            </a:endParaRPr>
          </a:p>
        </p:txBody>
      </p:sp>
      <p:sp>
        <p:nvSpPr>
          <p:cNvPr id="6" name="TextBox 5"/>
          <p:cNvSpPr txBox="1"/>
          <p:nvPr/>
        </p:nvSpPr>
        <p:spPr>
          <a:xfrm>
            <a:off x="7953339" y="1286104"/>
            <a:ext cx="5286412" cy="5632311"/>
          </a:xfrm>
          <a:prstGeom prst="rect">
            <a:avLst/>
          </a:prstGeom>
          <a:noFill/>
        </p:spPr>
        <p:txBody>
          <a:bodyPr wrap="square" rtlCol="0">
            <a:spAutoFit/>
          </a:bodyPr>
          <a:lstStyle/>
          <a:p>
            <a:r>
              <a:rPr lang="en-US" dirty="0">
                <a:latin typeface="Book Antiqua" panose="02040602050305030304" pitchFamily="18" charset="0"/>
              </a:rPr>
              <a:t>The proposed facilities are: </a:t>
            </a:r>
            <a:endParaRPr lang="en-US" dirty="0" smtClean="0">
              <a:latin typeface="Book Antiqua" panose="02040602050305030304" pitchFamily="18" charset="0"/>
            </a:endParaRPr>
          </a:p>
          <a:p>
            <a:pPr marL="285750" indent="-285750">
              <a:buFont typeface="Wingdings" pitchFamily="2" charset="2"/>
              <a:buChar char="ü"/>
            </a:pPr>
            <a:r>
              <a:rPr lang="en-US" dirty="0" smtClean="0">
                <a:latin typeface="Book Antiqua" panose="02040602050305030304" pitchFamily="18" charset="0"/>
              </a:rPr>
              <a:t>Waste Disposal Site- </a:t>
            </a:r>
            <a:r>
              <a:rPr lang="en-US" dirty="0" err="1" smtClean="0">
                <a:latin typeface="Book Antiqua" panose="02040602050305030304" pitchFamily="18" charset="0"/>
              </a:rPr>
              <a:t>Taherpur</a:t>
            </a:r>
            <a:endParaRPr lang="en-US" dirty="0" smtClean="0">
              <a:latin typeface="Book Antiqua" panose="02040602050305030304" pitchFamily="18" charset="0"/>
            </a:endParaRPr>
          </a:p>
          <a:p>
            <a:pPr marL="285750" indent="-285750">
              <a:buFont typeface="Wingdings" pitchFamily="2" charset="2"/>
              <a:buChar char="ü"/>
            </a:pPr>
            <a:r>
              <a:rPr lang="en-US" dirty="0" smtClean="0">
                <a:latin typeface="Book Antiqua" panose="02040602050305030304" pitchFamily="18" charset="0"/>
              </a:rPr>
              <a:t>Night Soil Treatment - </a:t>
            </a:r>
            <a:r>
              <a:rPr lang="en-US" dirty="0" err="1" smtClean="0">
                <a:latin typeface="Book Antiqua" panose="02040602050305030304" pitchFamily="18" charset="0"/>
              </a:rPr>
              <a:t>Bwabanigonj</a:t>
            </a:r>
            <a:endParaRPr lang="en-US" dirty="0">
              <a:latin typeface="Book Antiqua" panose="02040602050305030304" pitchFamily="18" charset="0"/>
            </a:endParaRPr>
          </a:p>
          <a:p>
            <a:pPr marL="285750" lvl="0" indent="-285750">
              <a:buFont typeface="Wingdings" pitchFamily="2" charset="2"/>
              <a:buChar char="ü"/>
            </a:pPr>
            <a:r>
              <a:rPr lang="en-US" dirty="0" smtClean="0">
                <a:latin typeface="Book Antiqua" pitchFamily="18" charset="0"/>
              </a:rPr>
              <a:t>RSSC (Rural Sales And Service Center)</a:t>
            </a:r>
          </a:p>
          <a:p>
            <a:pPr marL="285750" indent="-285750">
              <a:buFont typeface="Wingdings" pitchFamily="2" charset="2"/>
              <a:buChar char="ü"/>
            </a:pPr>
            <a:r>
              <a:rPr lang="en-US" dirty="0" smtClean="0">
                <a:latin typeface="Book Antiqua" pitchFamily="18" charset="0"/>
              </a:rPr>
              <a:t>Agro Based Industry- Maria</a:t>
            </a:r>
          </a:p>
          <a:p>
            <a:pPr marL="285750" indent="-285750">
              <a:buFont typeface="Wingdings" pitchFamily="2" charset="2"/>
              <a:buChar char="ü"/>
            </a:pPr>
            <a:r>
              <a:rPr lang="en-US" dirty="0" smtClean="0">
                <a:latin typeface="Book Antiqua" pitchFamily="18" charset="0"/>
              </a:rPr>
              <a:t>Cottage Industry- Maria</a:t>
            </a:r>
          </a:p>
          <a:p>
            <a:pPr marL="285750" indent="-285750">
              <a:buFont typeface="Wingdings" pitchFamily="2" charset="2"/>
              <a:buChar char="ü"/>
            </a:pPr>
            <a:r>
              <a:rPr lang="en-US" dirty="0" smtClean="0">
                <a:latin typeface="Book Antiqua" pitchFamily="18" charset="0"/>
              </a:rPr>
              <a:t>Cold Storage- </a:t>
            </a:r>
            <a:r>
              <a:rPr lang="en-US" dirty="0" err="1" smtClean="0">
                <a:latin typeface="Book Antiqua" pitchFamily="18" charset="0"/>
              </a:rPr>
              <a:t>Ganipur</a:t>
            </a:r>
            <a:r>
              <a:rPr lang="en-US" dirty="0" smtClean="0">
                <a:latin typeface="Book Antiqua" pitchFamily="18" charset="0"/>
              </a:rPr>
              <a:t>, </a:t>
            </a:r>
            <a:r>
              <a:rPr lang="en-US" dirty="0" err="1" smtClean="0">
                <a:latin typeface="Book Antiqua" pitchFamily="18" charset="0"/>
              </a:rPr>
              <a:t>Dwippur</a:t>
            </a:r>
            <a:endParaRPr lang="en-US" dirty="0">
              <a:latin typeface="Book Antiqua" pitchFamily="18" charset="0"/>
            </a:endParaRPr>
          </a:p>
          <a:p>
            <a:pPr marL="285750" lvl="0" indent="-285750">
              <a:buFont typeface="Wingdings" pitchFamily="2" charset="2"/>
              <a:buChar char="ü"/>
            </a:pPr>
            <a:r>
              <a:rPr lang="en-US" dirty="0" smtClean="0">
                <a:latin typeface="Book Antiqua" pitchFamily="18" charset="0"/>
              </a:rPr>
              <a:t>Fish Processing Zone- </a:t>
            </a:r>
            <a:r>
              <a:rPr lang="en-US" dirty="0" err="1" smtClean="0">
                <a:latin typeface="Book Antiqua" pitchFamily="18" charset="0"/>
              </a:rPr>
              <a:t>Goalkandi</a:t>
            </a:r>
            <a:endParaRPr lang="en-US" dirty="0">
              <a:latin typeface="Book Antiqua" pitchFamily="18" charset="0"/>
            </a:endParaRPr>
          </a:p>
          <a:p>
            <a:pPr marL="285750" lvl="0" indent="-285750">
              <a:buFont typeface="Wingdings" pitchFamily="2" charset="2"/>
              <a:buChar char="ü"/>
            </a:pPr>
            <a:r>
              <a:rPr lang="en-US" dirty="0" smtClean="0">
                <a:latin typeface="Book Antiqua" pitchFamily="18" charset="0"/>
              </a:rPr>
              <a:t>Neighborhood Park -</a:t>
            </a:r>
            <a:r>
              <a:rPr lang="en-US" dirty="0">
                <a:latin typeface="Book Antiqua" panose="02040602050305030304" pitchFamily="18" charset="0"/>
              </a:rPr>
              <a:t> </a:t>
            </a:r>
            <a:r>
              <a:rPr lang="en-US" dirty="0" err="1">
                <a:latin typeface="Book Antiqua" panose="02040602050305030304" pitchFamily="18" charset="0"/>
              </a:rPr>
              <a:t>Auch</a:t>
            </a:r>
            <a:r>
              <a:rPr lang="en-US" dirty="0">
                <a:latin typeface="Book Antiqua" panose="02040602050305030304" pitchFamily="18" charset="0"/>
              </a:rPr>
              <a:t> Para, </a:t>
            </a:r>
            <a:r>
              <a:rPr lang="en-US" dirty="0" err="1">
                <a:latin typeface="Book Antiqua" panose="02040602050305030304" pitchFamily="18" charset="0"/>
              </a:rPr>
              <a:t>Subhadanga</a:t>
            </a:r>
            <a:r>
              <a:rPr lang="en-US" dirty="0">
                <a:latin typeface="Book Antiqua" panose="02040602050305030304" pitchFamily="18" charset="0"/>
              </a:rPr>
              <a:t>, </a:t>
            </a:r>
            <a:r>
              <a:rPr lang="en-US" dirty="0" err="1" smtClean="0">
                <a:latin typeface="Book Antiqua" panose="02040602050305030304" pitchFamily="18" charset="0"/>
              </a:rPr>
              <a:t>Sreepur</a:t>
            </a:r>
            <a:endParaRPr lang="en-US" dirty="0">
              <a:latin typeface="Book Antiqua" pitchFamily="18" charset="0"/>
            </a:endParaRPr>
          </a:p>
          <a:p>
            <a:pPr marL="285750" lvl="0" indent="-285750">
              <a:buFont typeface="Wingdings" pitchFamily="2" charset="2"/>
              <a:buChar char="ü"/>
            </a:pPr>
            <a:r>
              <a:rPr lang="en-US" dirty="0" smtClean="0">
                <a:latin typeface="Book Antiqua" pitchFamily="18" charset="0"/>
              </a:rPr>
              <a:t>Primary School-</a:t>
            </a:r>
            <a:r>
              <a:rPr lang="en-US" dirty="0" err="1">
                <a:latin typeface="Book Antiqua" panose="02040602050305030304" pitchFamily="18" charset="0"/>
              </a:rPr>
              <a:t>Ganipur</a:t>
            </a:r>
            <a:r>
              <a:rPr lang="en-US" dirty="0">
                <a:latin typeface="Book Antiqua" panose="02040602050305030304" pitchFamily="18" charset="0"/>
              </a:rPr>
              <a:t>, Bara </a:t>
            </a:r>
            <a:r>
              <a:rPr lang="en-US" dirty="0" err="1">
                <a:latin typeface="Book Antiqua" panose="02040602050305030304" pitchFamily="18" charset="0"/>
              </a:rPr>
              <a:t>Bihanali</a:t>
            </a:r>
            <a:endParaRPr lang="en-US" dirty="0">
              <a:latin typeface="Book Antiqua" panose="02040602050305030304" pitchFamily="18" charset="0"/>
            </a:endParaRPr>
          </a:p>
          <a:p>
            <a:pPr marL="285750" lvl="0" indent="-285750">
              <a:buFont typeface="Wingdings" pitchFamily="2" charset="2"/>
              <a:buChar char="ü"/>
            </a:pPr>
            <a:r>
              <a:rPr lang="en-US" dirty="0" smtClean="0">
                <a:latin typeface="Book Antiqua" pitchFamily="18" charset="0"/>
              </a:rPr>
              <a:t>Secondary School- </a:t>
            </a:r>
            <a:r>
              <a:rPr lang="en-US" dirty="0" err="1" smtClean="0">
                <a:latin typeface="Book Antiqua" pitchFamily="18" charset="0"/>
              </a:rPr>
              <a:t>Ganipur</a:t>
            </a:r>
            <a:endParaRPr lang="en-US" dirty="0">
              <a:latin typeface="Book Antiqua" pitchFamily="18" charset="0"/>
            </a:endParaRPr>
          </a:p>
          <a:p>
            <a:pPr marL="285750" lvl="0" indent="-285750">
              <a:buFont typeface="Wingdings" pitchFamily="2" charset="2"/>
              <a:buChar char="ü"/>
            </a:pPr>
            <a:r>
              <a:rPr lang="en-US" dirty="0" smtClean="0">
                <a:latin typeface="Book Antiqua" pitchFamily="18" charset="0"/>
              </a:rPr>
              <a:t>College-</a:t>
            </a:r>
            <a:r>
              <a:rPr lang="en-US" dirty="0" err="1" smtClean="0">
                <a:latin typeface="Book Antiqua" panose="02040602050305030304" pitchFamily="18" charset="0"/>
              </a:rPr>
              <a:t>Hamir</a:t>
            </a:r>
            <a:r>
              <a:rPr lang="en-US" dirty="0" smtClean="0">
                <a:latin typeface="Book Antiqua" panose="02040602050305030304" pitchFamily="18" charset="0"/>
              </a:rPr>
              <a:t> </a:t>
            </a:r>
            <a:r>
              <a:rPr lang="en-US" dirty="0" err="1">
                <a:latin typeface="Book Antiqua" panose="02040602050305030304" pitchFamily="18" charset="0"/>
              </a:rPr>
              <a:t>Kutsha</a:t>
            </a:r>
            <a:r>
              <a:rPr lang="en-US" dirty="0">
                <a:latin typeface="Book Antiqua" panose="02040602050305030304" pitchFamily="18" charset="0"/>
              </a:rPr>
              <a:t>, </a:t>
            </a:r>
            <a:r>
              <a:rPr lang="en-US" dirty="0" err="1">
                <a:latin typeface="Book Antiqua" panose="02040602050305030304" pitchFamily="18" charset="0"/>
              </a:rPr>
              <a:t>Dwippur</a:t>
            </a:r>
            <a:r>
              <a:rPr lang="en-US" dirty="0">
                <a:latin typeface="Book Antiqua" panose="02040602050305030304" pitchFamily="18" charset="0"/>
              </a:rPr>
              <a:t>, </a:t>
            </a:r>
            <a:r>
              <a:rPr lang="en-US" dirty="0" err="1">
                <a:latin typeface="Book Antiqua" panose="02040602050305030304" pitchFamily="18" charset="0"/>
              </a:rPr>
              <a:t>GoalKandi</a:t>
            </a:r>
            <a:endParaRPr lang="en-US" dirty="0">
              <a:latin typeface="Book Antiqua" panose="02040602050305030304" pitchFamily="18" charset="0"/>
            </a:endParaRPr>
          </a:p>
          <a:p>
            <a:pPr marL="285750" lvl="0" indent="-285750">
              <a:buFont typeface="Wingdings" pitchFamily="2" charset="2"/>
              <a:buChar char="ü"/>
            </a:pPr>
            <a:r>
              <a:rPr lang="en-US" dirty="0" smtClean="0">
                <a:latin typeface="Book Antiqua" pitchFamily="18" charset="0"/>
              </a:rPr>
              <a:t>Mini Bus/Auto Stand</a:t>
            </a:r>
          </a:p>
          <a:p>
            <a:pPr marL="285750" lvl="0" indent="-285750">
              <a:buFont typeface="Wingdings" pitchFamily="2" charset="2"/>
              <a:buChar char="ü"/>
            </a:pPr>
            <a:r>
              <a:rPr lang="en-US" dirty="0" smtClean="0">
                <a:latin typeface="Book Antiqua" pitchFamily="18" charset="0"/>
              </a:rPr>
              <a:t>Health Center- </a:t>
            </a:r>
            <a:r>
              <a:rPr lang="en-US" dirty="0" err="1" smtClean="0">
                <a:latin typeface="Book Antiqua" pitchFamily="18" charset="0"/>
              </a:rPr>
              <a:t>Basu</a:t>
            </a:r>
            <a:r>
              <a:rPr lang="en-US" dirty="0" smtClean="0">
                <a:latin typeface="Book Antiqua" pitchFamily="18" charset="0"/>
              </a:rPr>
              <a:t> Para, </a:t>
            </a:r>
            <a:r>
              <a:rPr lang="en-US" dirty="0" err="1" smtClean="0">
                <a:latin typeface="Book Antiqua" panose="02040602050305030304" pitchFamily="18" charset="0"/>
              </a:rPr>
              <a:t>Gobinda</a:t>
            </a:r>
            <a:r>
              <a:rPr lang="en-US" dirty="0" smtClean="0">
                <a:latin typeface="Book Antiqua" panose="02040602050305030304" pitchFamily="18" charset="0"/>
              </a:rPr>
              <a:t> </a:t>
            </a:r>
            <a:r>
              <a:rPr lang="en-US" dirty="0">
                <a:latin typeface="Book Antiqua" panose="02040602050305030304" pitchFamily="18" charset="0"/>
              </a:rPr>
              <a:t>Para, </a:t>
            </a:r>
            <a:r>
              <a:rPr lang="en-US" dirty="0" err="1">
                <a:latin typeface="Book Antiqua" panose="02040602050305030304" pitchFamily="18" charset="0"/>
              </a:rPr>
              <a:t>Ganipur</a:t>
            </a:r>
            <a:r>
              <a:rPr lang="en-US" dirty="0">
                <a:latin typeface="Book Antiqua" panose="02040602050305030304" pitchFamily="18" charset="0"/>
              </a:rPr>
              <a:t>, </a:t>
            </a:r>
            <a:r>
              <a:rPr lang="en-US" dirty="0" err="1">
                <a:latin typeface="Book Antiqua" panose="02040602050305030304" pitchFamily="18" charset="0"/>
              </a:rPr>
              <a:t>Hamir</a:t>
            </a:r>
            <a:r>
              <a:rPr lang="en-US" dirty="0">
                <a:latin typeface="Book Antiqua" panose="02040602050305030304" pitchFamily="18" charset="0"/>
              </a:rPr>
              <a:t> </a:t>
            </a:r>
            <a:r>
              <a:rPr lang="en-US" dirty="0" err="1">
                <a:latin typeface="Book Antiqua" panose="02040602050305030304" pitchFamily="18" charset="0"/>
              </a:rPr>
              <a:t>Kutsha</a:t>
            </a:r>
            <a:r>
              <a:rPr lang="en-US" dirty="0">
                <a:latin typeface="Book Antiqua" panose="02040602050305030304" pitchFamily="18" charset="0"/>
              </a:rPr>
              <a:t>, </a:t>
            </a:r>
            <a:r>
              <a:rPr lang="en-US" dirty="0" err="1">
                <a:latin typeface="Book Antiqua" panose="02040602050305030304" pitchFamily="18" charset="0"/>
              </a:rPr>
              <a:t>Jhikra</a:t>
            </a:r>
            <a:r>
              <a:rPr lang="en-US" dirty="0">
                <a:latin typeface="Book Antiqua" panose="02040602050305030304" pitchFamily="18" charset="0"/>
              </a:rPr>
              <a:t>, </a:t>
            </a:r>
            <a:r>
              <a:rPr lang="en-US" dirty="0" err="1">
                <a:latin typeface="Book Antiqua" panose="02040602050305030304" pitchFamily="18" charset="0"/>
              </a:rPr>
              <a:t>Nardas</a:t>
            </a:r>
            <a:r>
              <a:rPr lang="en-US" dirty="0">
                <a:latin typeface="Book Antiqua" panose="02040602050305030304" pitchFamily="18" charset="0"/>
              </a:rPr>
              <a:t>, </a:t>
            </a:r>
            <a:r>
              <a:rPr lang="en-US" dirty="0" err="1">
                <a:latin typeface="Book Antiqua" panose="02040602050305030304" pitchFamily="18" charset="0"/>
              </a:rPr>
              <a:t>Sonadanga</a:t>
            </a:r>
            <a:r>
              <a:rPr lang="en-US" dirty="0">
                <a:latin typeface="Book Antiqua" panose="02040602050305030304" pitchFamily="18" charset="0"/>
              </a:rPr>
              <a:t>, </a:t>
            </a:r>
            <a:r>
              <a:rPr lang="en-US" dirty="0" err="1">
                <a:latin typeface="Book Antiqua" panose="02040602050305030304" pitchFamily="18" charset="0"/>
              </a:rPr>
              <a:t>Subhadanga</a:t>
            </a:r>
            <a:r>
              <a:rPr lang="en-US" dirty="0">
                <a:latin typeface="Book Antiqua" panose="02040602050305030304" pitchFamily="18" charset="0"/>
              </a:rPr>
              <a:t>, Bara </a:t>
            </a:r>
            <a:r>
              <a:rPr lang="en-US" dirty="0" err="1">
                <a:latin typeface="Book Antiqua" panose="02040602050305030304" pitchFamily="18" charset="0"/>
              </a:rPr>
              <a:t>Bihanali</a:t>
            </a:r>
            <a:r>
              <a:rPr lang="en-US" dirty="0">
                <a:latin typeface="Book Antiqua" panose="02040602050305030304" pitchFamily="18" charset="0"/>
              </a:rPr>
              <a:t>, </a:t>
            </a:r>
            <a:r>
              <a:rPr lang="en-US" dirty="0" err="1">
                <a:latin typeface="Book Antiqua" panose="02040602050305030304" pitchFamily="18" charset="0"/>
              </a:rPr>
              <a:t>Dwippur</a:t>
            </a:r>
            <a:endParaRPr lang="en-US" dirty="0">
              <a:latin typeface="Book Antiqua" panose="02040602050305030304" pitchFamily="18" charset="0"/>
            </a:endParaRPr>
          </a:p>
          <a:p>
            <a:pPr marL="285750" lvl="0" indent="-285750">
              <a:buFont typeface="Wingdings" pitchFamily="2" charset="2"/>
              <a:buChar char="ü"/>
            </a:pPr>
            <a:r>
              <a:rPr lang="en-US" dirty="0" smtClean="0">
                <a:latin typeface="Book Antiqua" pitchFamily="18" charset="0"/>
              </a:rPr>
              <a:t>Waste </a:t>
            </a:r>
            <a:r>
              <a:rPr lang="en-US" dirty="0">
                <a:latin typeface="Book Antiqua" pitchFamily="18" charset="0"/>
              </a:rPr>
              <a:t>Transfer </a:t>
            </a:r>
            <a:r>
              <a:rPr lang="en-US" dirty="0" smtClean="0">
                <a:latin typeface="Book Antiqua" pitchFamily="18" charset="0"/>
              </a:rPr>
              <a:t>Station- Every Union</a:t>
            </a:r>
          </a:p>
          <a:p>
            <a:pPr marL="285750" lvl="0" indent="-285750">
              <a:buFont typeface="Wingdings" pitchFamily="2" charset="2"/>
              <a:buChar char="ü"/>
            </a:pPr>
            <a:r>
              <a:rPr lang="en-US" dirty="0" smtClean="0">
                <a:latin typeface="Book Antiqua" pitchFamily="18" charset="0"/>
              </a:rPr>
              <a:t>Wholesale Market - </a:t>
            </a:r>
            <a:r>
              <a:rPr lang="en-US" dirty="0" err="1" smtClean="0">
                <a:latin typeface="Book Antiqua" pitchFamily="18" charset="0"/>
              </a:rPr>
              <a:t>Sonadanga</a:t>
            </a:r>
            <a:endParaRPr lang="en-US" dirty="0">
              <a:latin typeface="Book Antiqua" pitchFamily="18" charset="0"/>
            </a:endParaRPr>
          </a:p>
        </p:txBody>
      </p:sp>
      <p:sp>
        <p:nvSpPr>
          <p:cNvPr id="9" name="TextBox 8"/>
          <p:cNvSpPr txBox="1"/>
          <p:nvPr/>
        </p:nvSpPr>
        <p:spPr>
          <a:xfrm>
            <a:off x="6127027" y="2844141"/>
            <a:ext cx="1472198" cy="276999"/>
          </a:xfrm>
          <a:prstGeom prst="rect">
            <a:avLst/>
          </a:prstGeom>
          <a:noFill/>
        </p:spPr>
        <p:txBody>
          <a:bodyPr wrap="none" rtlCol="0">
            <a:spAutoFit/>
          </a:bodyPr>
          <a:lstStyle/>
          <a:p>
            <a:r>
              <a:rPr lang="en-GB" sz="1200" b="1" dirty="0" smtClean="0"/>
              <a:t>Agro Based Industry</a:t>
            </a:r>
            <a:endParaRPr lang="en-GB" sz="1200" b="1" dirty="0"/>
          </a:p>
        </p:txBody>
      </p:sp>
      <p:sp>
        <p:nvSpPr>
          <p:cNvPr id="13" name="TextBox 12"/>
          <p:cNvSpPr txBox="1"/>
          <p:nvPr/>
        </p:nvSpPr>
        <p:spPr>
          <a:xfrm>
            <a:off x="6222049" y="1983869"/>
            <a:ext cx="1243097" cy="276999"/>
          </a:xfrm>
          <a:prstGeom prst="rect">
            <a:avLst/>
          </a:prstGeom>
          <a:noFill/>
        </p:spPr>
        <p:txBody>
          <a:bodyPr wrap="none" rtlCol="0">
            <a:spAutoFit/>
          </a:bodyPr>
          <a:lstStyle/>
          <a:p>
            <a:r>
              <a:rPr lang="en-GB" sz="1200" b="1" dirty="0" smtClean="0"/>
              <a:t>Cottage Industry</a:t>
            </a:r>
            <a:endParaRPr lang="en-GB" sz="1200" b="1" dirty="0"/>
          </a:p>
        </p:txBody>
      </p:sp>
      <p:sp>
        <p:nvSpPr>
          <p:cNvPr id="15" name="TextBox 14"/>
          <p:cNvSpPr txBox="1"/>
          <p:nvPr/>
        </p:nvSpPr>
        <p:spPr>
          <a:xfrm>
            <a:off x="166415" y="2798109"/>
            <a:ext cx="713785" cy="276999"/>
          </a:xfrm>
          <a:prstGeom prst="rect">
            <a:avLst/>
          </a:prstGeom>
          <a:noFill/>
        </p:spPr>
        <p:txBody>
          <a:bodyPr wrap="none" rtlCol="0">
            <a:spAutoFit/>
          </a:bodyPr>
          <a:lstStyle/>
          <a:p>
            <a:r>
              <a:rPr lang="en-GB" sz="1200" b="1" dirty="0" smtClean="0"/>
              <a:t>Hospital</a:t>
            </a:r>
            <a:endParaRPr lang="en-GB" sz="1200" b="1" dirty="0"/>
          </a:p>
        </p:txBody>
      </p:sp>
      <p:sp>
        <p:nvSpPr>
          <p:cNvPr id="17" name="TextBox 16"/>
          <p:cNvSpPr txBox="1"/>
          <p:nvPr/>
        </p:nvSpPr>
        <p:spPr>
          <a:xfrm>
            <a:off x="-93668" y="4935284"/>
            <a:ext cx="1309974" cy="276999"/>
          </a:xfrm>
          <a:prstGeom prst="rect">
            <a:avLst/>
          </a:prstGeom>
          <a:noFill/>
        </p:spPr>
        <p:txBody>
          <a:bodyPr wrap="none" rtlCol="0">
            <a:spAutoFit/>
          </a:bodyPr>
          <a:lstStyle/>
          <a:p>
            <a:r>
              <a:rPr lang="en-GB" sz="1200" b="1" dirty="0" smtClean="0"/>
              <a:t>Community Clinic</a:t>
            </a:r>
            <a:endParaRPr lang="en-GB" sz="1200" b="1" dirty="0"/>
          </a:p>
        </p:txBody>
      </p:sp>
      <p:sp>
        <p:nvSpPr>
          <p:cNvPr id="19" name="TextBox 18"/>
          <p:cNvSpPr txBox="1"/>
          <p:nvPr/>
        </p:nvSpPr>
        <p:spPr>
          <a:xfrm>
            <a:off x="-50279" y="1940853"/>
            <a:ext cx="1391278" cy="276999"/>
          </a:xfrm>
          <a:prstGeom prst="rect">
            <a:avLst/>
          </a:prstGeom>
          <a:noFill/>
        </p:spPr>
        <p:txBody>
          <a:bodyPr wrap="none" rtlCol="0">
            <a:spAutoFit/>
          </a:bodyPr>
          <a:lstStyle/>
          <a:p>
            <a:r>
              <a:rPr lang="en-GB" sz="1200" b="1" dirty="0" smtClean="0"/>
              <a:t>Wholesale Market </a:t>
            </a:r>
            <a:endParaRPr lang="en-GB" sz="1200" b="1" dirty="0"/>
          </a:p>
        </p:txBody>
      </p:sp>
      <p:sp>
        <p:nvSpPr>
          <p:cNvPr id="21" name="TextBox 20"/>
          <p:cNvSpPr txBox="1"/>
          <p:nvPr/>
        </p:nvSpPr>
        <p:spPr>
          <a:xfrm>
            <a:off x="-93668" y="3577962"/>
            <a:ext cx="1309910" cy="276999"/>
          </a:xfrm>
          <a:prstGeom prst="rect">
            <a:avLst/>
          </a:prstGeom>
          <a:noFill/>
        </p:spPr>
        <p:txBody>
          <a:bodyPr wrap="none" rtlCol="0">
            <a:spAutoFit/>
          </a:bodyPr>
          <a:lstStyle/>
          <a:p>
            <a:r>
              <a:rPr lang="en-GB" sz="1200" b="1" dirty="0" smtClean="0"/>
              <a:t>Secondary School</a:t>
            </a:r>
            <a:endParaRPr lang="en-GB" sz="1200" b="1" dirty="0"/>
          </a:p>
        </p:txBody>
      </p:sp>
      <p:sp>
        <p:nvSpPr>
          <p:cNvPr id="34" name="TextBox 33"/>
          <p:cNvSpPr txBox="1"/>
          <p:nvPr/>
        </p:nvSpPr>
        <p:spPr>
          <a:xfrm>
            <a:off x="6113049" y="4016804"/>
            <a:ext cx="1500154" cy="276999"/>
          </a:xfrm>
          <a:prstGeom prst="rect">
            <a:avLst/>
          </a:prstGeom>
          <a:noFill/>
        </p:spPr>
        <p:txBody>
          <a:bodyPr wrap="none" rtlCol="0">
            <a:spAutoFit/>
          </a:bodyPr>
          <a:lstStyle/>
          <a:p>
            <a:r>
              <a:rPr lang="en-GB" sz="1200" b="1" dirty="0" smtClean="0"/>
              <a:t>Fish Processing Zone</a:t>
            </a:r>
            <a:endParaRPr lang="en-GB" sz="1200" b="1" dirty="0"/>
          </a:p>
        </p:txBody>
      </p:sp>
      <p:sp>
        <p:nvSpPr>
          <p:cNvPr id="39" name="TextBox 38"/>
          <p:cNvSpPr txBox="1"/>
          <p:nvPr/>
        </p:nvSpPr>
        <p:spPr>
          <a:xfrm>
            <a:off x="6089559" y="5240233"/>
            <a:ext cx="1863780" cy="276999"/>
          </a:xfrm>
          <a:prstGeom prst="rect">
            <a:avLst/>
          </a:prstGeom>
          <a:noFill/>
        </p:spPr>
        <p:txBody>
          <a:bodyPr wrap="none" rtlCol="0">
            <a:spAutoFit/>
          </a:bodyPr>
          <a:lstStyle/>
          <a:p>
            <a:r>
              <a:rPr lang="en-GB" sz="1200" b="1" dirty="0" smtClean="0"/>
              <a:t>Night Soil Treatment Plant</a:t>
            </a:r>
            <a:endParaRPr lang="en-GB" sz="1200" b="1" dirty="0"/>
          </a:p>
        </p:txBody>
      </p:sp>
      <p:pic>
        <p:nvPicPr>
          <p:cNvPr id="3074" name="Picture 2" descr="C:\Users\RAZ\Desktop\Plan Map\jpeg map\Landuse Plan of_Bagmara Upazila_30_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5392" y="67531"/>
            <a:ext cx="4710080" cy="6673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203079" y="3571532"/>
            <a:ext cx="1041375" cy="276999"/>
          </a:xfrm>
          <a:prstGeom prst="rect">
            <a:avLst/>
          </a:prstGeom>
          <a:noFill/>
        </p:spPr>
        <p:txBody>
          <a:bodyPr wrap="none" rtlCol="0">
            <a:spAutoFit/>
          </a:bodyPr>
          <a:lstStyle/>
          <a:p>
            <a:r>
              <a:rPr lang="en-GB" sz="1200" b="1" dirty="0" smtClean="0"/>
              <a:t>Poor Housing</a:t>
            </a:r>
            <a:endParaRPr lang="en-GB" sz="1200" b="1" dirty="0"/>
          </a:p>
        </p:txBody>
      </p:sp>
      <p:sp>
        <p:nvSpPr>
          <p:cNvPr id="24" name="TextBox 23"/>
          <p:cNvSpPr txBox="1"/>
          <p:nvPr/>
        </p:nvSpPr>
        <p:spPr>
          <a:xfrm>
            <a:off x="6174086" y="4623979"/>
            <a:ext cx="1428789" cy="276999"/>
          </a:xfrm>
          <a:prstGeom prst="rect">
            <a:avLst/>
          </a:prstGeom>
          <a:noFill/>
        </p:spPr>
        <p:txBody>
          <a:bodyPr wrap="none" rtlCol="0">
            <a:spAutoFit/>
          </a:bodyPr>
          <a:lstStyle/>
          <a:p>
            <a:r>
              <a:rPr lang="en-GB" sz="1200" b="1" dirty="0" smtClean="0"/>
              <a:t>Waste Disposal Site</a:t>
            </a:r>
            <a:endParaRPr lang="en-GB" sz="1200" b="1" dirty="0"/>
          </a:p>
        </p:txBody>
      </p:sp>
      <p:cxnSp>
        <p:nvCxnSpPr>
          <p:cNvPr id="7" name="Straight Arrow Connector 6"/>
          <p:cNvCxnSpPr/>
          <p:nvPr/>
        </p:nvCxnSpPr>
        <p:spPr>
          <a:xfrm flipH="1" flipV="1">
            <a:off x="3905672" y="3121140"/>
            <a:ext cx="2520280" cy="20911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4" idx="1"/>
          </p:cNvCxnSpPr>
          <p:nvPr/>
        </p:nvCxnSpPr>
        <p:spPr>
          <a:xfrm flipH="1" flipV="1">
            <a:off x="4049688" y="3957449"/>
            <a:ext cx="2124398" cy="8050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880576" y="3710031"/>
            <a:ext cx="1584176" cy="4452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4049688" y="3722845"/>
            <a:ext cx="2376264" cy="4324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4049688" y="2844141"/>
            <a:ext cx="2304256" cy="2769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3905672" y="2122368"/>
            <a:ext cx="2520280" cy="8142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305272" y="4016804"/>
            <a:ext cx="2160240" cy="10569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097360" y="3571532"/>
            <a:ext cx="1584176" cy="2769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880200" y="1940853"/>
            <a:ext cx="230539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5" idx="3"/>
          </p:cNvCxnSpPr>
          <p:nvPr/>
        </p:nvCxnSpPr>
        <p:spPr>
          <a:xfrm flipV="1">
            <a:off x="880200" y="2936608"/>
            <a:ext cx="20173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39991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89648" y="0"/>
            <a:ext cx="5019323" cy="646331"/>
          </a:xfrm>
          <a:prstGeom prst="rect">
            <a:avLst/>
          </a:prstGeom>
          <a:noFill/>
          <a:effectLst>
            <a:innerShdw blurRad="63500" dist="50800" dir="5400000">
              <a:prstClr val="black">
                <a:alpha val="50000"/>
              </a:prstClr>
            </a:innerShdw>
          </a:effectLst>
        </p:spPr>
        <p:txBody>
          <a:bodyPr wrap="none" rtlCol="0">
            <a:spAutoFit/>
          </a:bodyPr>
          <a:lstStyle/>
          <a:p>
            <a:r>
              <a:rPr lang="en-US" sz="3600" b="1" dirty="0" smtClean="0">
                <a:solidFill>
                  <a:schemeClr val="accent2">
                    <a:lumMod val="75000"/>
                  </a:schemeClr>
                </a:solidFill>
                <a:latin typeface="Book Antiqua" pitchFamily="18" charset="0"/>
              </a:rPr>
              <a:t>Proposal In Rural Area</a:t>
            </a:r>
            <a:endParaRPr lang="en-US" sz="3600" b="1" dirty="0">
              <a:solidFill>
                <a:schemeClr val="accent2">
                  <a:lumMod val="75000"/>
                </a:schemeClr>
              </a:solidFill>
              <a:latin typeface="Book Antiqua"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75545202"/>
              </p:ext>
            </p:extLst>
          </p:nvPr>
        </p:nvGraphicFramePr>
        <p:xfrm>
          <a:off x="327868" y="692696"/>
          <a:ext cx="2641600" cy="3375660"/>
        </p:xfrm>
        <a:graphic>
          <a:graphicData uri="http://schemas.openxmlformats.org/drawingml/2006/table">
            <a:tbl>
              <a:tblPr/>
              <a:tblGrid>
                <a:gridCol w="864696"/>
                <a:gridCol w="1776904"/>
              </a:tblGrid>
              <a:tr h="200025">
                <a:tc>
                  <a:txBody>
                    <a:bodyPr/>
                    <a:lstStyle/>
                    <a:p>
                      <a:pPr algn="l" fontAlgn="b"/>
                      <a:r>
                        <a:rPr lang="en-US" sz="1200" b="1" i="0" u="none" strike="noStrike" dirty="0" err="1">
                          <a:solidFill>
                            <a:schemeClr val="tx1"/>
                          </a:solidFill>
                          <a:latin typeface="Calibri"/>
                        </a:rPr>
                        <a:t>Auch</a:t>
                      </a:r>
                      <a:r>
                        <a:rPr lang="en-US" sz="1200" b="1" i="0" u="none" strike="noStrike" dirty="0">
                          <a:solidFill>
                            <a:schemeClr val="tx1"/>
                          </a:solidFill>
                          <a:latin typeface="Calibri"/>
                        </a:rPr>
                        <a:t>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latin typeface="Calibri"/>
                        </a:rPr>
                        <a:t>Agro based Industry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dirty="0" err="1">
                          <a:solidFill>
                            <a:schemeClr val="tx1"/>
                          </a:solidFill>
                          <a:latin typeface="Calibri"/>
                        </a:rPr>
                        <a:t>Auch</a:t>
                      </a:r>
                      <a:r>
                        <a:rPr lang="en-US" sz="1200" b="1" i="0" u="none" strike="noStrike" dirty="0">
                          <a:solidFill>
                            <a:schemeClr val="tx1"/>
                          </a:solidFill>
                          <a:latin typeface="Calibri"/>
                        </a:rPr>
                        <a:t>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latin typeface="Calibri"/>
                        </a:rPr>
                        <a:t>Neighborhood Market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dirty="0" err="1">
                          <a:solidFill>
                            <a:schemeClr val="tx1"/>
                          </a:solidFill>
                          <a:latin typeface="Calibri"/>
                        </a:rPr>
                        <a:t>Auch</a:t>
                      </a:r>
                      <a:r>
                        <a:rPr lang="en-US" sz="1200" b="1" i="0" u="none" strike="noStrike" dirty="0">
                          <a:solidFill>
                            <a:schemeClr val="tx1"/>
                          </a:solidFill>
                          <a:latin typeface="Calibri"/>
                        </a:rPr>
                        <a:t>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latin typeface="Calibri"/>
                        </a:rPr>
                        <a:t>Hospital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dirty="0" err="1">
                          <a:solidFill>
                            <a:schemeClr val="tx1"/>
                          </a:solidFill>
                          <a:latin typeface="Calibri"/>
                        </a:rPr>
                        <a:t>Auch</a:t>
                      </a:r>
                      <a:r>
                        <a:rPr lang="en-US" sz="1200" b="1" i="0" u="none" strike="noStrike" dirty="0">
                          <a:solidFill>
                            <a:schemeClr val="tx1"/>
                          </a:solidFill>
                          <a:latin typeface="Calibri"/>
                        </a:rPr>
                        <a:t>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latin typeface="Calibri"/>
                        </a:rPr>
                        <a:t>Park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dirty="0" err="1">
                          <a:solidFill>
                            <a:schemeClr val="tx1"/>
                          </a:solidFill>
                          <a:latin typeface="Calibri"/>
                        </a:rPr>
                        <a:t>Auch</a:t>
                      </a:r>
                      <a:r>
                        <a:rPr lang="en-US" sz="1200" b="1" i="0" u="none" strike="noStrike" dirty="0">
                          <a:solidFill>
                            <a:schemeClr val="tx1"/>
                          </a:solidFill>
                          <a:latin typeface="Calibri"/>
                        </a:rPr>
                        <a:t>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latin typeface="Calibri"/>
                        </a:rPr>
                        <a:t>Graveyard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dirty="0" err="1">
                          <a:solidFill>
                            <a:schemeClr val="tx1"/>
                          </a:solidFill>
                          <a:latin typeface="Calibri"/>
                        </a:rPr>
                        <a:t>Auch</a:t>
                      </a:r>
                      <a:r>
                        <a:rPr lang="en-US" sz="1200" b="1" i="0" u="none" strike="noStrike" dirty="0">
                          <a:solidFill>
                            <a:schemeClr val="tx1"/>
                          </a:solidFill>
                          <a:latin typeface="Calibri"/>
                        </a:rPr>
                        <a:t>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latin typeface="Calibri"/>
                        </a:rPr>
                        <a:t>Vocational Training Institute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dirty="0" err="1">
                          <a:solidFill>
                            <a:schemeClr val="tx1"/>
                          </a:solidFill>
                          <a:latin typeface="Calibri"/>
                        </a:rPr>
                        <a:t>Auch</a:t>
                      </a:r>
                      <a:r>
                        <a:rPr lang="en-US" sz="1200" b="1" i="0" u="none" strike="noStrike" dirty="0">
                          <a:solidFill>
                            <a:schemeClr val="tx1"/>
                          </a:solidFill>
                          <a:latin typeface="Calibri"/>
                        </a:rPr>
                        <a:t>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latin typeface="Calibri"/>
                        </a:rPr>
                        <a:t>Cold Storage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dirty="0" err="1">
                          <a:solidFill>
                            <a:schemeClr val="tx1"/>
                          </a:solidFill>
                          <a:latin typeface="Calibri"/>
                        </a:rPr>
                        <a:t>Auch</a:t>
                      </a:r>
                      <a:r>
                        <a:rPr lang="en-US" sz="1200" b="1" i="0" u="none" strike="noStrike" dirty="0">
                          <a:solidFill>
                            <a:schemeClr val="tx1"/>
                          </a:solidFill>
                          <a:latin typeface="Calibri"/>
                        </a:rPr>
                        <a:t>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latin typeface="Calibri"/>
                        </a:rPr>
                        <a:t>Food Godown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dirty="0" err="1">
                          <a:solidFill>
                            <a:schemeClr val="tx1"/>
                          </a:solidFill>
                          <a:latin typeface="Calibri"/>
                        </a:rPr>
                        <a:t>Auch</a:t>
                      </a:r>
                      <a:r>
                        <a:rPr lang="en-US" sz="1200" b="1" i="0" u="none" strike="noStrike" dirty="0">
                          <a:solidFill>
                            <a:schemeClr val="tx1"/>
                          </a:solidFill>
                          <a:latin typeface="Calibri"/>
                        </a:rPr>
                        <a:t>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latin typeface="Calibri"/>
                        </a:rPr>
                        <a:t>Solar Park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dirty="0" err="1">
                          <a:solidFill>
                            <a:schemeClr val="tx1"/>
                          </a:solidFill>
                          <a:latin typeface="Calibri"/>
                        </a:rPr>
                        <a:t>Auch</a:t>
                      </a:r>
                      <a:r>
                        <a:rPr lang="en-US" sz="1200" b="1" i="0" u="none" strike="noStrike" dirty="0">
                          <a:solidFill>
                            <a:schemeClr val="tx1"/>
                          </a:solidFill>
                          <a:latin typeface="Calibri"/>
                        </a:rPr>
                        <a:t>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dirty="0" err="1">
                          <a:solidFill>
                            <a:schemeClr val="tx1"/>
                          </a:solidFill>
                          <a:latin typeface="Calibri"/>
                        </a:rPr>
                        <a:t>Auch</a:t>
                      </a:r>
                      <a:r>
                        <a:rPr lang="en-US" sz="1200" b="1" i="0" u="none" strike="noStrike" dirty="0">
                          <a:solidFill>
                            <a:schemeClr val="tx1"/>
                          </a:solidFill>
                          <a:latin typeface="Calibri"/>
                        </a:rPr>
                        <a:t>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dirty="0" err="1">
                          <a:solidFill>
                            <a:schemeClr val="tx1"/>
                          </a:solidFill>
                          <a:latin typeface="Calibri"/>
                        </a:rPr>
                        <a:t>Auch</a:t>
                      </a:r>
                      <a:r>
                        <a:rPr lang="en-US" sz="1200" b="1" i="0" u="none" strike="noStrike" dirty="0">
                          <a:solidFill>
                            <a:schemeClr val="tx1"/>
                          </a:solidFill>
                          <a:latin typeface="Calibri"/>
                        </a:rPr>
                        <a:t>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dirty="0" err="1">
                          <a:solidFill>
                            <a:schemeClr val="tx1"/>
                          </a:solidFill>
                          <a:latin typeface="Calibri"/>
                        </a:rPr>
                        <a:t>Auch</a:t>
                      </a:r>
                      <a:r>
                        <a:rPr lang="en-US" sz="1200" b="1" i="0" u="none" strike="noStrike" dirty="0">
                          <a:solidFill>
                            <a:schemeClr val="tx1"/>
                          </a:solidFill>
                          <a:latin typeface="Calibri"/>
                        </a:rPr>
                        <a:t>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dirty="0" err="1">
                          <a:solidFill>
                            <a:schemeClr val="tx1"/>
                          </a:solidFill>
                          <a:latin typeface="Calibri"/>
                        </a:rPr>
                        <a:t>Auch</a:t>
                      </a:r>
                      <a:r>
                        <a:rPr lang="en-US" sz="1200" b="1" i="0" u="none" strike="noStrike" dirty="0">
                          <a:solidFill>
                            <a:schemeClr val="tx1"/>
                          </a:solidFill>
                          <a:latin typeface="Calibri"/>
                        </a:rPr>
                        <a:t>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dirty="0" err="1">
                          <a:solidFill>
                            <a:schemeClr val="tx1"/>
                          </a:solidFill>
                          <a:latin typeface="Calibri"/>
                        </a:rPr>
                        <a:t>Auch</a:t>
                      </a:r>
                      <a:r>
                        <a:rPr lang="en-US" sz="1200" b="1" i="0" u="none" strike="noStrike" dirty="0">
                          <a:solidFill>
                            <a:schemeClr val="tx1"/>
                          </a:solidFill>
                          <a:latin typeface="Calibri"/>
                        </a:rPr>
                        <a:t>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latin typeface="Calibri"/>
                        </a:rPr>
                        <a:t>Neighborhood Market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dirty="0" err="1">
                          <a:solidFill>
                            <a:schemeClr val="tx1"/>
                          </a:solidFill>
                          <a:latin typeface="Calibri"/>
                        </a:rPr>
                        <a:t>Auch</a:t>
                      </a:r>
                      <a:r>
                        <a:rPr lang="en-US" sz="1200" b="1" i="0" u="none" strike="noStrike" dirty="0">
                          <a:solidFill>
                            <a:schemeClr val="tx1"/>
                          </a:solidFill>
                          <a:latin typeface="Calibri"/>
                        </a:rPr>
                        <a:t>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latin typeface="Calibri"/>
                        </a:rPr>
                        <a:t>Graveyard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12457919"/>
              </p:ext>
            </p:extLst>
          </p:nvPr>
        </p:nvGraphicFramePr>
        <p:xfrm>
          <a:off x="371996" y="4252357"/>
          <a:ext cx="2565400" cy="1400175"/>
        </p:xfrm>
        <a:graphic>
          <a:graphicData uri="http://schemas.openxmlformats.org/drawingml/2006/table">
            <a:tbl>
              <a:tblPr/>
              <a:tblGrid>
                <a:gridCol w="1104900"/>
                <a:gridCol w="1460500"/>
              </a:tblGrid>
              <a:tr h="200025">
                <a:tc>
                  <a:txBody>
                    <a:bodyPr/>
                    <a:lstStyle/>
                    <a:p>
                      <a:pPr algn="l" fontAlgn="b"/>
                      <a:r>
                        <a:rPr lang="en-US" sz="1200" b="1" i="0" u="none" strike="noStrike" dirty="0">
                          <a:solidFill>
                            <a:srgbClr val="000000"/>
                          </a:solidFill>
                          <a:latin typeface="Calibri"/>
                        </a:rPr>
                        <a:t>Bara </a:t>
                      </a:r>
                      <a:r>
                        <a:rPr lang="en-US" sz="1200" b="1" i="0" u="none" strike="noStrike" dirty="0" err="1">
                          <a:solidFill>
                            <a:srgbClr val="000000"/>
                          </a:solidFill>
                          <a:latin typeface="Calibri"/>
                        </a:rPr>
                        <a:t>Bihanali</a:t>
                      </a:r>
                      <a:endParaRPr lang="en-US" sz="12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Bara Bihanali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Cold Storage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Bara Bihanali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Neighborhood Market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Bara Bihanali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Bara Bihanali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Neighborhood Market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Bara Bihanali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Cold Storage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Bara Bihanali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049007144"/>
              </p:ext>
            </p:extLst>
          </p:nvPr>
        </p:nvGraphicFramePr>
        <p:xfrm>
          <a:off x="3153420" y="692696"/>
          <a:ext cx="3024336" cy="1346835"/>
        </p:xfrm>
        <a:graphic>
          <a:graphicData uri="http://schemas.openxmlformats.org/drawingml/2006/table">
            <a:tbl>
              <a:tblPr/>
              <a:tblGrid>
                <a:gridCol w="1099758"/>
                <a:gridCol w="1924578"/>
              </a:tblGrid>
              <a:tr h="187830">
                <a:tc>
                  <a:txBody>
                    <a:bodyPr/>
                    <a:lstStyle/>
                    <a:p>
                      <a:pPr algn="l" fontAlgn="b"/>
                      <a:r>
                        <a:rPr lang="en-US" sz="1200" b="1" i="0" u="none" strike="noStrike" dirty="0" err="1">
                          <a:solidFill>
                            <a:srgbClr val="000000"/>
                          </a:solidFill>
                          <a:latin typeface="Calibri"/>
                        </a:rPr>
                        <a:t>Basu</a:t>
                      </a:r>
                      <a:r>
                        <a:rPr lang="en-US" sz="1200" b="1" i="0" u="none" strike="noStrike" dirty="0">
                          <a:solidFill>
                            <a:srgbClr val="000000"/>
                          </a:solidFill>
                          <a:latin typeface="Calibri"/>
                        </a:rPr>
                        <a:t>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30">
                <a:tc>
                  <a:txBody>
                    <a:bodyPr/>
                    <a:lstStyle/>
                    <a:p>
                      <a:pPr algn="l" fontAlgn="b"/>
                      <a:r>
                        <a:rPr lang="en-US" sz="1200" b="1" i="0" u="none" strike="noStrike">
                          <a:solidFill>
                            <a:srgbClr val="000000"/>
                          </a:solidFill>
                          <a:latin typeface="Calibri"/>
                        </a:rPr>
                        <a:t>Basu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30">
                <a:tc>
                  <a:txBody>
                    <a:bodyPr/>
                    <a:lstStyle/>
                    <a:p>
                      <a:pPr algn="l" fontAlgn="b"/>
                      <a:r>
                        <a:rPr lang="en-US" sz="1200" b="1" i="0" u="none" strike="noStrike">
                          <a:solidFill>
                            <a:srgbClr val="000000"/>
                          </a:solidFill>
                          <a:latin typeface="Calibri"/>
                        </a:rPr>
                        <a:t>Basu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30">
                <a:tc>
                  <a:txBody>
                    <a:bodyPr/>
                    <a:lstStyle/>
                    <a:p>
                      <a:pPr algn="l" fontAlgn="b"/>
                      <a:r>
                        <a:rPr lang="en-US" sz="1200" b="1" i="0" u="none" strike="noStrike">
                          <a:solidFill>
                            <a:srgbClr val="000000"/>
                          </a:solidFill>
                          <a:latin typeface="Calibri"/>
                        </a:rPr>
                        <a:t>Basu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30">
                <a:tc>
                  <a:txBody>
                    <a:bodyPr/>
                    <a:lstStyle/>
                    <a:p>
                      <a:pPr algn="l" fontAlgn="b"/>
                      <a:r>
                        <a:rPr lang="en-US" sz="1200" b="1" i="0" u="none" strike="noStrike">
                          <a:solidFill>
                            <a:srgbClr val="000000"/>
                          </a:solidFill>
                          <a:latin typeface="Calibri"/>
                        </a:rPr>
                        <a:t>Basu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Graveyard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30">
                <a:tc>
                  <a:txBody>
                    <a:bodyPr/>
                    <a:lstStyle/>
                    <a:p>
                      <a:pPr algn="l" fontAlgn="b"/>
                      <a:r>
                        <a:rPr lang="en-US" sz="1200" b="1" i="0" u="none" strike="noStrike">
                          <a:solidFill>
                            <a:srgbClr val="000000"/>
                          </a:solidFill>
                          <a:latin typeface="Calibri"/>
                        </a:rPr>
                        <a:t>Basu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830">
                <a:tc>
                  <a:txBody>
                    <a:bodyPr/>
                    <a:lstStyle/>
                    <a:p>
                      <a:pPr algn="l" fontAlgn="b"/>
                      <a:r>
                        <a:rPr lang="en-US" sz="1200" b="1" i="0" u="none" strike="noStrike" dirty="0" err="1">
                          <a:solidFill>
                            <a:srgbClr val="000000"/>
                          </a:solidFill>
                          <a:latin typeface="Calibri"/>
                        </a:rPr>
                        <a:t>Basu</a:t>
                      </a:r>
                      <a:r>
                        <a:rPr lang="en-US" sz="1200" b="1" i="0" u="none" strike="noStrike" dirty="0">
                          <a:solidFill>
                            <a:srgbClr val="000000"/>
                          </a:solidFill>
                          <a:latin typeface="Calibri"/>
                        </a:rPr>
                        <a:t>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018393130"/>
              </p:ext>
            </p:extLst>
          </p:nvPr>
        </p:nvGraphicFramePr>
        <p:xfrm>
          <a:off x="3153420" y="2204864"/>
          <a:ext cx="2984500" cy="2000250"/>
        </p:xfrm>
        <a:graphic>
          <a:graphicData uri="http://schemas.openxmlformats.org/drawingml/2006/table">
            <a:tbl>
              <a:tblPr/>
              <a:tblGrid>
                <a:gridCol w="1346200"/>
                <a:gridCol w="1638300"/>
              </a:tblGrid>
              <a:tr h="200025">
                <a:tc>
                  <a:txBody>
                    <a:bodyPr/>
                    <a:lstStyle/>
                    <a:p>
                      <a:pPr algn="l" fontAlgn="b"/>
                      <a:r>
                        <a:rPr lang="en-US" sz="1200" b="1" i="0" u="none" strike="noStrike">
                          <a:solidFill>
                            <a:srgbClr val="000000"/>
                          </a:solidFill>
                          <a:latin typeface="Calibri"/>
                        </a:rPr>
                        <a:t>Dwippur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Brick Field Zone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Dwippur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Dwippur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Ganipur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Agro Based Industry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Ganipur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Neighborhood Market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Ganipur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Ganipur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Ganipur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Ganipur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Graveyard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Ganipur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984691469"/>
              </p:ext>
            </p:extLst>
          </p:nvPr>
        </p:nvGraphicFramePr>
        <p:xfrm>
          <a:off x="6289600" y="2132856"/>
          <a:ext cx="2984500" cy="2000250"/>
        </p:xfrm>
        <a:graphic>
          <a:graphicData uri="http://schemas.openxmlformats.org/drawingml/2006/table">
            <a:tbl>
              <a:tblPr/>
              <a:tblGrid>
                <a:gridCol w="1346200"/>
                <a:gridCol w="1638300"/>
              </a:tblGrid>
              <a:tr h="200025">
                <a:tc>
                  <a:txBody>
                    <a:bodyPr/>
                    <a:lstStyle/>
                    <a:p>
                      <a:pPr algn="l" fontAlgn="b"/>
                      <a:r>
                        <a:rPr lang="en-US" sz="1200" b="1" i="0" u="none" strike="noStrike">
                          <a:solidFill>
                            <a:srgbClr val="000000"/>
                          </a:solidFill>
                          <a:latin typeface="Calibri"/>
                        </a:rPr>
                        <a:t>Goalkandi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Neighborhood Park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Goalkandi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Fish Market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Goalkandi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Cold Storage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Goalkandi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Neighborhood Market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Goalkandi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Auto Stand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Goalkandi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Waste Transfer Station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Goalkandi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Graveyard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Goalkandi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Goalkandi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Goalkandi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037333775"/>
              </p:ext>
            </p:extLst>
          </p:nvPr>
        </p:nvGraphicFramePr>
        <p:xfrm>
          <a:off x="6321772" y="620688"/>
          <a:ext cx="2984500" cy="1400175"/>
        </p:xfrm>
        <a:graphic>
          <a:graphicData uri="http://schemas.openxmlformats.org/drawingml/2006/table">
            <a:tbl>
              <a:tblPr/>
              <a:tblGrid>
                <a:gridCol w="1346200"/>
                <a:gridCol w="1638300"/>
              </a:tblGrid>
              <a:tr h="200025">
                <a:tc>
                  <a:txBody>
                    <a:bodyPr/>
                    <a:lstStyle/>
                    <a:p>
                      <a:pPr algn="l" fontAlgn="b"/>
                      <a:r>
                        <a:rPr lang="en-US" sz="1200" b="1" i="0" u="none" strike="noStrike">
                          <a:solidFill>
                            <a:srgbClr val="000000"/>
                          </a:solidFill>
                          <a:latin typeface="Calibri"/>
                        </a:rPr>
                        <a:t>Gobinda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Gobinda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Gobinda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Neighborhood Market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Gobinda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Gobinda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Cold Storage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Gobinda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Graveyard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Gobinda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060345572"/>
              </p:ext>
            </p:extLst>
          </p:nvPr>
        </p:nvGraphicFramePr>
        <p:xfrm>
          <a:off x="3121248" y="4293096"/>
          <a:ext cx="2984500" cy="1600200"/>
        </p:xfrm>
        <a:graphic>
          <a:graphicData uri="http://schemas.openxmlformats.org/drawingml/2006/table">
            <a:tbl>
              <a:tblPr/>
              <a:tblGrid>
                <a:gridCol w="1346200"/>
                <a:gridCol w="1638300"/>
              </a:tblGrid>
              <a:tr h="200025">
                <a:tc>
                  <a:txBody>
                    <a:bodyPr/>
                    <a:lstStyle/>
                    <a:p>
                      <a:pPr algn="l" fontAlgn="b"/>
                      <a:r>
                        <a:rPr lang="en-US" sz="1200" b="1" i="0" u="none" strike="noStrike">
                          <a:solidFill>
                            <a:srgbClr val="000000"/>
                          </a:solidFill>
                          <a:latin typeface="Calibri"/>
                        </a:rPr>
                        <a:t>Hamir Kutsha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Agro Based Industry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Hamir Kutsha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Fish Processing Zone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Hamir Kutsha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Fish Market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Hamir Kutsha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Neighborhood Market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Hamir Kutsha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Hamir Kutsha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Hamir Kutsha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Hamir Kutsha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581385193"/>
              </p:ext>
            </p:extLst>
          </p:nvPr>
        </p:nvGraphicFramePr>
        <p:xfrm>
          <a:off x="6249764" y="4421088"/>
          <a:ext cx="2984500" cy="1600200"/>
        </p:xfrm>
        <a:graphic>
          <a:graphicData uri="http://schemas.openxmlformats.org/drawingml/2006/table">
            <a:tbl>
              <a:tblPr/>
              <a:tblGrid>
                <a:gridCol w="1346200"/>
                <a:gridCol w="1638300"/>
              </a:tblGrid>
              <a:tr h="200025">
                <a:tc>
                  <a:txBody>
                    <a:bodyPr/>
                    <a:lstStyle/>
                    <a:p>
                      <a:pPr algn="l" fontAlgn="b"/>
                      <a:r>
                        <a:rPr lang="en-US" sz="1200" b="1" i="0" u="none" strike="noStrike" dirty="0" err="1">
                          <a:solidFill>
                            <a:srgbClr val="000000"/>
                          </a:solidFill>
                          <a:latin typeface="Calibri"/>
                        </a:rPr>
                        <a:t>Jhikra</a:t>
                      </a:r>
                      <a:endParaRPr lang="en-US" sz="12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Agro Based Industry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Jhikra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Jhikra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Jhikra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Neighborhood Market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dirty="0" err="1">
                          <a:solidFill>
                            <a:srgbClr val="000000"/>
                          </a:solidFill>
                          <a:latin typeface="Calibri"/>
                        </a:rPr>
                        <a:t>Jhikra</a:t>
                      </a:r>
                      <a:endParaRPr lang="en-US" sz="12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Jhikra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Cold Storage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Jhikra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Jhikra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941735078"/>
              </p:ext>
            </p:extLst>
          </p:nvPr>
        </p:nvGraphicFramePr>
        <p:xfrm>
          <a:off x="9515648" y="620688"/>
          <a:ext cx="3168352" cy="1440159"/>
        </p:xfrm>
        <a:graphic>
          <a:graphicData uri="http://schemas.openxmlformats.org/drawingml/2006/table">
            <a:tbl>
              <a:tblPr/>
              <a:tblGrid>
                <a:gridCol w="1429129"/>
                <a:gridCol w="1739223"/>
              </a:tblGrid>
              <a:tr h="205737">
                <a:tc>
                  <a:txBody>
                    <a:bodyPr/>
                    <a:lstStyle/>
                    <a:p>
                      <a:pPr algn="l" fontAlgn="b"/>
                      <a:r>
                        <a:rPr lang="en-US" sz="1200" b="1" i="0" u="none" strike="noStrike">
                          <a:solidFill>
                            <a:srgbClr val="000000"/>
                          </a:solidFill>
                          <a:latin typeface="Calibri"/>
                        </a:rPr>
                        <a:t>Jogi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Brick Field Zone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737">
                <a:tc>
                  <a:txBody>
                    <a:bodyPr/>
                    <a:lstStyle/>
                    <a:p>
                      <a:pPr algn="l" fontAlgn="b"/>
                      <a:r>
                        <a:rPr lang="en-US" sz="1200" b="1" i="0" u="none" strike="noStrike">
                          <a:solidFill>
                            <a:srgbClr val="000000"/>
                          </a:solidFill>
                          <a:latin typeface="Calibri"/>
                        </a:rPr>
                        <a:t>Jogi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737">
                <a:tc>
                  <a:txBody>
                    <a:bodyPr/>
                    <a:lstStyle/>
                    <a:p>
                      <a:pPr algn="l" fontAlgn="b"/>
                      <a:r>
                        <a:rPr lang="en-US" sz="1200" b="1" i="0" u="none" strike="noStrike">
                          <a:solidFill>
                            <a:srgbClr val="000000"/>
                          </a:solidFill>
                          <a:latin typeface="Calibri"/>
                        </a:rPr>
                        <a:t>Jogi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Food Godown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737">
                <a:tc>
                  <a:txBody>
                    <a:bodyPr/>
                    <a:lstStyle/>
                    <a:p>
                      <a:pPr algn="l" fontAlgn="b"/>
                      <a:r>
                        <a:rPr lang="en-US" sz="1200" b="1" i="0" u="none" strike="noStrike">
                          <a:solidFill>
                            <a:srgbClr val="000000"/>
                          </a:solidFill>
                          <a:latin typeface="Calibri"/>
                        </a:rPr>
                        <a:t>Jogi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Solar Park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737">
                <a:tc>
                  <a:txBody>
                    <a:bodyPr/>
                    <a:lstStyle/>
                    <a:p>
                      <a:pPr algn="l" fontAlgn="b"/>
                      <a:r>
                        <a:rPr lang="en-US" sz="1200" b="1" i="0" u="none" strike="noStrike">
                          <a:solidFill>
                            <a:srgbClr val="000000"/>
                          </a:solidFill>
                          <a:latin typeface="Calibri"/>
                        </a:rPr>
                        <a:t>Jogi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Neighborhood Market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737">
                <a:tc>
                  <a:txBody>
                    <a:bodyPr/>
                    <a:lstStyle/>
                    <a:p>
                      <a:pPr algn="l" fontAlgn="b"/>
                      <a:r>
                        <a:rPr lang="en-US" sz="1200" b="1" i="0" u="none" strike="noStrike">
                          <a:solidFill>
                            <a:srgbClr val="000000"/>
                          </a:solidFill>
                          <a:latin typeface="Calibri"/>
                        </a:rPr>
                        <a:t>Jogi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Silo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737">
                <a:tc>
                  <a:txBody>
                    <a:bodyPr/>
                    <a:lstStyle/>
                    <a:p>
                      <a:pPr algn="l" fontAlgn="b"/>
                      <a:r>
                        <a:rPr lang="en-US" sz="1200" b="1" i="0" u="none" strike="noStrike">
                          <a:solidFill>
                            <a:srgbClr val="000000"/>
                          </a:solidFill>
                          <a:latin typeface="Calibri"/>
                        </a:rPr>
                        <a:t>Jogi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a:solidFill>
                            <a:srgbClr val="000000"/>
                          </a:solidFill>
                          <a:latin typeface="Calibri"/>
                        </a:rPr>
                        <a:t>Wholesale Market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52992411"/>
              </p:ext>
            </p:extLst>
          </p:nvPr>
        </p:nvGraphicFramePr>
        <p:xfrm>
          <a:off x="305272" y="5949280"/>
          <a:ext cx="3175000" cy="800100"/>
        </p:xfrm>
        <a:graphic>
          <a:graphicData uri="http://schemas.openxmlformats.org/drawingml/2006/table">
            <a:tbl>
              <a:tblPr/>
              <a:tblGrid>
                <a:gridCol w="1346200"/>
                <a:gridCol w="1828800"/>
              </a:tblGrid>
              <a:tr h="200025">
                <a:tc>
                  <a:txBody>
                    <a:bodyPr/>
                    <a:lstStyle/>
                    <a:p>
                      <a:pPr algn="l" fontAlgn="b"/>
                      <a:r>
                        <a:rPr lang="en-US" sz="1200" b="1" i="0" u="none" strike="noStrike">
                          <a:solidFill>
                            <a:srgbClr val="000000"/>
                          </a:solidFill>
                          <a:latin typeface="Calibri"/>
                        </a:rPr>
                        <a:t>Kachhari Kayali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Neighborhood Market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Kachhari Kayali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Kachhari Kayali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Kachhari Kayali Para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a:solidFill>
                            <a:srgbClr val="000000"/>
                          </a:solidFill>
                          <a:latin typeface="Calibri"/>
                        </a:rPr>
                        <a:t>Graveyard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702284710"/>
              </p:ext>
            </p:extLst>
          </p:nvPr>
        </p:nvGraphicFramePr>
        <p:xfrm>
          <a:off x="9515648" y="2204864"/>
          <a:ext cx="3175000" cy="2000250"/>
        </p:xfrm>
        <a:graphic>
          <a:graphicData uri="http://schemas.openxmlformats.org/drawingml/2006/table">
            <a:tbl>
              <a:tblPr/>
              <a:tblGrid>
                <a:gridCol w="1346200"/>
                <a:gridCol w="1828800"/>
              </a:tblGrid>
              <a:tr h="200025">
                <a:tc>
                  <a:txBody>
                    <a:bodyPr/>
                    <a:lstStyle/>
                    <a:p>
                      <a:pPr algn="l" fontAlgn="b"/>
                      <a:r>
                        <a:rPr lang="en-US" sz="1200" b="1" i="0" u="none" strike="noStrike">
                          <a:solidFill>
                            <a:srgbClr val="000000"/>
                          </a:solidFill>
                          <a:latin typeface="Calibri"/>
                        </a:rPr>
                        <a:t>Maria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Future Government Office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Maria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Park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Maria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Neighborhood Market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Maria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Maria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Neighborhood Market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Maria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Agro Based Industry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Maria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Cottage Industry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Maria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Maria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Maria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085858655"/>
              </p:ext>
            </p:extLst>
          </p:nvPr>
        </p:nvGraphicFramePr>
        <p:xfrm>
          <a:off x="4611809" y="6033230"/>
          <a:ext cx="3175000" cy="800100"/>
        </p:xfrm>
        <a:graphic>
          <a:graphicData uri="http://schemas.openxmlformats.org/drawingml/2006/table">
            <a:tbl>
              <a:tblPr/>
              <a:tblGrid>
                <a:gridCol w="1346200"/>
                <a:gridCol w="1828800"/>
              </a:tblGrid>
              <a:tr h="200025">
                <a:tc>
                  <a:txBody>
                    <a:bodyPr/>
                    <a:lstStyle/>
                    <a:p>
                      <a:pPr algn="l" fontAlgn="b"/>
                      <a:r>
                        <a:rPr lang="en-US" sz="1200" b="1" i="0" u="none" strike="noStrike">
                          <a:solidFill>
                            <a:srgbClr val="000000"/>
                          </a:solidFill>
                          <a:latin typeface="Calibri"/>
                        </a:rPr>
                        <a:t>Nardas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Nardas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Nardas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Nardas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4067408342"/>
              </p:ext>
            </p:extLst>
          </p:nvPr>
        </p:nvGraphicFramePr>
        <p:xfrm>
          <a:off x="9515648" y="6093296"/>
          <a:ext cx="3175000" cy="600075"/>
        </p:xfrm>
        <a:graphic>
          <a:graphicData uri="http://schemas.openxmlformats.org/drawingml/2006/table">
            <a:tbl>
              <a:tblPr/>
              <a:tblGrid>
                <a:gridCol w="1346200"/>
                <a:gridCol w="1828800"/>
              </a:tblGrid>
              <a:tr h="200025">
                <a:tc>
                  <a:txBody>
                    <a:bodyPr/>
                    <a:lstStyle/>
                    <a:p>
                      <a:pPr algn="l" fontAlgn="b"/>
                      <a:r>
                        <a:rPr lang="en-US" sz="1200" b="1" i="0" u="none" strike="noStrike">
                          <a:solidFill>
                            <a:srgbClr val="000000"/>
                          </a:solidFill>
                          <a:latin typeface="Calibri"/>
                        </a:rPr>
                        <a:t>Sonadanga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Wholesale Market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Sonadanga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Sonadanga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483053660"/>
              </p:ext>
            </p:extLst>
          </p:nvPr>
        </p:nvGraphicFramePr>
        <p:xfrm>
          <a:off x="9515648" y="4293096"/>
          <a:ext cx="3175000" cy="1000125"/>
        </p:xfrm>
        <a:graphic>
          <a:graphicData uri="http://schemas.openxmlformats.org/drawingml/2006/table">
            <a:tbl>
              <a:tblPr/>
              <a:tblGrid>
                <a:gridCol w="1346200"/>
                <a:gridCol w="1828800"/>
              </a:tblGrid>
              <a:tr h="200025">
                <a:tc>
                  <a:txBody>
                    <a:bodyPr/>
                    <a:lstStyle/>
                    <a:p>
                      <a:pPr algn="l" fontAlgn="b"/>
                      <a:r>
                        <a:rPr lang="en-US" sz="1200" b="1" i="0" u="none" strike="noStrike">
                          <a:solidFill>
                            <a:srgbClr val="000000"/>
                          </a:solidFill>
                          <a:latin typeface="Calibri"/>
                        </a:rPr>
                        <a:t>Sreepur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Waste Disposal Site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Sreepur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Central Park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Sreepur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RSSC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Sreepur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Sreepur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a:solidFill>
                            <a:srgbClr val="000000"/>
                          </a:solidFill>
                          <a:latin typeface="Calibri"/>
                        </a:rPr>
                        <a:t>Neighborhood Market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313856458"/>
              </p:ext>
            </p:extLst>
          </p:nvPr>
        </p:nvGraphicFramePr>
        <p:xfrm>
          <a:off x="9515648" y="5373216"/>
          <a:ext cx="3175000" cy="600075"/>
        </p:xfrm>
        <a:graphic>
          <a:graphicData uri="http://schemas.openxmlformats.org/drawingml/2006/table">
            <a:tbl>
              <a:tblPr/>
              <a:tblGrid>
                <a:gridCol w="1346200"/>
                <a:gridCol w="1828800"/>
              </a:tblGrid>
              <a:tr h="200025">
                <a:tc>
                  <a:txBody>
                    <a:bodyPr/>
                    <a:lstStyle/>
                    <a:p>
                      <a:pPr algn="l" fontAlgn="b"/>
                      <a:r>
                        <a:rPr lang="en-US" sz="1200" b="1" i="0" u="none" strike="noStrike">
                          <a:solidFill>
                            <a:srgbClr val="000000"/>
                          </a:solidFill>
                          <a:latin typeface="Calibri"/>
                        </a:rPr>
                        <a:t>Subhadanga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Community Clinic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Subhadanga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latin typeface="Calibri"/>
                        </a:rPr>
                        <a:t>Neighborhood Market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solidFill>
                            <a:srgbClr val="000000"/>
                          </a:solidFill>
                          <a:latin typeface="Calibri"/>
                        </a:rPr>
                        <a:t>Subhadanga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a:solidFill>
                            <a:srgbClr val="000000"/>
                          </a:solidFill>
                          <a:latin typeface="Calibri"/>
                        </a:rPr>
                        <a:t>Agro based Industry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302321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12344400" cy="922114"/>
          </a:xfrm>
        </p:spPr>
        <p:txBody>
          <a:bodyPr>
            <a:normAutofit/>
          </a:bodyPr>
          <a:lstStyle/>
          <a:p>
            <a:r>
              <a:rPr lang="en-US" b="1" dirty="0" smtClean="0"/>
              <a:t>Plot Schedule for Proposed Facilities (Rural Areas)</a:t>
            </a:r>
            <a:endParaRPr lang="en-US" b="1" dirty="0"/>
          </a:p>
        </p:txBody>
      </p:sp>
      <p:graphicFrame>
        <p:nvGraphicFramePr>
          <p:cNvPr id="5" name="Table 4"/>
          <p:cNvGraphicFramePr>
            <a:graphicFrameLocks noGrp="1"/>
          </p:cNvGraphicFramePr>
          <p:nvPr>
            <p:extLst>
              <p:ext uri="{D42A27DB-BD31-4B8C-83A1-F6EECF244321}">
                <p14:modId xmlns:p14="http://schemas.microsoft.com/office/powerpoint/2010/main" val="3868627839"/>
              </p:ext>
            </p:extLst>
          </p:nvPr>
        </p:nvGraphicFramePr>
        <p:xfrm>
          <a:off x="161256" y="1340768"/>
          <a:ext cx="13249472" cy="4756772"/>
        </p:xfrm>
        <a:graphic>
          <a:graphicData uri="http://schemas.openxmlformats.org/drawingml/2006/table">
            <a:tbl>
              <a:tblPr firstRow="1" firstCol="1" bandRow="1">
                <a:tableStyleId>{5940675A-B579-460E-94D1-54222C63F5DA}</a:tableStyleId>
              </a:tblPr>
              <a:tblGrid>
                <a:gridCol w="936104"/>
                <a:gridCol w="1152128"/>
                <a:gridCol w="1944216"/>
                <a:gridCol w="4536504"/>
                <a:gridCol w="2376264"/>
                <a:gridCol w="2304256"/>
              </a:tblGrid>
              <a:tr h="648072">
                <a:tc>
                  <a:txBody>
                    <a:bodyPr/>
                    <a:lstStyle/>
                    <a:p>
                      <a:pPr marL="0" marR="0" algn="ctr">
                        <a:lnSpc>
                          <a:spcPct val="115000"/>
                        </a:lnSpc>
                        <a:spcBef>
                          <a:spcPts val="0"/>
                        </a:spcBef>
                        <a:spcAft>
                          <a:spcPts val="0"/>
                        </a:spcAft>
                      </a:pPr>
                      <a:r>
                        <a:rPr lang="en-US" sz="1800" dirty="0">
                          <a:effectLst/>
                        </a:rPr>
                        <a:t>Serial No.</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a:effectLst/>
                        </a:rPr>
                        <a:t>Name</a:t>
                      </a:r>
                      <a:endParaRPr lang="en-US" sz="2800" dirty="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2800" dirty="0" smtClean="0">
                          <a:effectLst/>
                        </a:rPr>
                        <a:t>Area</a:t>
                      </a:r>
                      <a:r>
                        <a:rPr lang="en-US" sz="2800" baseline="0" dirty="0" smtClean="0">
                          <a:effectLst/>
                        </a:rPr>
                        <a:t> in </a:t>
                      </a:r>
                      <a:r>
                        <a:rPr lang="en-US" sz="2800" dirty="0" smtClean="0">
                          <a:effectLst/>
                        </a:rPr>
                        <a:t>acres</a:t>
                      </a:r>
                      <a:endParaRPr lang="en-US" sz="2800" dirty="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2800" dirty="0">
                          <a:effectLst/>
                        </a:rPr>
                        <a:t>Plot No.</a:t>
                      </a:r>
                      <a:endParaRPr lang="en-US" sz="2800" dirty="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2800" dirty="0" smtClean="0">
                          <a:effectLst/>
                        </a:rPr>
                        <a:t>MAUZA</a:t>
                      </a:r>
                      <a:r>
                        <a:rPr lang="en-US" sz="2800" baseline="0" dirty="0" smtClean="0">
                          <a:effectLst/>
                        </a:rPr>
                        <a:t>  JL S</a:t>
                      </a:r>
                      <a:endParaRPr lang="en-US" sz="2800" dirty="0">
                        <a:effectLst/>
                        <a:latin typeface="+mn-lt"/>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2800" dirty="0" smtClean="0">
                          <a:effectLst/>
                        </a:rPr>
                        <a:t>Union/</a:t>
                      </a:r>
                    </a:p>
                    <a:p>
                      <a:pPr marL="0" marR="0" algn="ctr">
                        <a:lnSpc>
                          <a:spcPct val="115000"/>
                        </a:lnSpc>
                        <a:spcBef>
                          <a:spcPts val="0"/>
                        </a:spcBef>
                        <a:spcAft>
                          <a:spcPts val="0"/>
                        </a:spcAft>
                      </a:pPr>
                      <a:r>
                        <a:rPr lang="en-US" sz="2800" dirty="0" err="1" smtClean="0">
                          <a:effectLst/>
                        </a:rPr>
                        <a:t>Paurashava</a:t>
                      </a:r>
                      <a:endParaRPr lang="en-US" sz="2800" dirty="0">
                        <a:effectLst/>
                        <a:latin typeface="Calibri"/>
                        <a:ea typeface="Calibri"/>
                        <a:cs typeface="Times New Roman"/>
                      </a:endParaRPr>
                    </a:p>
                  </a:txBody>
                  <a:tcPr marL="68580" marR="68580" marT="0" marB="0" anchor="b"/>
                </a:tc>
              </a:tr>
              <a:tr h="919581">
                <a:tc>
                  <a:txBody>
                    <a:bodyPr/>
                    <a:lstStyle/>
                    <a:p>
                      <a:pPr marL="0" marR="0" algn="ctr">
                        <a:lnSpc>
                          <a:spcPct val="115000"/>
                        </a:lnSpc>
                        <a:spcBef>
                          <a:spcPts val="0"/>
                        </a:spcBef>
                        <a:spcAft>
                          <a:spcPts val="0"/>
                        </a:spcAft>
                      </a:pPr>
                      <a:r>
                        <a:rPr lang="en-US" sz="2800" dirty="0" smtClean="0">
                          <a:effectLst/>
                          <a:latin typeface="Calibri"/>
                          <a:ea typeface="Calibri"/>
                          <a:cs typeface="Times New Roman"/>
                        </a:rPr>
                        <a:t>5</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kern="1200" dirty="0" smtClean="0">
                          <a:solidFill>
                            <a:schemeClr val="tx1"/>
                          </a:solidFill>
                          <a:effectLst/>
                          <a:latin typeface="+mn-lt"/>
                          <a:ea typeface="+mn-ea"/>
                          <a:cs typeface="+mn-cs"/>
                        </a:rPr>
                        <a:t>Neighborhood Park</a:t>
                      </a:r>
                      <a:endParaRPr lang="en-US" sz="2800" dirty="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800" kern="1200" dirty="0" smtClean="0">
                          <a:solidFill>
                            <a:schemeClr val="tx1"/>
                          </a:solidFill>
                          <a:effectLst/>
                          <a:latin typeface="+mn-lt"/>
                          <a:ea typeface="+mn-ea"/>
                          <a:cs typeface="+mn-cs"/>
                        </a:rPr>
                        <a:t>1.37854</a:t>
                      </a:r>
                    </a:p>
                  </a:txBody>
                  <a:tcPr marL="68580" marR="68580" marT="0" marB="0" anchor="b"/>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273	273	273	277	277	279	279	313	320	324	324	361	1429	1430	1431	1454	1456	1457	322	1430	1459	847 </a:t>
                      </a:r>
                      <a:endParaRPr lang="en-US" sz="2000" dirty="0" smtClean="0">
                        <a:effectLst/>
                        <a:latin typeface="+mn-lt"/>
                        <a:ea typeface="Calibri"/>
                        <a:cs typeface="Times New Roman"/>
                      </a:endParaRPr>
                    </a:p>
                  </a:txBody>
                  <a:tcPr marL="68580" marR="68580" marT="0" marB="0" anchor="b"/>
                </a:tc>
                <a:tc>
                  <a:txBody>
                    <a:bodyPr/>
                    <a:lstStyle/>
                    <a:p>
                      <a:r>
                        <a:rPr lang="en-US" sz="1800" kern="1200" dirty="0" err="1" smtClean="0">
                          <a:solidFill>
                            <a:schemeClr val="tx1"/>
                          </a:solidFill>
                          <a:effectLst/>
                          <a:latin typeface="+mn-lt"/>
                          <a:ea typeface="+mn-ea"/>
                          <a:cs typeface="+mn-cs"/>
                        </a:rPr>
                        <a:t>Taherpur</a:t>
                      </a:r>
                      <a:r>
                        <a:rPr lang="en-US" sz="1800" kern="1200" dirty="0" smtClean="0">
                          <a:solidFill>
                            <a:schemeClr val="tx1"/>
                          </a:solidFill>
                          <a:effectLst/>
                          <a:latin typeface="+mn-lt"/>
                          <a:ea typeface="+mn-ea"/>
                          <a:cs typeface="+mn-cs"/>
                        </a:rPr>
                        <a:t> </a:t>
                      </a:r>
                      <a:r>
                        <a:rPr lang="en-US" sz="1800" kern="1200" dirty="0" err="1" smtClean="0">
                          <a:solidFill>
                            <a:schemeClr val="tx1"/>
                          </a:solidFill>
                          <a:effectLst/>
                          <a:latin typeface="+mn-lt"/>
                          <a:ea typeface="+mn-ea"/>
                          <a:cs typeface="+mn-cs"/>
                        </a:rPr>
                        <a:t>Paschim</a:t>
                      </a:r>
                      <a:r>
                        <a:rPr lang="en-US" sz="1800" kern="1200" dirty="0" smtClean="0">
                          <a:solidFill>
                            <a:schemeClr val="tx1"/>
                          </a:solidFill>
                          <a:effectLst/>
                          <a:latin typeface="+mn-lt"/>
                          <a:ea typeface="+mn-ea"/>
                          <a:cs typeface="+mn-cs"/>
                        </a:rPr>
                        <a:t> 153 000, </a:t>
                      </a:r>
                    </a:p>
                    <a:p>
                      <a:r>
                        <a:rPr lang="en-US" sz="1800" kern="1200" dirty="0" err="1" smtClean="0">
                          <a:solidFill>
                            <a:schemeClr val="tx1"/>
                          </a:solidFill>
                          <a:effectLst/>
                          <a:latin typeface="+mn-lt"/>
                          <a:ea typeface="+mn-ea"/>
                          <a:cs typeface="+mn-cs"/>
                        </a:rPr>
                        <a:t>Muthrapur</a:t>
                      </a:r>
                      <a:r>
                        <a:rPr lang="en-US" sz="1800" kern="1200" dirty="0" smtClean="0">
                          <a:solidFill>
                            <a:schemeClr val="tx1"/>
                          </a:solidFill>
                          <a:effectLst/>
                          <a:latin typeface="+mn-lt"/>
                          <a:ea typeface="+mn-ea"/>
                          <a:cs typeface="+mn-cs"/>
                        </a:rPr>
                        <a:t> 154 000,</a:t>
                      </a:r>
                    </a:p>
                    <a:p>
                      <a:r>
                        <a:rPr lang="en-US" sz="1800" kern="1200" dirty="0" err="1" smtClean="0">
                          <a:solidFill>
                            <a:schemeClr val="tx1"/>
                          </a:solidFill>
                          <a:effectLst/>
                          <a:latin typeface="+mn-lt"/>
                          <a:ea typeface="+mn-ea"/>
                          <a:cs typeface="+mn-cs"/>
                        </a:rPr>
                        <a:t>Hasnipur</a:t>
                      </a:r>
                      <a:r>
                        <a:rPr lang="en-US" sz="1800" kern="1200" dirty="0" smtClean="0">
                          <a:solidFill>
                            <a:schemeClr val="tx1"/>
                          </a:solidFill>
                          <a:effectLst/>
                          <a:latin typeface="+mn-lt"/>
                          <a:ea typeface="+mn-ea"/>
                          <a:cs typeface="+mn-cs"/>
                        </a:rPr>
                        <a:t> 256 000</a:t>
                      </a:r>
                    </a:p>
                    <a:p>
                      <a:endParaRPr lang="en-US" sz="1800" kern="1200" dirty="0" smtClean="0">
                        <a:solidFill>
                          <a:schemeClr val="tx1"/>
                        </a:solidFill>
                        <a:effectLst/>
                        <a:latin typeface="+mn-lt"/>
                        <a:ea typeface="+mn-ea"/>
                        <a:cs typeface="+mn-cs"/>
                      </a:endParaRPr>
                    </a:p>
                  </a:txBody>
                  <a:tcPr marL="68580" marR="68580" marT="0" marB="0" anchor="b"/>
                </a:tc>
                <a:tc>
                  <a:txBody>
                    <a:bodyPr/>
                    <a:lstStyle/>
                    <a:p>
                      <a:r>
                        <a:rPr lang="en-US" sz="1800" kern="1200" dirty="0" err="1" smtClean="0">
                          <a:solidFill>
                            <a:schemeClr val="tx1"/>
                          </a:solidFill>
                          <a:effectLst/>
                          <a:latin typeface="+mn-lt"/>
                          <a:ea typeface="+mn-ea"/>
                          <a:cs typeface="+mn-cs"/>
                        </a:rPr>
                        <a:t>Taherpur</a:t>
                      </a:r>
                      <a:r>
                        <a:rPr lang="en-US" sz="1800" kern="1200" dirty="0" smtClean="0">
                          <a:solidFill>
                            <a:schemeClr val="tx1"/>
                          </a:solidFill>
                          <a:effectLst/>
                          <a:latin typeface="+mn-lt"/>
                          <a:ea typeface="+mn-ea"/>
                          <a:cs typeface="+mn-cs"/>
                        </a:rPr>
                        <a:t> </a:t>
                      </a:r>
                      <a:r>
                        <a:rPr lang="en-US" sz="1800" kern="1200" dirty="0" err="1" smtClean="0">
                          <a:solidFill>
                            <a:schemeClr val="tx1"/>
                          </a:solidFill>
                          <a:effectLst/>
                          <a:latin typeface="+mn-lt"/>
                          <a:ea typeface="+mn-ea"/>
                          <a:cs typeface="+mn-cs"/>
                        </a:rPr>
                        <a:t>Paurashava</a:t>
                      </a:r>
                      <a:r>
                        <a:rPr lang="en-US" sz="1800" kern="1200" dirty="0" smtClean="0">
                          <a:solidFill>
                            <a:schemeClr val="tx1"/>
                          </a:solidFill>
                          <a:effectLst/>
                          <a:latin typeface="+mn-lt"/>
                          <a:ea typeface="+mn-ea"/>
                          <a:cs typeface="+mn-cs"/>
                        </a:rPr>
                        <a:t>(Ward-02, Ward-04),</a:t>
                      </a:r>
                    </a:p>
                    <a:p>
                      <a:r>
                        <a:rPr lang="en-US" sz="1800" kern="1200" dirty="0" err="1" smtClean="0">
                          <a:solidFill>
                            <a:schemeClr val="tx1"/>
                          </a:solidFill>
                          <a:effectLst/>
                          <a:latin typeface="+mn-lt"/>
                          <a:ea typeface="+mn-ea"/>
                          <a:cs typeface="+mn-cs"/>
                        </a:rPr>
                        <a:t>Goalkandi</a:t>
                      </a:r>
                      <a:endParaRPr lang="en-US" sz="1800" kern="1200" dirty="0" smtClean="0">
                        <a:solidFill>
                          <a:schemeClr val="tx1"/>
                        </a:solidFill>
                        <a:effectLst/>
                        <a:latin typeface="+mn-lt"/>
                        <a:ea typeface="+mn-ea"/>
                        <a:cs typeface="+mn-cs"/>
                      </a:endParaRPr>
                    </a:p>
                    <a:p>
                      <a:endParaRPr lang="en-US" sz="2800" kern="1200" dirty="0" smtClean="0">
                        <a:solidFill>
                          <a:schemeClr val="tx1"/>
                        </a:solidFill>
                        <a:effectLst/>
                        <a:latin typeface="Calibri"/>
                        <a:ea typeface="+mn-ea"/>
                        <a:cs typeface="Times New Roman"/>
                      </a:endParaRPr>
                    </a:p>
                  </a:txBody>
                  <a:tcPr marL="68580" marR="68580" marT="0" marB="0" anchor="b"/>
                </a:tc>
              </a:tr>
              <a:tr h="936104">
                <a:tc>
                  <a:txBody>
                    <a:bodyPr/>
                    <a:lstStyle/>
                    <a:p>
                      <a:pPr marL="0" marR="0" algn="ctr">
                        <a:lnSpc>
                          <a:spcPct val="115000"/>
                        </a:lnSpc>
                        <a:spcBef>
                          <a:spcPts val="0"/>
                        </a:spcBef>
                        <a:spcAft>
                          <a:spcPts val="0"/>
                        </a:spcAft>
                      </a:pPr>
                      <a:r>
                        <a:rPr lang="en-US" sz="2800" dirty="0" smtClean="0">
                          <a:effectLst/>
                          <a:latin typeface="Calibri"/>
                          <a:ea typeface="Calibri"/>
                          <a:cs typeface="Times New Roman"/>
                        </a:rPr>
                        <a:t>6</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kern="1200" dirty="0" smtClean="0">
                          <a:solidFill>
                            <a:schemeClr val="tx1"/>
                          </a:solidFill>
                          <a:effectLst/>
                          <a:latin typeface="+mn-lt"/>
                          <a:ea typeface="+mn-ea"/>
                          <a:cs typeface="+mn-cs"/>
                        </a:rPr>
                        <a:t>Fish Market</a:t>
                      </a:r>
                      <a:endParaRPr lang="en-US" sz="2800" dirty="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800" kern="1200" dirty="0" smtClean="0">
                          <a:solidFill>
                            <a:schemeClr val="tx1"/>
                          </a:solidFill>
                          <a:effectLst/>
                          <a:latin typeface="+mn-lt"/>
                          <a:ea typeface="+mn-ea"/>
                          <a:cs typeface="+mn-cs"/>
                        </a:rPr>
                        <a:t>1.190312</a:t>
                      </a:r>
                      <a:endParaRPr lang="en-US" sz="2800" dirty="0">
                        <a:effectLst/>
                        <a:latin typeface="Calibri"/>
                        <a:ea typeface="Calibri"/>
                        <a:cs typeface="Times New Roman"/>
                      </a:endParaRPr>
                    </a:p>
                  </a:txBody>
                  <a:tcPr marL="68580" marR="68580" marT="0" marB="0" anchor="b"/>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10976</a:t>
                      </a:r>
                      <a:endParaRPr lang="en-US" sz="2000" dirty="0" smtClean="0">
                        <a:effectLst/>
                        <a:latin typeface="+mn-lt"/>
                        <a:ea typeface="Calibri"/>
                        <a:cs typeface="Times New Roman"/>
                      </a:endParaRPr>
                    </a:p>
                  </a:txBody>
                  <a:tcPr marL="68580" marR="68580" marT="0" marB="0" anchor="b"/>
                </a:tc>
                <a:tc>
                  <a:txBody>
                    <a:bodyPr/>
                    <a:lstStyle/>
                    <a:p>
                      <a:r>
                        <a:rPr lang="en-US" sz="1800" kern="1200" dirty="0" err="1" smtClean="0">
                          <a:solidFill>
                            <a:schemeClr val="tx1"/>
                          </a:solidFill>
                          <a:effectLst/>
                          <a:latin typeface="+mn-lt"/>
                          <a:ea typeface="+mn-ea"/>
                          <a:cs typeface="+mn-cs"/>
                        </a:rPr>
                        <a:t>Ramrama</a:t>
                      </a:r>
                      <a:r>
                        <a:rPr lang="en-US" sz="1800" kern="1200" dirty="0" smtClean="0">
                          <a:solidFill>
                            <a:schemeClr val="tx1"/>
                          </a:solidFill>
                          <a:effectLst/>
                          <a:latin typeface="+mn-lt"/>
                          <a:ea typeface="+mn-ea"/>
                          <a:cs typeface="+mn-cs"/>
                        </a:rPr>
                        <a:t> 257 004</a:t>
                      </a:r>
                    </a:p>
                  </a:txBody>
                  <a:tcPr marL="68580" marR="68580" marT="0" marB="0" anchor="b"/>
                </a:tc>
                <a:tc>
                  <a:txBody>
                    <a:bodyPr/>
                    <a:lstStyle/>
                    <a:p>
                      <a:pPr marL="0" marR="0" algn="ctr">
                        <a:lnSpc>
                          <a:spcPct val="115000"/>
                        </a:lnSpc>
                        <a:spcBef>
                          <a:spcPts val="0"/>
                        </a:spcBef>
                        <a:spcAft>
                          <a:spcPts val="0"/>
                        </a:spcAft>
                      </a:pPr>
                      <a:r>
                        <a:rPr lang="en-US" sz="1800" kern="1200" dirty="0" err="1" smtClean="0">
                          <a:solidFill>
                            <a:schemeClr val="tx1"/>
                          </a:solidFill>
                          <a:effectLst/>
                          <a:latin typeface="+mn-lt"/>
                          <a:ea typeface="+mn-ea"/>
                          <a:cs typeface="+mn-cs"/>
                        </a:rPr>
                        <a:t>Goalkandi</a:t>
                      </a:r>
                      <a:endParaRPr lang="en-US" sz="1800" kern="1200" dirty="0" smtClean="0">
                        <a:solidFill>
                          <a:schemeClr val="tx1"/>
                        </a:solidFill>
                        <a:effectLst/>
                        <a:latin typeface="+mn-lt"/>
                        <a:ea typeface="+mn-ea"/>
                        <a:cs typeface="+mn-cs"/>
                      </a:endParaRPr>
                    </a:p>
                    <a:p>
                      <a:pPr marL="0" marR="0" algn="ctr">
                        <a:lnSpc>
                          <a:spcPct val="115000"/>
                        </a:lnSpc>
                        <a:spcBef>
                          <a:spcPts val="0"/>
                        </a:spcBef>
                        <a:spcAft>
                          <a:spcPts val="0"/>
                        </a:spcAft>
                      </a:pPr>
                      <a:endParaRPr lang="en-US" sz="1800" kern="1200" dirty="0" smtClean="0">
                        <a:solidFill>
                          <a:schemeClr val="tx1"/>
                        </a:solidFill>
                        <a:effectLst/>
                        <a:latin typeface="+mn-lt"/>
                        <a:ea typeface="+mn-ea"/>
                        <a:cs typeface="+mn-cs"/>
                      </a:endParaRPr>
                    </a:p>
                  </a:txBody>
                  <a:tcPr marL="68580" marR="68580" marT="0" marB="0" anchor="b"/>
                </a:tc>
              </a:tr>
              <a:tr h="936104">
                <a:tc>
                  <a:txBody>
                    <a:bodyPr/>
                    <a:lstStyle/>
                    <a:p>
                      <a:pPr marL="0" marR="0" algn="ctr">
                        <a:lnSpc>
                          <a:spcPct val="115000"/>
                        </a:lnSpc>
                        <a:spcBef>
                          <a:spcPts val="0"/>
                        </a:spcBef>
                        <a:spcAft>
                          <a:spcPts val="0"/>
                        </a:spcAft>
                      </a:pPr>
                      <a:r>
                        <a:rPr lang="en-US" sz="2800" dirty="0" smtClean="0">
                          <a:effectLst/>
                          <a:latin typeface="Calibri"/>
                          <a:ea typeface="Calibri"/>
                          <a:cs typeface="Times New Roman"/>
                        </a:rPr>
                        <a:t>7</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kern="1200" dirty="0" smtClean="0">
                          <a:solidFill>
                            <a:schemeClr val="tx1"/>
                          </a:solidFill>
                          <a:effectLst/>
                          <a:latin typeface="+mn-lt"/>
                          <a:ea typeface="+mn-ea"/>
                          <a:cs typeface="+mn-cs"/>
                        </a:rPr>
                        <a:t>Waste Disposal Site</a:t>
                      </a:r>
                      <a:endParaRPr lang="en-US" sz="2800" dirty="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800" kern="1200" dirty="0" smtClean="0">
                          <a:solidFill>
                            <a:schemeClr val="tx1"/>
                          </a:solidFill>
                          <a:effectLst/>
                          <a:latin typeface="+mn-lt"/>
                          <a:ea typeface="+mn-ea"/>
                          <a:cs typeface="+mn-cs"/>
                        </a:rPr>
                        <a:t>7.664404</a:t>
                      </a:r>
                      <a:endParaRPr lang="en-US" sz="2800" dirty="0">
                        <a:effectLst/>
                        <a:latin typeface="Calibri"/>
                        <a:ea typeface="Calibri"/>
                        <a:cs typeface="Times New Roman"/>
                      </a:endParaRPr>
                    </a:p>
                  </a:txBody>
                  <a:tcPr marL="68580" marR="68580" marT="0" marB="0" anchor="b"/>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821	822	824	825	826</a:t>
                      </a:r>
                      <a:endParaRPr lang="en-US" sz="2000" dirty="0" smtClean="0">
                        <a:effectLst/>
                        <a:latin typeface="+mn-lt"/>
                        <a:ea typeface="Calibri"/>
                        <a:cs typeface="Times New Roman"/>
                      </a:endParaRPr>
                    </a:p>
                  </a:txBody>
                  <a:tcPr marL="68580" marR="68580" marT="0" marB="0" anchor="b"/>
                </a:tc>
                <a:tc>
                  <a:txBody>
                    <a:bodyPr/>
                    <a:lstStyle/>
                    <a:p>
                      <a:r>
                        <a:rPr lang="en-US" sz="1800" kern="1200" dirty="0" err="1" smtClean="0">
                          <a:solidFill>
                            <a:schemeClr val="tx1"/>
                          </a:solidFill>
                          <a:effectLst/>
                          <a:latin typeface="+mn-lt"/>
                          <a:ea typeface="+mn-ea"/>
                          <a:cs typeface="+mn-cs"/>
                        </a:rPr>
                        <a:t>Ramguia</a:t>
                      </a:r>
                      <a:r>
                        <a:rPr lang="en-US" sz="1800" kern="1200" dirty="0" smtClean="0">
                          <a:solidFill>
                            <a:schemeClr val="tx1"/>
                          </a:solidFill>
                          <a:effectLst/>
                          <a:latin typeface="+mn-lt"/>
                          <a:ea typeface="+mn-ea"/>
                          <a:cs typeface="+mn-cs"/>
                        </a:rPr>
                        <a:t> 160 000 </a:t>
                      </a:r>
                    </a:p>
                  </a:txBody>
                  <a:tcPr marL="68580" marR="68580" marT="0" marB="0" anchor="b"/>
                </a:tc>
                <a:tc>
                  <a:txBody>
                    <a:bodyPr/>
                    <a:lstStyle/>
                    <a:p>
                      <a:pPr marL="0" marR="0" algn="ctr">
                        <a:lnSpc>
                          <a:spcPct val="115000"/>
                        </a:lnSpc>
                        <a:spcBef>
                          <a:spcPts val="0"/>
                        </a:spcBef>
                        <a:spcAft>
                          <a:spcPts val="0"/>
                        </a:spcAft>
                      </a:pPr>
                      <a:r>
                        <a:rPr lang="en-US" sz="1800" kern="1200" dirty="0" err="1" smtClean="0">
                          <a:solidFill>
                            <a:schemeClr val="tx1"/>
                          </a:solidFill>
                          <a:effectLst/>
                          <a:latin typeface="+mn-lt"/>
                          <a:ea typeface="+mn-ea"/>
                          <a:cs typeface="+mn-cs"/>
                        </a:rPr>
                        <a:t>Sreepur</a:t>
                      </a:r>
                      <a:endParaRPr lang="en-US" sz="1800" kern="1200" dirty="0" smtClean="0">
                        <a:solidFill>
                          <a:schemeClr val="tx1"/>
                        </a:solidFill>
                        <a:effectLst/>
                        <a:latin typeface="+mn-lt"/>
                        <a:ea typeface="+mn-ea"/>
                        <a:cs typeface="+mn-cs"/>
                      </a:endParaRPr>
                    </a:p>
                    <a:p>
                      <a:pPr marL="0" marR="0" algn="ctr">
                        <a:lnSpc>
                          <a:spcPct val="115000"/>
                        </a:lnSpc>
                        <a:spcBef>
                          <a:spcPts val="0"/>
                        </a:spcBef>
                        <a:spcAft>
                          <a:spcPts val="0"/>
                        </a:spcAft>
                      </a:pPr>
                      <a:endParaRPr lang="en-US" sz="1800" kern="1200" dirty="0" smtClean="0">
                        <a:solidFill>
                          <a:schemeClr val="tx1"/>
                        </a:solidFill>
                        <a:effectLst/>
                        <a:latin typeface="+mn-lt"/>
                        <a:ea typeface="+mn-ea"/>
                        <a:cs typeface="+mn-cs"/>
                      </a:endParaRPr>
                    </a:p>
                  </a:txBody>
                  <a:tcPr marL="68580" marR="68580" marT="0" marB="0" anchor="b"/>
                </a:tc>
              </a:tr>
            </a:tbl>
          </a:graphicData>
        </a:graphic>
      </p:graphicFrame>
    </p:spTree>
    <p:extLst>
      <p:ext uri="{BB962C8B-B14F-4D97-AF65-F5344CB8AC3E}">
        <p14:creationId xmlns:p14="http://schemas.microsoft.com/office/powerpoint/2010/main" val="347871383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0480" y="428604"/>
            <a:ext cx="4572085" cy="769441"/>
          </a:xfrm>
          <a:prstGeom prst="rect">
            <a:avLst/>
          </a:prstGeom>
          <a:noFill/>
        </p:spPr>
        <p:txBody>
          <a:bodyPr wrap="none" rtlCol="0">
            <a:spAutoFit/>
          </a:bodyPr>
          <a:lstStyle/>
          <a:p>
            <a:r>
              <a:rPr lang="en-US" sz="4400" b="1" dirty="0">
                <a:solidFill>
                  <a:schemeClr val="tx2"/>
                </a:solidFill>
                <a:latin typeface="Book Antiqua" pitchFamily="18" charset="0"/>
              </a:rPr>
              <a:t>Action Area Plan</a:t>
            </a:r>
          </a:p>
        </p:txBody>
      </p:sp>
      <p:graphicFrame>
        <p:nvGraphicFramePr>
          <p:cNvPr id="3" name="Diagram 2"/>
          <p:cNvGraphicFramePr/>
          <p:nvPr>
            <p:extLst>
              <p:ext uri="{D42A27DB-BD31-4B8C-83A1-F6EECF244321}">
                <p14:modId xmlns:p14="http://schemas.microsoft.com/office/powerpoint/2010/main" val="1171383388"/>
              </p:ext>
            </p:extLst>
          </p:nvPr>
        </p:nvGraphicFramePr>
        <p:xfrm>
          <a:off x="2071654" y="1785926"/>
          <a:ext cx="9572692" cy="3929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51242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Arman_Work\Action Plan\Birkuts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48" y="0"/>
            <a:ext cx="673642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74024" y="366282"/>
            <a:ext cx="6019800" cy="954107"/>
          </a:xfrm>
          <a:prstGeom prst="rect">
            <a:avLst/>
          </a:prstGeom>
          <a:noFill/>
        </p:spPr>
        <p:txBody>
          <a:bodyPr wrap="square" rtlCol="0">
            <a:spAutoFit/>
          </a:bodyPr>
          <a:lstStyle/>
          <a:p>
            <a:pPr algn="ctr"/>
            <a:r>
              <a:rPr lang="en-US" sz="2800" b="1" dirty="0" smtClean="0">
                <a:latin typeface="Book Antiqua" pitchFamily="18" charset="0"/>
              </a:rPr>
              <a:t>Action Area Plan for </a:t>
            </a:r>
            <a:r>
              <a:rPr lang="en-US" sz="2800" b="1" dirty="0" err="1" smtClean="0">
                <a:latin typeface="Book Antiqua" pitchFamily="18" charset="0"/>
              </a:rPr>
              <a:t>Bir</a:t>
            </a:r>
            <a:r>
              <a:rPr lang="en-US" sz="2800" b="1" dirty="0" smtClean="0">
                <a:latin typeface="Book Antiqua" pitchFamily="18" charset="0"/>
              </a:rPr>
              <a:t> </a:t>
            </a:r>
            <a:r>
              <a:rPr lang="en-US" sz="2800" b="1" dirty="0" err="1" smtClean="0">
                <a:latin typeface="Book Antiqua" pitchFamily="18" charset="0"/>
              </a:rPr>
              <a:t>Kutsha</a:t>
            </a:r>
            <a:r>
              <a:rPr lang="en-US" sz="2800" b="1" dirty="0" smtClean="0">
                <a:latin typeface="Book Antiqua" pitchFamily="18" charset="0"/>
              </a:rPr>
              <a:t> Raj Bari, </a:t>
            </a:r>
            <a:r>
              <a:rPr lang="en-US" sz="2800" b="1" dirty="0" err="1" smtClean="0">
                <a:latin typeface="Book Antiqua" pitchFamily="18" charset="0"/>
              </a:rPr>
              <a:t>Bagmara</a:t>
            </a:r>
            <a:endParaRPr lang="en-US" sz="2800" b="1" dirty="0">
              <a:latin typeface="Book Antiqua"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4024" y="1736812"/>
            <a:ext cx="3589085" cy="3384376"/>
          </a:xfrm>
          <a:prstGeom prst="rect">
            <a:avLst/>
          </a:prstGeom>
        </p:spPr>
      </p:pic>
      <p:cxnSp>
        <p:nvCxnSpPr>
          <p:cNvPr id="8" name="Straight Arrow Connector 7"/>
          <p:cNvCxnSpPr/>
          <p:nvPr/>
        </p:nvCxnSpPr>
        <p:spPr>
          <a:xfrm flipH="1" flipV="1">
            <a:off x="6569968" y="3068960"/>
            <a:ext cx="3240360" cy="72008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TextBox 11"/>
          <p:cNvSpPr txBox="1"/>
          <p:nvPr/>
        </p:nvSpPr>
        <p:spPr>
          <a:xfrm>
            <a:off x="7218040" y="5661248"/>
            <a:ext cx="6268149" cy="461665"/>
          </a:xfrm>
          <a:prstGeom prst="rect">
            <a:avLst/>
          </a:prstGeom>
          <a:noFill/>
        </p:spPr>
        <p:txBody>
          <a:bodyPr wrap="square" rtlCol="0">
            <a:spAutoFit/>
          </a:bodyPr>
          <a:lstStyle/>
          <a:p>
            <a:r>
              <a:rPr lang="en-US" sz="2400" b="1" dirty="0" smtClean="0"/>
              <a:t>Area Of Proposed Action Area Plan is 8.5 Acres</a:t>
            </a:r>
            <a:endParaRPr lang="en-US" sz="2400" b="1" dirty="0"/>
          </a:p>
        </p:txBody>
      </p:sp>
    </p:spTree>
    <p:extLst>
      <p:ext uri="{BB962C8B-B14F-4D97-AF65-F5344CB8AC3E}">
        <p14:creationId xmlns:p14="http://schemas.microsoft.com/office/powerpoint/2010/main" val="127787380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4024" y="1757839"/>
            <a:ext cx="3589085" cy="3342321"/>
          </a:xfrm>
          <a:prstGeom prst="rect">
            <a:avLst/>
          </a:prstGeom>
        </p:spPr>
      </p:pic>
      <p:sp>
        <p:nvSpPr>
          <p:cNvPr id="12" name="TextBox 11"/>
          <p:cNvSpPr txBox="1"/>
          <p:nvPr/>
        </p:nvSpPr>
        <p:spPr>
          <a:xfrm>
            <a:off x="7218040" y="5661248"/>
            <a:ext cx="6268149" cy="461665"/>
          </a:xfrm>
          <a:prstGeom prst="rect">
            <a:avLst/>
          </a:prstGeom>
          <a:noFill/>
        </p:spPr>
        <p:txBody>
          <a:bodyPr wrap="square" rtlCol="0">
            <a:spAutoFit/>
          </a:bodyPr>
          <a:lstStyle/>
          <a:p>
            <a:r>
              <a:rPr lang="en-US" sz="2400" b="1" dirty="0" smtClean="0"/>
              <a:t>Area Of Proposed Action Area Plan is 3.14 Acres</a:t>
            </a:r>
            <a:endParaRPr lang="en-US" sz="2400" b="1" dirty="0"/>
          </a:p>
        </p:txBody>
      </p:sp>
      <p:pic>
        <p:nvPicPr>
          <p:cNvPr id="7" name="Picture 5" descr="D:\Arman_Work\Action Plan\Neighbourhood Par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48" y="76954"/>
            <a:ext cx="6048672" cy="666441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a:off x="5561856" y="3501008"/>
            <a:ext cx="2376264" cy="21602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6930008" y="476672"/>
            <a:ext cx="5410200" cy="954107"/>
          </a:xfrm>
          <a:prstGeom prst="rect">
            <a:avLst/>
          </a:prstGeom>
          <a:noFill/>
        </p:spPr>
        <p:txBody>
          <a:bodyPr wrap="square" rtlCol="0">
            <a:spAutoFit/>
          </a:bodyPr>
          <a:lstStyle/>
          <a:p>
            <a:pPr algn="ctr"/>
            <a:r>
              <a:rPr lang="en-US" sz="2800" b="1" dirty="0" smtClean="0">
                <a:latin typeface="Book Antiqua" pitchFamily="18" charset="0"/>
              </a:rPr>
              <a:t>Action Area Plan of Neighborhood Park,  </a:t>
            </a:r>
            <a:r>
              <a:rPr lang="en-US" sz="2800" b="1" dirty="0" err="1" smtClean="0">
                <a:latin typeface="Book Antiqua" pitchFamily="18" charset="0"/>
              </a:rPr>
              <a:t>Taherpur</a:t>
            </a:r>
            <a:endParaRPr lang="en-US" sz="2800" b="1" dirty="0">
              <a:latin typeface="Book Antiqua" pitchFamily="18" charset="0"/>
            </a:endParaRPr>
          </a:p>
        </p:txBody>
      </p:sp>
    </p:spTree>
    <p:extLst>
      <p:ext uri="{BB962C8B-B14F-4D97-AF65-F5344CB8AC3E}">
        <p14:creationId xmlns:p14="http://schemas.microsoft.com/office/powerpoint/2010/main" val="206496187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58264" y="428604"/>
            <a:ext cx="4481506" cy="1815882"/>
          </a:xfrm>
          <a:prstGeom prst="rect">
            <a:avLst/>
          </a:prstGeom>
          <a:noFill/>
        </p:spPr>
        <p:txBody>
          <a:bodyPr wrap="square" rtlCol="0">
            <a:spAutoFit/>
          </a:bodyPr>
          <a:lstStyle/>
          <a:p>
            <a:pPr algn="ctr"/>
            <a:r>
              <a:rPr lang="en-US" sz="2800" b="1" dirty="0" smtClean="0">
                <a:latin typeface="Book Antiqua" pitchFamily="18" charset="0"/>
              </a:rPr>
              <a:t>Action Area Plan of Integrated Community Service Zone,  </a:t>
            </a:r>
            <a:r>
              <a:rPr lang="en-US" sz="2800" b="1" dirty="0" err="1" smtClean="0">
                <a:latin typeface="Book Antiqua" pitchFamily="18" charset="0"/>
              </a:rPr>
              <a:t>Bhawaniganj</a:t>
            </a:r>
            <a:endParaRPr lang="en-US" sz="2800" b="1" dirty="0">
              <a:latin typeface="Book Antiqua" pitchFamily="18" charset="0"/>
            </a:endParaRPr>
          </a:p>
        </p:txBody>
      </p:sp>
      <p:pic>
        <p:nvPicPr>
          <p:cNvPr id="5" name="Picture 1717"/>
          <p:cNvPicPr>
            <a:picLocks noChangeAspect="1" noChangeArrowheads="1"/>
          </p:cNvPicPr>
          <p:nvPr/>
        </p:nvPicPr>
        <p:blipFill>
          <a:blip r:embed="rId2" cstate="print"/>
          <a:srcRect/>
          <a:stretch>
            <a:fillRect/>
          </a:stretch>
        </p:blipFill>
        <p:spPr bwMode="auto">
          <a:xfrm>
            <a:off x="6143620" y="1571612"/>
            <a:ext cx="2571768" cy="5024755"/>
          </a:xfrm>
          <a:prstGeom prst="rect">
            <a:avLst/>
          </a:prstGeom>
          <a:noFill/>
          <a:ln w="9525">
            <a:noFill/>
            <a:miter lim="800000"/>
            <a:headEnd/>
            <a:tailEnd/>
          </a:ln>
          <a:effectLst/>
        </p:spPr>
      </p:pic>
      <p:pic>
        <p:nvPicPr>
          <p:cNvPr id="6" name="Picture 1719" descr="C:\Users\user\Desktop\Bagmara Action Area.jpg"/>
          <p:cNvPicPr>
            <a:picLocks noChangeAspect="1" noChangeArrowheads="1"/>
          </p:cNvPicPr>
          <p:nvPr/>
        </p:nvPicPr>
        <p:blipFill>
          <a:blip r:embed="rId3" cstate="print"/>
          <a:srcRect/>
          <a:stretch>
            <a:fillRect/>
          </a:stretch>
        </p:blipFill>
        <p:spPr bwMode="auto">
          <a:xfrm>
            <a:off x="285704" y="0"/>
            <a:ext cx="5786478" cy="6858000"/>
          </a:xfrm>
          <a:prstGeom prst="rect">
            <a:avLst/>
          </a:prstGeom>
          <a:noFill/>
        </p:spPr>
      </p:pic>
      <p:sp>
        <p:nvSpPr>
          <p:cNvPr id="7" name="TextBox 6"/>
          <p:cNvSpPr txBox="1"/>
          <p:nvPr/>
        </p:nvSpPr>
        <p:spPr>
          <a:xfrm>
            <a:off x="9144016" y="3429000"/>
            <a:ext cx="4357718" cy="830997"/>
          </a:xfrm>
          <a:prstGeom prst="rect">
            <a:avLst/>
          </a:prstGeom>
          <a:noFill/>
        </p:spPr>
        <p:txBody>
          <a:bodyPr wrap="square" rtlCol="0">
            <a:spAutoFit/>
          </a:bodyPr>
          <a:lstStyle/>
          <a:p>
            <a:r>
              <a:rPr lang="en-US" sz="2400" b="1" dirty="0" smtClean="0"/>
              <a:t>Area Of Proposed Action Area Plan is 5.16 Acres</a:t>
            </a:r>
            <a:endParaRPr lang="en-US" sz="2400" b="1"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04" y="2571744"/>
            <a:ext cx="7343788" cy="1428760"/>
          </a:xfrm>
        </p:spPr>
        <p:txBody>
          <a:bodyPr/>
          <a:lstStyle/>
          <a:p>
            <a:r>
              <a:rPr lang="en-US" b="1" dirty="0" smtClean="0">
                <a:latin typeface="Book Antiqua" pitchFamily="18" charset="0"/>
                <a:cs typeface="Times New Roman" panose="02020603050405020304" pitchFamily="18" charset="0"/>
              </a:rPr>
              <a:t>Draft TMC Meeting</a:t>
            </a:r>
            <a:endParaRPr lang="en-US" dirty="0"/>
          </a:p>
        </p:txBody>
      </p:sp>
      <p:graphicFrame>
        <p:nvGraphicFramePr>
          <p:cNvPr id="3" name="Diagram 2"/>
          <p:cNvGraphicFramePr/>
          <p:nvPr/>
        </p:nvGraphicFramePr>
        <p:xfrm>
          <a:off x="7929570" y="1142984"/>
          <a:ext cx="5214942" cy="4333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81959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RAZ\Desktop\23755028_10214329402137236_5954736863120553980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008" y="2420888"/>
            <a:ext cx="6713984" cy="4151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0" name="Picture 4" descr="C:\Users\RAZ\Desktop\23755628_10214329398097135_609499980121863346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7" y="281186"/>
            <a:ext cx="6750175" cy="42279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74025" y="836712"/>
            <a:ext cx="6336704" cy="400110"/>
          </a:xfrm>
          <a:prstGeom prst="rect">
            <a:avLst/>
          </a:prstGeom>
          <a:noFill/>
        </p:spPr>
        <p:txBody>
          <a:bodyPr wrap="square" rtlCol="0">
            <a:spAutoFit/>
          </a:bodyPr>
          <a:lstStyle/>
          <a:p>
            <a:r>
              <a:rPr lang="en-US" sz="2000" b="1" dirty="0"/>
              <a:t>TMC   MEETING  AT   URBAN DEVELOPMENT DIRECTORATE</a:t>
            </a:r>
          </a:p>
        </p:txBody>
      </p:sp>
    </p:spTree>
    <p:extLst>
      <p:ext uri="{BB962C8B-B14F-4D97-AF65-F5344CB8AC3E}">
        <p14:creationId xmlns:p14="http://schemas.microsoft.com/office/powerpoint/2010/main" val="35057939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23" y="1412776"/>
            <a:ext cx="3045044" cy="2203748"/>
          </a:xfrm>
        </p:spPr>
        <p:txBody>
          <a:bodyPr>
            <a:normAutofit/>
          </a:bodyPr>
          <a:lstStyle/>
          <a:p>
            <a:r>
              <a:rPr lang="en-US" sz="2800" b="1" dirty="0" smtClean="0">
                <a:latin typeface="Book Antiqua" pitchFamily="18" charset="0"/>
                <a:cs typeface="Times New Roman" panose="02020603050405020304" pitchFamily="18" charset="0"/>
              </a:rPr>
              <a:t>Comments and Adjustment status</a:t>
            </a:r>
            <a:endParaRPr lang="en-US" sz="2800" dirty="0"/>
          </a:p>
        </p:txBody>
      </p:sp>
      <p:graphicFrame>
        <p:nvGraphicFramePr>
          <p:cNvPr id="4" name="Table 3"/>
          <p:cNvGraphicFramePr>
            <a:graphicFrameLocks noGrp="1"/>
          </p:cNvGraphicFramePr>
          <p:nvPr>
            <p:extLst>
              <p:ext uri="{D42A27DB-BD31-4B8C-83A1-F6EECF244321}">
                <p14:modId xmlns:p14="http://schemas.microsoft.com/office/powerpoint/2010/main" val="1411737283"/>
              </p:ext>
            </p:extLst>
          </p:nvPr>
        </p:nvGraphicFramePr>
        <p:xfrm>
          <a:off x="2969568" y="44624"/>
          <a:ext cx="10130389" cy="6489598"/>
        </p:xfrm>
        <a:graphic>
          <a:graphicData uri="http://schemas.openxmlformats.org/drawingml/2006/table">
            <a:tbl>
              <a:tblPr firstRow="1" firstCol="1" bandRow="1">
                <a:tableStyleId>{5940675A-B579-460E-94D1-54222C63F5DA}</a:tableStyleId>
              </a:tblPr>
              <a:tblGrid>
                <a:gridCol w="6984777"/>
                <a:gridCol w="3145612"/>
              </a:tblGrid>
              <a:tr h="319468">
                <a:tc>
                  <a:txBody>
                    <a:bodyPr/>
                    <a:lstStyle/>
                    <a:p>
                      <a:pPr marL="0" marR="0" algn="ctr">
                        <a:lnSpc>
                          <a:spcPct val="115000"/>
                        </a:lnSpc>
                        <a:spcBef>
                          <a:spcPts val="0"/>
                        </a:spcBef>
                        <a:spcAft>
                          <a:spcPts val="0"/>
                        </a:spcAft>
                      </a:pPr>
                      <a:r>
                        <a:rPr lang="en-US" sz="1500" b="1" dirty="0">
                          <a:effectLst/>
                        </a:rPr>
                        <a:t>Comments</a:t>
                      </a:r>
                      <a:endParaRPr lang="en-US" sz="1500" b="1" dirty="0">
                        <a:effectLst/>
                        <a:latin typeface="Calibri"/>
                        <a:ea typeface="Calibri"/>
                        <a:cs typeface="Times New Roman"/>
                      </a:endParaRPr>
                    </a:p>
                  </a:txBody>
                  <a:tcPr marL="47608" marR="47608" marT="0" marB="0"/>
                </a:tc>
                <a:tc>
                  <a:txBody>
                    <a:bodyPr/>
                    <a:lstStyle/>
                    <a:p>
                      <a:pPr marL="0" marR="0" algn="ctr">
                        <a:lnSpc>
                          <a:spcPct val="115000"/>
                        </a:lnSpc>
                        <a:spcBef>
                          <a:spcPts val="0"/>
                        </a:spcBef>
                        <a:spcAft>
                          <a:spcPts val="0"/>
                        </a:spcAft>
                      </a:pPr>
                      <a:r>
                        <a:rPr lang="en-US" sz="1500" b="1" dirty="0" smtClean="0">
                          <a:effectLst/>
                        </a:rPr>
                        <a:t>Action</a:t>
                      </a:r>
                      <a:endParaRPr lang="en-US" sz="1500" b="1" dirty="0">
                        <a:effectLst/>
                        <a:latin typeface="Calibri"/>
                        <a:ea typeface="Calibri"/>
                        <a:cs typeface="Times New Roman"/>
                      </a:endParaRPr>
                    </a:p>
                  </a:txBody>
                  <a:tcPr marL="47608" marR="47608" marT="0" marB="0"/>
                </a:tc>
              </a:tr>
              <a:tr h="183505">
                <a:tc>
                  <a:txBody>
                    <a:bodyPr/>
                    <a:lstStyle/>
                    <a:p>
                      <a:pPr marL="0" marR="0">
                        <a:lnSpc>
                          <a:spcPct val="115000"/>
                        </a:lnSpc>
                        <a:spcBef>
                          <a:spcPts val="0"/>
                        </a:spcBef>
                        <a:spcAft>
                          <a:spcPts val="0"/>
                        </a:spcAft>
                      </a:pPr>
                      <a:r>
                        <a:rPr lang="en-US" sz="1500" kern="1200">
                          <a:effectLst/>
                        </a:rPr>
                        <a:t>Total Water Network Among Beels</a:t>
                      </a:r>
                      <a:endParaRPr lang="en-US" sz="1500">
                        <a:effectLst/>
                        <a:latin typeface="Calibri"/>
                        <a:ea typeface="Calibri"/>
                        <a:cs typeface="Times New Roman"/>
                      </a:endParaRPr>
                    </a:p>
                  </a:txBody>
                  <a:tcPr marL="47608" marR="47608"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500" dirty="0">
                          <a:effectLst/>
                        </a:rPr>
                        <a:t> </a:t>
                      </a:r>
                      <a:r>
                        <a:rPr lang="en-US" sz="1500" dirty="0" smtClean="0">
                          <a:effectLst/>
                        </a:rPr>
                        <a:t>Has been Addressed</a:t>
                      </a:r>
                      <a:endParaRPr lang="en-US" sz="1500" dirty="0" smtClean="0">
                        <a:effectLst/>
                        <a:latin typeface="+mn-lt"/>
                        <a:ea typeface="Calibri"/>
                        <a:cs typeface="Times New Roman"/>
                      </a:endParaRPr>
                    </a:p>
                  </a:txBody>
                  <a:tcPr marL="47608" marR="47608" marT="0" marB="0"/>
                </a:tc>
              </a:tr>
              <a:tr h="183505">
                <a:tc>
                  <a:txBody>
                    <a:bodyPr/>
                    <a:lstStyle/>
                    <a:p>
                      <a:pPr marL="0" marR="0">
                        <a:lnSpc>
                          <a:spcPct val="115000"/>
                        </a:lnSpc>
                        <a:spcBef>
                          <a:spcPts val="0"/>
                        </a:spcBef>
                        <a:spcAft>
                          <a:spcPts val="0"/>
                        </a:spcAft>
                      </a:pPr>
                      <a:r>
                        <a:rPr lang="en-US" sz="1500" kern="1200">
                          <a:effectLst/>
                        </a:rPr>
                        <a:t>Solar Park</a:t>
                      </a:r>
                      <a:endParaRPr lang="en-US" sz="1500">
                        <a:effectLst/>
                        <a:latin typeface="Calibri"/>
                        <a:ea typeface="Calibri"/>
                        <a:cs typeface="Times New Roman"/>
                      </a:endParaRPr>
                    </a:p>
                  </a:txBody>
                  <a:tcPr marL="47608" marR="47608"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500" dirty="0">
                          <a:effectLst/>
                        </a:rPr>
                        <a:t> </a:t>
                      </a:r>
                      <a:r>
                        <a:rPr lang="en-US" sz="1500" dirty="0" smtClean="0">
                          <a:effectLst/>
                        </a:rPr>
                        <a:t>Has been Addressed</a:t>
                      </a:r>
                      <a:endParaRPr lang="en-US" sz="1500" dirty="0" smtClean="0">
                        <a:effectLst/>
                        <a:latin typeface="+mn-lt"/>
                        <a:ea typeface="Calibri"/>
                        <a:cs typeface="Times New Roman"/>
                      </a:endParaRPr>
                    </a:p>
                  </a:txBody>
                  <a:tcPr marL="47608" marR="47608" marT="0" marB="0"/>
                </a:tc>
              </a:tr>
              <a:tr h="183505">
                <a:tc>
                  <a:txBody>
                    <a:bodyPr/>
                    <a:lstStyle/>
                    <a:p>
                      <a:pPr marL="0" marR="0">
                        <a:lnSpc>
                          <a:spcPct val="115000"/>
                        </a:lnSpc>
                        <a:spcBef>
                          <a:spcPts val="0"/>
                        </a:spcBef>
                        <a:spcAft>
                          <a:spcPts val="0"/>
                        </a:spcAft>
                      </a:pPr>
                      <a:r>
                        <a:rPr lang="en-US" sz="1500" kern="1200">
                          <a:effectLst/>
                        </a:rPr>
                        <a:t>Conflict Zone</a:t>
                      </a:r>
                      <a:endParaRPr lang="en-US" sz="1500">
                        <a:effectLst/>
                        <a:latin typeface="Calibri"/>
                        <a:ea typeface="Calibri"/>
                        <a:cs typeface="Times New Roman"/>
                      </a:endParaRPr>
                    </a:p>
                  </a:txBody>
                  <a:tcPr marL="47608" marR="47608"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500" dirty="0">
                          <a:effectLst/>
                        </a:rPr>
                        <a:t> </a:t>
                      </a:r>
                      <a:r>
                        <a:rPr lang="en-US" sz="1500" dirty="0" smtClean="0">
                          <a:effectLst/>
                        </a:rPr>
                        <a:t>Has been Addressed</a:t>
                      </a:r>
                      <a:endParaRPr lang="en-US" sz="1500" dirty="0" smtClean="0">
                        <a:effectLst/>
                        <a:latin typeface="+mn-lt"/>
                        <a:ea typeface="Calibri"/>
                        <a:cs typeface="Times New Roman"/>
                      </a:endParaRPr>
                    </a:p>
                  </a:txBody>
                  <a:tcPr marL="47608" marR="47608" marT="0" marB="0"/>
                </a:tc>
              </a:tr>
              <a:tr h="917520">
                <a:tc>
                  <a:txBody>
                    <a:bodyPr/>
                    <a:lstStyle/>
                    <a:p>
                      <a:pPr marL="0" marR="0">
                        <a:lnSpc>
                          <a:spcPct val="115000"/>
                        </a:lnSpc>
                        <a:spcBef>
                          <a:spcPts val="0"/>
                        </a:spcBef>
                        <a:spcAft>
                          <a:spcPts val="0"/>
                        </a:spcAft>
                      </a:pPr>
                      <a:r>
                        <a:rPr lang="en-US" sz="1500" kern="1200" dirty="0">
                          <a:effectLst/>
                        </a:rPr>
                        <a:t>As the two </a:t>
                      </a:r>
                      <a:r>
                        <a:rPr lang="en-US" sz="1500" kern="1200" dirty="0" err="1">
                          <a:effectLst/>
                        </a:rPr>
                        <a:t>Paurashava</a:t>
                      </a:r>
                      <a:r>
                        <a:rPr lang="en-US" sz="1500" kern="1200" dirty="0">
                          <a:effectLst/>
                        </a:rPr>
                        <a:t> areas are situated side by side and there are two rivers named </a:t>
                      </a:r>
                      <a:r>
                        <a:rPr lang="en-US" sz="1500" kern="1200" dirty="0" err="1" smtClean="0">
                          <a:effectLst/>
                        </a:rPr>
                        <a:t>Baronoi</a:t>
                      </a:r>
                      <a:r>
                        <a:rPr lang="en-US" sz="1500" kern="1200" dirty="0" smtClean="0">
                          <a:effectLst/>
                        </a:rPr>
                        <a:t> </a:t>
                      </a:r>
                      <a:r>
                        <a:rPr lang="en-US" sz="1500" kern="1200" dirty="0">
                          <a:effectLst/>
                        </a:rPr>
                        <a:t>and </a:t>
                      </a:r>
                      <a:r>
                        <a:rPr lang="en-US" sz="1500" kern="1200" dirty="0" err="1">
                          <a:effectLst/>
                        </a:rPr>
                        <a:t>Fokirni</a:t>
                      </a:r>
                      <a:r>
                        <a:rPr lang="en-US" sz="1500" kern="1200" dirty="0">
                          <a:effectLst/>
                        </a:rPr>
                        <a:t> go on, the two </a:t>
                      </a:r>
                      <a:r>
                        <a:rPr lang="en-US" sz="1500" kern="1200" dirty="0" err="1">
                          <a:effectLst/>
                        </a:rPr>
                        <a:t>Paurashava</a:t>
                      </a:r>
                      <a:r>
                        <a:rPr lang="en-US" sz="1500" kern="1200" dirty="0">
                          <a:effectLst/>
                        </a:rPr>
                        <a:t> area can be merged under one </a:t>
                      </a:r>
                      <a:r>
                        <a:rPr lang="en-US" sz="1500" kern="1200" dirty="0" err="1">
                          <a:effectLst/>
                        </a:rPr>
                        <a:t>Paurashava</a:t>
                      </a:r>
                      <a:r>
                        <a:rPr lang="en-US" sz="1500" kern="1200" dirty="0">
                          <a:effectLst/>
                        </a:rPr>
                        <a:t> area</a:t>
                      </a:r>
                      <a:endParaRPr lang="en-US" sz="1500" dirty="0">
                        <a:effectLst/>
                        <a:latin typeface="Calibri"/>
                        <a:ea typeface="Calibri"/>
                        <a:cs typeface="Times New Roman"/>
                      </a:endParaRPr>
                    </a:p>
                  </a:txBody>
                  <a:tcPr marL="47608" marR="47608"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500" dirty="0">
                          <a:effectLst/>
                        </a:rPr>
                        <a:t> </a:t>
                      </a:r>
                      <a:endParaRPr lang="en-US" sz="1500" dirty="0" smtClean="0">
                        <a:effectLst/>
                      </a:endParaRPr>
                    </a:p>
                    <a:p>
                      <a:pPr marL="0" marR="0" indent="0" algn="ctr" defTabSz="914400" rtl="0" eaLnBrk="1" fontAlgn="auto" latinLnBrk="0" hangingPunct="1">
                        <a:lnSpc>
                          <a:spcPct val="115000"/>
                        </a:lnSpc>
                        <a:spcBef>
                          <a:spcPts val="0"/>
                        </a:spcBef>
                        <a:spcAft>
                          <a:spcPts val="0"/>
                        </a:spcAft>
                        <a:buClrTx/>
                        <a:buSzTx/>
                        <a:buFontTx/>
                        <a:buNone/>
                        <a:tabLst/>
                        <a:defRPr/>
                      </a:pPr>
                      <a:r>
                        <a:rPr lang="en-US" sz="1500" dirty="0" smtClean="0">
                          <a:effectLst/>
                        </a:rPr>
                        <a:t>Has been Addressed</a:t>
                      </a:r>
                      <a:endParaRPr lang="en-US" sz="1500" dirty="0" smtClean="0">
                        <a:effectLst/>
                        <a:latin typeface="+mn-lt"/>
                        <a:ea typeface="Calibri"/>
                        <a:cs typeface="Times New Roman"/>
                      </a:endParaRPr>
                    </a:p>
                  </a:txBody>
                  <a:tcPr marL="47608" marR="47608" marT="0" marB="0"/>
                </a:tc>
              </a:tr>
              <a:tr h="183505">
                <a:tc>
                  <a:txBody>
                    <a:bodyPr/>
                    <a:lstStyle/>
                    <a:p>
                      <a:pPr marL="0" marR="0">
                        <a:lnSpc>
                          <a:spcPct val="115000"/>
                        </a:lnSpc>
                        <a:spcBef>
                          <a:spcPts val="0"/>
                        </a:spcBef>
                        <a:spcAft>
                          <a:spcPts val="0"/>
                        </a:spcAft>
                      </a:pPr>
                      <a:r>
                        <a:rPr lang="en-US" sz="1500" kern="1200">
                          <a:effectLst/>
                        </a:rPr>
                        <a:t>Identifying the Sources of River Channels</a:t>
                      </a:r>
                      <a:endParaRPr lang="en-US" sz="1500">
                        <a:effectLst/>
                        <a:latin typeface="Calibri"/>
                        <a:ea typeface="Calibri"/>
                        <a:cs typeface="Times New Roman"/>
                      </a:endParaRPr>
                    </a:p>
                  </a:txBody>
                  <a:tcPr marL="47608" marR="47608"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500" dirty="0">
                          <a:effectLst/>
                        </a:rPr>
                        <a:t> </a:t>
                      </a:r>
                      <a:r>
                        <a:rPr lang="en-US" sz="1500" dirty="0" smtClean="0">
                          <a:effectLst/>
                        </a:rPr>
                        <a:t>Has been Addressed</a:t>
                      </a:r>
                      <a:endParaRPr lang="en-US" sz="1500" dirty="0" smtClean="0">
                        <a:effectLst/>
                        <a:latin typeface="+mn-lt"/>
                        <a:ea typeface="Calibri"/>
                        <a:cs typeface="Times New Roman"/>
                      </a:endParaRPr>
                    </a:p>
                  </a:txBody>
                  <a:tcPr marL="47608" marR="47608" marT="0" marB="0"/>
                </a:tc>
              </a:tr>
              <a:tr h="367008">
                <a:tc>
                  <a:txBody>
                    <a:bodyPr/>
                    <a:lstStyle/>
                    <a:p>
                      <a:pPr marL="0" marR="0">
                        <a:lnSpc>
                          <a:spcPct val="115000"/>
                        </a:lnSpc>
                        <a:spcBef>
                          <a:spcPts val="0"/>
                        </a:spcBef>
                        <a:spcAft>
                          <a:spcPts val="0"/>
                        </a:spcAft>
                      </a:pPr>
                      <a:r>
                        <a:rPr lang="en-US" sz="1500" kern="1200" dirty="0">
                          <a:effectLst/>
                        </a:rPr>
                        <a:t>Bypass to </a:t>
                      </a:r>
                      <a:r>
                        <a:rPr lang="en-US" sz="1500" kern="1200" dirty="0" err="1">
                          <a:effectLst/>
                        </a:rPr>
                        <a:t>Puthia</a:t>
                      </a:r>
                      <a:r>
                        <a:rPr lang="en-US" sz="1500" kern="1200" dirty="0">
                          <a:effectLst/>
                        </a:rPr>
                        <a:t> at the outside of the boundary</a:t>
                      </a:r>
                      <a:endParaRPr lang="en-US" sz="1500" dirty="0">
                        <a:effectLst/>
                        <a:latin typeface="Calibri"/>
                        <a:ea typeface="Calibri"/>
                        <a:cs typeface="Times New Roman"/>
                      </a:endParaRPr>
                    </a:p>
                  </a:txBody>
                  <a:tcPr marL="47608" marR="47608"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500" dirty="0">
                          <a:effectLst/>
                        </a:rPr>
                        <a:t> </a:t>
                      </a:r>
                      <a:r>
                        <a:rPr lang="en-US" sz="1500" dirty="0" smtClean="0">
                          <a:effectLst/>
                        </a:rPr>
                        <a:t>Has been Addressed</a:t>
                      </a:r>
                      <a:endParaRPr lang="en-US" sz="1500" dirty="0" smtClean="0">
                        <a:effectLst/>
                        <a:latin typeface="+mn-lt"/>
                        <a:ea typeface="Calibri"/>
                        <a:cs typeface="Times New Roman"/>
                      </a:endParaRPr>
                    </a:p>
                  </a:txBody>
                  <a:tcPr marL="47608" marR="47608" marT="0" marB="0"/>
                </a:tc>
              </a:tr>
              <a:tr h="367008">
                <a:tc>
                  <a:txBody>
                    <a:bodyPr/>
                    <a:lstStyle/>
                    <a:p>
                      <a:pPr marL="0" marR="0">
                        <a:lnSpc>
                          <a:spcPct val="115000"/>
                        </a:lnSpc>
                        <a:spcBef>
                          <a:spcPts val="0"/>
                        </a:spcBef>
                        <a:spcAft>
                          <a:spcPts val="0"/>
                        </a:spcAft>
                      </a:pPr>
                      <a:r>
                        <a:rPr lang="en-US" sz="1500" kern="1200" dirty="0">
                          <a:effectLst/>
                        </a:rPr>
                        <a:t>Proposed Housing Area at </a:t>
                      </a:r>
                      <a:r>
                        <a:rPr lang="en-US" sz="1500" kern="1200" dirty="0" err="1">
                          <a:effectLst/>
                        </a:rPr>
                        <a:t>BwabanigonjPaurashava</a:t>
                      </a:r>
                      <a:endParaRPr lang="en-US" sz="1500" dirty="0">
                        <a:effectLst/>
                        <a:latin typeface="Calibri"/>
                        <a:ea typeface="Calibri"/>
                        <a:cs typeface="Times New Roman"/>
                      </a:endParaRPr>
                    </a:p>
                  </a:txBody>
                  <a:tcPr marL="47608" marR="47608"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500" dirty="0">
                          <a:effectLst/>
                        </a:rPr>
                        <a:t> </a:t>
                      </a:r>
                      <a:r>
                        <a:rPr lang="en-US" sz="1500" dirty="0" smtClean="0">
                          <a:effectLst/>
                        </a:rPr>
                        <a:t>Has been Addressed</a:t>
                      </a:r>
                      <a:endParaRPr lang="en-US" sz="1500" dirty="0" smtClean="0">
                        <a:effectLst/>
                        <a:latin typeface="+mn-lt"/>
                        <a:ea typeface="Calibri"/>
                        <a:cs typeface="Times New Roman"/>
                      </a:endParaRPr>
                    </a:p>
                  </a:txBody>
                  <a:tcPr marL="47608" marR="47608" marT="0" marB="0"/>
                </a:tc>
              </a:tr>
              <a:tr h="183505">
                <a:tc>
                  <a:txBody>
                    <a:bodyPr/>
                    <a:lstStyle/>
                    <a:p>
                      <a:pPr marL="0" marR="0">
                        <a:lnSpc>
                          <a:spcPct val="115000"/>
                        </a:lnSpc>
                        <a:spcBef>
                          <a:spcPts val="0"/>
                        </a:spcBef>
                        <a:spcAft>
                          <a:spcPts val="0"/>
                        </a:spcAft>
                      </a:pPr>
                      <a:r>
                        <a:rPr lang="en-US" sz="1500" kern="1200">
                          <a:effectLst/>
                        </a:rPr>
                        <a:t>Roads will be Straight</a:t>
                      </a:r>
                      <a:endParaRPr lang="en-US" sz="1500">
                        <a:effectLst/>
                        <a:latin typeface="Calibri"/>
                        <a:ea typeface="Calibri"/>
                        <a:cs typeface="Times New Roman"/>
                      </a:endParaRPr>
                    </a:p>
                  </a:txBody>
                  <a:tcPr marL="47608" marR="47608"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500" dirty="0">
                          <a:effectLst/>
                        </a:rPr>
                        <a:t> </a:t>
                      </a:r>
                      <a:r>
                        <a:rPr lang="en-US" sz="1500" dirty="0" smtClean="0">
                          <a:effectLst/>
                        </a:rPr>
                        <a:t>Has been Addressed</a:t>
                      </a:r>
                      <a:endParaRPr lang="en-US" sz="1500" dirty="0" smtClean="0">
                        <a:effectLst/>
                        <a:latin typeface="+mn-lt"/>
                        <a:ea typeface="Calibri"/>
                        <a:cs typeface="Times New Roman"/>
                      </a:endParaRPr>
                    </a:p>
                  </a:txBody>
                  <a:tcPr marL="47608" marR="47608" marT="0" marB="0"/>
                </a:tc>
              </a:tr>
              <a:tr h="183505">
                <a:tc>
                  <a:txBody>
                    <a:bodyPr/>
                    <a:lstStyle/>
                    <a:p>
                      <a:pPr marL="0" marR="0">
                        <a:lnSpc>
                          <a:spcPct val="115000"/>
                        </a:lnSpc>
                        <a:spcBef>
                          <a:spcPts val="0"/>
                        </a:spcBef>
                        <a:spcAft>
                          <a:spcPts val="0"/>
                        </a:spcAft>
                        <a:tabLst>
                          <a:tab pos="514350" algn="l"/>
                        </a:tabLst>
                      </a:pPr>
                      <a:r>
                        <a:rPr lang="en-US" sz="1500" kern="1200">
                          <a:effectLst/>
                        </a:rPr>
                        <a:t>Allocate Bridges in Regional Network</a:t>
                      </a:r>
                      <a:endParaRPr lang="en-US" sz="1500">
                        <a:effectLst/>
                        <a:latin typeface="Calibri"/>
                        <a:ea typeface="Calibri"/>
                        <a:cs typeface="Times New Roman"/>
                      </a:endParaRPr>
                    </a:p>
                  </a:txBody>
                  <a:tcPr marL="47608" marR="47608"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500" dirty="0">
                          <a:effectLst/>
                        </a:rPr>
                        <a:t> </a:t>
                      </a:r>
                      <a:r>
                        <a:rPr lang="en-US" sz="1500" dirty="0" smtClean="0">
                          <a:effectLst/>
                        </a:rPr>
                        <a:t>Has been Addressed</a:t>
                      </a:r>
                      <a:endParaRPr lang="en-US" sz="1500" dirty="0" smtClean="0">
                        <a:effectLst/>
                        <a:latin typeface="+mn-lt"/>
                        <a:ea typeface="Calibri"/>
                        <a:cs typeface="Times New Roman"/>
                      </a:endParaRPr>
                    </a:p>
                  </a:txBody>
                  <a:tcPr marL="47608" marR="47608" marT="0" marB="0"/>
                </a:tc>
              </a:tr>
              <a:tr h="183505">
                <a:tc>
                  <a:txBody>
                    <a:bodyPr/>
                    <a:lstStyle/>
                    <a:p>
                      <a:pPr marL="0" marR="0">
                        <a:lnSpc>
                          <a:spcPct val="115000"/>
                        </a:lnSpc>
                        <a:spcBef>
                          <a:spcPts val="0"/>
                        </a:spcBef>
                        <a:spcAft>
                          <a:spcPts val="0"/>
                        </a:spcAft>
                      </a:pPr>
                      <a:r>
                        <a:rPr lang="en-US" sz="1500" kern="1200">
                          <a:effectLst/>
                        </a:rPr>
                        <a:t>Helipad at Stadium</a:t>
                      </a:r>
                      <a:endParaRPr lang="en-US" sz="1500">
                        <a:effectLst/>
                        <a:latin typeface="Calibri"/>
                        <a:ea typeface="Calibri"/>
                        <a:cs typeface="Times New Roman"/>
                      </a:endParaRPr>
                    </a:p>
                  </a:txBody>
                  <a:tcPr marL="47608" marR="47608"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500" dirty="0">
                          <a:effectLst/>
                        </a:rPr>
                        <a:t> </a:t>
                      </a:r>
                      <a:r>
                        <a:rPr lang="en-US" sz="1500" dirty="0" smtClean="0">
                          <a:effectLst/>
                        </a:rPr>
                        <a:t>Has been Addressed</a:t>
                      </a:r>
                      <a:endParaRPr lang="en-US" sz="1500" dirty="0" smtClean="0">
                        <a:effectLst/>
                        <a:latin typeface="+mn-lt"/>
                        <a:ea typeface="Calibri"/>
                        <a:cs typeface="Times New Roman"/>
                      </a:endParaRPr>
                    </a:p>
                  </a:txBody>
                  <a:tcPr marL="47608" marR="47608" marT="0" marB="0"/>
                </a:tc>
              </a:tr>
              <a:tr h="367008">
                <a:tc>
                  <a:txBody>
                    <a:bodyPr/>
                    <a:lstStyle/>
                    <a:p>
                      <a:pPr marL="0" marR="0">
                        <a:lnSpc>
                          <a:spcPct val="115000"/>
                        </a:lnSpc>
                        <a:spcBef>
                          <a:spcPts val="0"/>
                        </a:spcBef>
                        <a:spcAft>
                          <a:spcPts val="0"/>
                        </a:spcAft>
                      </a:pPr>
                      <a:r>
                        <a:rPr lang="en-US" sz="1500" kern="1200">
                          <a:effectLst/>
                        </a:rPr>
                        <a:t>Government Offices Will be Allocated in Administrative Zone</a:t>
                      </a:r>
                      <a:endParaRPr lang="en-US" sz="1500">
                        <a:effectLst/>
                        <a:latin typeface="Calibri"/>
                        <a:ea typeface="Calibri"/>
                        <a:cs typeface="Times New Roman"/>
                      </a:endParaRPr>
                    </a:p>
                  </a:txBody>
                  <a:tcPr marL="47608" marR="47608"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500" dirty="0">
                          <a:effectLst/>
                        </a:rPr>
                        <a:t> </a:t>
                      </a:r>
                      <a:r>
                        <a:rPr lang="en-US" sz="1500" dirty="0" smtClean="0">
                          <a:effectLst/>
                        </a:rPr>
                        <a:t>Has been Addressed</a:t>
                      </a:r>
                      <a:endParaRPr lang="en-US" sz="1500" dirty="0" smtClean="0">
                        <a:effectLst/>
                        <a:latin typeface="+mn-lt"/>
                        <a:ea typeface="Calibri"/>
                        <a:cs typeface="Times New Roman"/>
                      </a:endParaRPr>
                    </a:p>
                  </a:txBody>
                  <a:tcPr marL="47608" marR="47608" marT="0" marB="0"/>
                </a:tc>
              </a:tr>
              <a:tr h="183505">
                <a:tc>
                  <a:txBody>
                    <a:bodyPr/>
                    <a:lstStyle/>
                    <a:p>
                      <a:pPr marL="0" marR="0">
                        <a:lnSpc>
                          <a:spcPct val="115000"/>
                        </a:lnSpc>
                        <a:spcBef>
                          <a:spcPts val="0"/>
                        </a:spcBef>
                        <a:spcAft>
                          <a:spcPts val="0"/>
                        </a:spcAft>
                      </a:pPr>
                      <a:r>
                        <a:rPr lang="en-US" sz="1500" kern="1200">
                          <a:effectLst/>
                        </a:rPr>
                        <a:t>Electric Service Station at Each Paurashava</a:t>
                      </a:r>
                      <a:endParaRPr lang="en-US" sz="1500">
                        <a:effectLst/>
                        <a:latin typeface="Calibri"/>
                        <a:ea typeface="Calibri"/>
                        <a:cs typeface="Times New Roman"/>
                      </a:endParaRPr>
                    </a:p>
                  </a:txBody>
                  <a:tcPr marL="47608" marR="47608"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500" dirty="0">
                          <a:effectLst/>
                        </a:rPr>
                        <a:t> </a:t>
                      </a:r>
                      <a:r>
                        <a:rPr lang="en-US" sz="1500" dirty="0" smtClean="0">
                          <a:effectLst/>
                        </a:rPr>
                        <a:t>Has been Addressed</a:t>
                      </a:r>
                      <a:endParaRPr lang="en-US" sz="1500" dirty="0" smtClean="0">
                        <a:effectLst/>
                        <a:latin typeface="+mn-lt"/>
                        <a:ea typeface="Calibri"/>
                        <a:cs typeface="Times New Roman"/>
                      </a:endParaRPr>
                    </a:p>
                  </a:txBody>
                  <a:tcPr marL="47608" marR="47608" marT="0" marB="0"/>
                </a:tc>
              </a:tr>
              <a:tr h="367008">
                <a:tc>
                  <a:txBody>
                    <a:bodyPr/>
                    <a:lstStyle/>
                    <a:p>
                      <a:pPr marL="0" marR="0">
                        <a:lnSpc>
                          <a:spcPct val="115000"/>
                        </a:lnSpc>
                        <a:spcBef>
                          <a:spcPts val="0"/>
                        </a:spcBef>
                        <a:spcAft>
                          <a:spcPts val="0"/>
                        </a:spcAft>
                      </a:pPr>
                      <a:r>
                        <a:rPr lang="en-US" sz="1500" kern="1200">
                          <a:effectLst/>
                        </a:rPr>
                        <a:t>Creation of a Eco Sensitive Zone with the Beels</a:t>
                      </a:r>
                      <a:endParaRPr lang="en-US" sz="1500">
                        <a:effectLst/>
                        <a:latin typeface="Calibri"/>
                        <a:ea typeface="Calibri"/>
                        <a:cs typeface="Times New Roman"/>
                      </a:endParaRPr>
                    </a:p>
                  </a:txBody>
                  <a:tcPr marL="47608" marR="47608"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500" dirty="0">
                          <a:effectLst/>
                        </a:rPr>
                        <a:t> </a:t>
                      </a:r>
                      <a:r>
                        <a:rPr lang="en-US" sz="1500" dirty="0" smtClean="0">
                          <a:effectLst/>
                        </a:rPr>
                        <a:t>Has been Addressed</a:t>
                      </a:r>
                      <a:endParaRPr lang="en-US" sz="1500" dirty="0" smtClean="0">
                        <a:effectLst/>
                        <a:latin typeface="+mn-lt"/>
                        <a:ea typeface="Calibri"/>
                        <a:cs typeface="Times New Roman"/>
                      </a:endParaRPr>
                    </a:p>
                  </a:txBody>
                  <a:tcPr marL="47608" marR="47608" marT="0" marB="0"/>
                </a:tc>
              </a:tr>
              <a:tr h="183505">
                <a:tc>
                  <a:txBody>
                    <a:bodyPr/>
                    <a:lstStyle/>
                    <a:p>
                      <a:pPr marL="0" marR="0">
                        <a:lnSpc>
                          <a:spcPct val="115000"/>
                        </a:lnSpc>
                        <a:spcBef>
                          <a:spcPts val="0"/>
                        </a:spcBef>
                        <a:spcAft>
                          <a:spcPts val="0"/>
                        </a:spcAft>
                      </a:pPr>
                      <a:r>
                        <a:rPr lang="en-US" sz="1500" kern="1200">
                          <a:effectLst/>
                        </a:rPr>
                        <a:t>Swimming Pool</a:t>
                      </a:r>
                      <a:endParaRPr lang="en-US" sz="1500">
                        <a:effectLst/>
                        <a:latin typeface="Calibri"/>
                        <a:ea typeface="Calibri"/>
                        <a:cs typeface="Times New Roman"/>
                      </a:endParaRPr>
                    </a:p>
                  </a:txBody>
                  <a:tcPr marL="47608" marR="47608"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500" dirty="0">
                          <a:effectLst/>
                        </a:rPr>
                        <a:t> </a:t>
                      </a:r>
                      <a:r>
                        <a:rPr lang="en-US" sz="1500" dirty="0" smtClean="0">
                          <a:effectLst/>
                        </a:rPr>
                        <a:t>Has been Addressed</a:t>
                      </a:r>
                      <a:endParaRPr lang="en-US" sz="1500" dirty="0" smtClean="0">
                        <a:effectLst/>
                        <a:latin typeface="+mn-lt"/>
                        <a:ea typeface="Calibri"/>
                        <a:cs typeface="Times New Roman"/>
                      </a:endParaRPr>
                    </a:p>
                  </a:txBody>
                  <a:tcPr marL="47608" marR="47608" marT="0" marB="0"/>
                </a:tc>
              </a:tr>
              <a:tr h="367008">
                <a:tc>
                  <a:txBody>
                    <a:bodyPr/>
                    <a:lstStyle/>
                    <a:p>
                      <a:pPr marL="0" marR="0">
                        <a:lnSpc>
                          <a:spcPct val="115000"/>
                        </a:lnSpc>
                        <a:spcBef>
                          <a:spcPts val="0"/>
                        </a:spcBef>
                        <a:spcAft>
                          <a:spcPts val="0"/>
                        </a:spcAft>
                      </a:pPr>
                      <a:r>
                        <a:rPr lang="en-US" sz="1500" kern="1200" dirty="0">
                          <a:effectLst/>
                        </a:rPr>
                        <a:t>Creation an Urban Network by fixing Water Network</a:t>
                      </a:r>
                      <a:endParaRPr lang="en-US" sz="1500" dirty="0">
                        <a:effectLst/>
                        <a:latin typeface="Calibri"/>
                        <a:ea typeface="Calibri"/>
                        <a:cs typeface="Times New Roman"/>
                      </a:endParaRPr>
                    </a:p>
                  </a:txBody>
                  <a:tcPr marL="47608" marR="47608"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500" dirty="0">
                          <a:effectLst/>
                        </a:rPr>
                        <a:t> </a:t>
                      </a:r>
                      <a:r>
                        <a:rPr lang="en-US" sz="1500" dirty="0" smtClean="0">
                          <a:effectLst/>
                        </a:rPr>
                        <a:t>Has been Addressed</a:t>
                      </a:r>
                      <a:endParaRPr lang="en-US" sz="1500" dirty="0" smtClean="0">
                        <a:effectLst/>
                        <a:latin typeface="+mn-lt"/>
                        <a:ea typeface="Calibri"/>
                        <a:cs typeface="Times New Roman"/>
                      </a:endParaRPr>
                    </a:p>
                  </a:txBody>
                  <a:tcPr marL="47608" marR="47608" marT="0" marB="0"/>
                </a:tc>
              </a:tr>
              <a:tr h="183505">
                <a:tc>
                  <a:txBody>
                    <a:bodyPr/>
                    <a:lstStyle/>
                    <a:p>
                      <a:pPr marL="0" marR="0">
                        <a:lnSpc>
                          <a:spcPct val="115000"/>
                        </a:lnSpc>
                        <a:spcBef>
                          <a:spcPts val="0"/>
                        </a:spcBef>
                        <a:spcAft>
                          <a:spcPts val="0"/>
                        </a:spcAft>
                      </a:pPr>
                      <a:r>
                        <a:rPr lang="en-US" sz="1500" kern="1200" dirty="0">
                          <a:effectLst/>
                        </a:rPr>
                        <a:t>Cold Storage Beside </a:t>
                      </a:r>
                      <a:r>
                        <a:rPr lang="en-US" sz="1500" kern="1200" dirty="0" err="1">
                          <a:effectLst/>
                        </a:rPr>
                        <a:t>Taherpur</a:t>
                      </a:r>
                      <a:r>
                        <a:rPr lang="en-US" sz="1500" kern="1200" dirty="0">
                          <a:effectLst/>
                        </a:rPr>
                        <a:t> Bazar</a:t>
                      </a:r>
                      <a:endParaRPr lang="en-US" sz="1500" dirty="0">
                        <a:effectLst/>
                        <a:latin typeface="Calibri"/>
                        <a:ea typeface="Calibri"/>
                        <a:cs typeface="Times New Roman"/>
                      </a:endParaRPr>
                    </a:p>
                  </a:txBody>
                  <a:tcPr marL="47608" marR="47608"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500" dirty="0">
                          <a:effectLst/>
                        </a:rPr>
                        <a:t> </a:t>
                      </a:r>
                      <a:r>
                        <a:rPr lang="en-US" sz="1500" dirty="0" smtClean="0">
                          <a:effectLst/>
                        </a:rPr>
                        <a:t>Has been Addressed</a:t>
                      </a:r>
                      <a:endParaRPr lang="en-US" sz="1500" dirty="0" smtClean="0">
                        <a:effectLst/>
                        <a:latin typeface="+mn-lt"/>
                        <a:ea typeface="Calibri"/>
                        <a:cs typeface="Times New Roman"/>
                      </a:endParaRPr>
                    </a:p>
                  </a:txBody>
                  <a:tcPr marL="47608" marR="47608" marT="0" marB="0"/>
                </a:tc>
              </a:tr>
              <a:tr h="183505">
                <a:tc>
                  <a:txBody>
                    <a:bodyPr/>
                    <a:lstStyle/>
                    <a:p>
                      <a:pPr marL="0" marR="0">
                        <a:lnSpc>
                          <a:spcPct val="115000"/>
                        </a:lnSpc>
                        <a:spcBef>
                          <a:spcPts val="0"/>
                        </a:spcBef>
                        <a:spcAft>
                          <a:spcPts val="0"/>
                        </a:spcAft>
                      </a:pPr>
                      <a:r>
                        <a:rPr lang="en-US" sz="1500" kern="1200">
                          <a:effectLst/>
                        </a:rPr>
                        <a:t>A Park Between Two Paurashava Areas</a:t>
                      </a:r>
                      <a:endParaRPr lang="en-US" sz="1500">
                        <a:effectLst/>
                        <a:latin typeface="Calibri"/>
                        <a:ea typeface="Calibri"/>
                        <a:cs typeface="Times New Roman"/>
                      </a:endParaRPr>
                    </a:p>
                  </a:txBody>
                  <a:tcPr marL="47608" marR="47608"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500" dirty="0">
                          <a:effectLst/>
                        </a:rPr>
                        <a:t> </a:t>
                      </a:r>
                      <a:r>
                        <a:rPr lang="en-US" sz="1500" dirty="0" smtClean="0">
                          <a:effectLst/>
                        </a:rPr>
                        <a:t>Has been Addressed</a:t>
                      </a:r>
                      <a:endParaRPr lang="en-US" sz="1500" dirty="0" smtClean="0">
                        <a:effectLst/>
                        <a:latin typeface="+mn-lt"/>
                        <a:ea typeface="Calibri"/>
                        <a:cs typeface="Times New Roman"/>
                      </a:endParaRPr>
                    </a:p>
                  </a:txBody>
                  <a:tcPr marL="47608" marR="47608" marT="0" marB="0"/>
                </a:tc>
              </a:tr>
              <a:tr h="183505">
                <a:tc>
                  <a:txBody>
                    <a:bodyPr/>
                    <a:lstStyle/>
                    <a:p>
                      <a:pPr marL="0" marR="0">
                        <a:lnSpc>
                          <a:spcPct val="115000"/>
                        </a:lnSpc>
                        <a:spcBef>
                          <a:spcPts val="0"/>
                        </a:spcBef>
                        <a:spcAft>
                          <a:spcPts val="0"/>
                        </a:spcAft>
                      </a:pPr>
                      <a:r>
                        <a:rPr lang="en-US" sz="1500" kern="1200">
                          <a:effectLst/>
                        </a:rPr>
                        <a:t>Bypass Road at Maria Union</a:t>
                      </a:r>
                      <a:endParaRPr lang="en-US" sz="1500">
                        <a:effectLst/>
                        <a:latin typeface="Calibri"/>
                        <a:ea typeface="Calibri"/>
                        <a:cs typeface="Times New Roman"/>
                      </a:endParaRPr>
                    </a:p>
                  </a:txBody>
                  <a:tcPr marL="47608" marR="47608"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500" dirty="0">
                          <a:effectLst/>
                        </a:rPr>
                        <a:t> </a:t>
                      </a:r>
                      <a:r>
                        <a:rPr lang="en-US" sz="1500" dirty="0" smtClean="0">
                          <a:effectLst/>
                        </a:rPr>
                        <a:t>Has been Addressed</a:t>
                      </a:r>
                      <a:endParaRPr lang="en-US" sz="1500" dirty="0" smtClean="0">
                        <a:effectLst/>
                        <a:latin typeface="+mn-lt"/>
                        <a:ea typeface="Calibri"/>
                        <a:cs typeface="Times New Roman"/>
                      </a:endParaRPr>
                    </a:p>
                  </a:txBody>
                  <a:tcPr marL="47608" marR="47608" marT="0" marB="0"/>
                </a:tc>
              </a:tr>
              <a:tr h="183505">
                <a:tc>
                  <a:txBody>
                    <a:bodyPr/>
                    <a:lstStyle/>
                    <a:p>
                      <a:pPr marL="0" marR="0">
                        <a:lnSpc>
                          <a:spcPct val="115000"/>
                        </a:lnSpc>
                        <a:spcBef>
                          <a:spcPts val="0"/>
                        </a:spcBef>
                        <a:spcAft>
                          <a:spcPts val="0"/>
                        </a:spcAft>
                      </a:pPr>
                      <a:r>
                        <a:rPr lang="en-US" sz="1500" kern="1200" dirty="0">
                          <a:effectLst/>
                        </a:rPr>
                        <a:t>Change the location of Waste Disposal Site</a:t>
                      </a:r>
                      <a:endParaRPr lang="en-US" sz="1500" dirty="0">
                        <a:effectLst/>
                        <a:latin typeface="Calibri"/>
                        <a:ea typeface="Calibri"/>
                        <a:cs typeface="Times New Roman"/>
                      </a:endParaRPr>
                    </a:p>
                  </a:txBody>
                  <a:tcPr marL="47608" marR="47608"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500" dirty="0">
                          <a:effectLst/>
                        </a:rPr>
                        <a:t> </a:t>
                      </a:r>
                      <a:r>
                        <a:rPr lang="en-US" sz="1500" dirty="0" smtClean="0">
                          <a:effectLst/>
                        </a:rPr>
                        <a:t>Has been Addressed</a:t>
                      </a:r>
                      <a:endParaRPr lang="en-US" sz="1500" dirty="0" smtClean="0">
                        <a:effectLst/>
                        <a:latin typeface="+mn-lt"/>
                        <a:ea typeface="Calibri"/>
                        <a:cs typeface="Times New Roman"/>
                      </a:endParaRPr>
                    </a:p>
                  </a:txBody>
                  <a:tcPr marL="47608" marR="47608" marT="0" marB="0"/>
                </a:tc>
              </a:tr>
            </a:tbl>
          </a:graphicData>
        </a:graphic>
      </p:graphicFrame>
    </p:spTree>
    <p:extLst>
      <p:ext uri="{BB962C8B-B14F-4D97-AF65-F5344CB8AC3E}">
        <p14:creationId xmlns:p14="http://schemas.microsoft.com/office/powerpoint/2010/main" val="1223728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401109391"/>
              </p:ext>
            </p:extLst>
          </p:nvPr>
        </p:nvGraphicFramePr>
        <p:xfrm>
          <a:off x="2637693" y="533400"/>
          <a:ext cx="10163496" cy="5860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1143000" y="457200"/>
            <a:ext cx="3838433" cy="523220"/>
          </a:xfrm>
          <a:prstGeom prst="rect">
            <a:avLst/>
          </a:prstGeom>
          <a:noFill/>
        </p:spPr>
        <p:txBody>
          <a:bodyPr wrap="square" rtlCol="0">
            <a:spAutoFit/>
          </a:bodyPr>
          <a:lstStyle/>
          <a:p>
            <a:r>
              <a:rPr lang="en-US" sz="2800" b="1" dirty="0" smtClean="0">
                <a:latin typeface="Book Antiqua" pitchFamily="18" charset="0"/>
                <a:cs typeface="Times New Roman" panose="02020603050405020304" pitchFamily="18" charset="0"/>
              </a:rPr>
              <a:t>Conducted Survey</a:t>
            </a:r>
            <a:endParaRPr lang="en-US" sz="2800" b="1" dirty="0">
              <a:latin typeface="Book Antiqua" pitchFamily="18" charset="0"/>
              <a:cs typeface="Times New Roman" panose="02020603050405020304" pitchFamily="18" charset="0"/>
            </a:endParaRPr>
          </a:p>
        </p:txBody>
      </p:sp>
    </p:spTree>
    <p:extLst>
      <p:ext uri="{BB962C8B-B14F-4D97-AF65-F5344CB8AC3E}">
        <p14:creationId xmlns:p14="http://schemas.microsoft.com/office/powerpoint/2010/main" val="350959002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RAZ\Desktop\Plan Map\jpeg map\Structure Plan_Bagmara_30_4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6021" y="0"/>
            <a:ext cx="5149349" cy="6744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28694" y="3672170"/>
            <a:ext cx="1769523" cy="369332"/>
          </a:xfrm>
          <a:prstGeom prst="rect">
            <a:avLst/>
          </a:prstGeom>
          <a:noFill/>
        </p:spPr>
        <p:txBody>
          <a:bodyPr wrap="none" rtlCol="0">
            <a:spAutoFit/>
          </a:bodyPr>
          <a:lstStyle/>
          <a:p>
            <a:r>
              <a:rPr lang="en-GB" b="1" dirty="0" smtClean="0"/>
              <a:t>New Urban Area</a:t>
            </a:r>
            <a:endParaRPr lang="en-GB" b="1" dirty="0"/>
          </a:p>
        </p:txBody>
      </p:sp>
      <p:cxnSp>
        <p:nvCxnSpPr>
          <p:cNvPr id="8" name="Straight Arrow Connector 7"/>
          <p:cNvCxnSpPr/>
          <p:nvPr/>
        </p:nvCxnSpPr>
        <p:spPr>
          <a:xfrm rot="10800000" flipV="1">
            <a:off x="2786082" y="3743608"/>
            <a:ext cx="2357454" cy="71438"/>
          </a:xfrm>
          <a:prstGeom prst="straightConnector1">
            <a:avLst/>
          </a:prstGeom>
          <a:ln w="25400">
            <a:solidFill>
              <a:schemeClr val="accent3">
                <a:lumMod val="50000"/>
              </a:schemeClr>
            </a:solidFill>
            <a:headEnd type="stealth"/>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28694" y="3172104"/>
            <a:ext cx="1759200" cy="369332"/>
          </a:xfrm>
          <a:prstGeom prst="rect">
            <a:avLst/>
          </a:prstGeom>
          <a:noFill/>
        </p:spPr>
        <p:txBody>
          <a:bodyPr wrap="none" rtlCol="0">
            <a:spAutoFit/>
          </a:bodyPr>
          <a:lstStyle/>
          <a:p>
            <a:r>
              <a:rPr lang="en-GB" b="1" dirty="0" smtClean="0"/>
              <a:t>Road Straighten </a:t>
            </a:r>
            <a:endParaRPr lang="en-GB" b="1" dirty="0"/>
          </a:p>
        </p:txBody>
      </p:sp>
      <p:cxnSp>
        <p:nvCxnSpPr>
          <p:cNvPr id="10" name="Straight Arrow Connector 9"/>
          <p:cNvCxnSpPr/>
          <p:nvPr/>
        </p:nvCxnSpPr>
        <p:spPr>
          <a:xfrm rot="10800000" flipV="1">
            <a:off x="2714644" y="3243542"/>
            <a:ext cx="2357454" cy="71438"/>
          </a:xfrm>
          <a:prstGeom prst="straightConnector1">
            <a:avLst/>
          </a:prstGeom>
          <a:ln w="25400">
            <a:solidFill>
              <a:schemeClr val="accent3">
                <a:lumMod val="50000"/>
              </a:schemeClr>
            </a:solidFill>
            <a:headEnd type="stealth"/>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929306" y="3286124"/>
            <a:ext cx="2786082" cy="1588"/>
          </a:xfrm>
          <a:prstGeom prst="straightConnector1">
            <a:avLst/>
          </a:prstGeom>
          <a:ln w="25400">
            <a:solidFill>
              <a:schemeClr val="accent3">
                <a:lumMod val="50000"/>
              </a:schemeClr>
            </a:solidFill>
            <a:headEnd type="stealth"/>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858264" y="3143248"/>
            <a:ext cx="1447576" cy="369332"/>
          </a:xfrm>
          <a:prstGeom prst="rect">
            <a:avLst/>
          </a:prstGeom>
          <a:noFill/>
        </p:spPr>
        <p:txBody>
          <a:bodyPr wrap="none" rtlCol="0">
            <a:spAutoFit/>
          </a:bodyPr>
          <a:lstStyle/>
          <a:p>
            <a:r>
              <a:rPr lang="en-GB" b="1" dirty="0" smtClean="0"/>
              <a:t>Outer Bypass</a:t>
            </a:r>
            <a:endParaRPr lang="en-GB" b="1" dirty="0"/>
          </a:p>
        </p:txBody>
      </p:sp>
      <p:cxnSp>
        <p:nvCxnSpPr>
          <p:cNvPr id="14" name="Straight Arrow Connector 13"/>
          <p:cNvCxnSpPr/>
          <p:nvPr/>
        </p:nvCxnSpPr>
        <p:spPr>
          <a:xfrm>
            <a:off x="6072182" y="4214818"/>
            <a:ext cx="2786082" cy="1588"/>
          </a:xfrm>
          <a:prstGeom prst="straightConnector1">
            <a:avLst/>
          </a:prstGeom>
          <a:ln w="25400">
            <a:solidFill>
              <a:schemeClr val="accent3">
                <a:lumMod val="50000"/>
              </a:schemeClr>
            </a:solidFill>
            <a:headEnd type="stealth"/>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001140" y="3786190"/>
            <a:ext cx="3286148" cy="646331"/>
          </a:xfrm>
          <a:prstGeom prst="rect">
            <a:avLst/>
          </a:prstGeom>
          <a:noFill/>
        </p:spPr>
        <p:txBody>
          <a:bodyPr wrap="square" rtlCol="0">
            <a:spAutoFit/>
          </a:bodyPr>
          <a:lstStyle/>
          <a:p>
            <a:r>
              <a:rPr lang="en-GB" b="1" dirty="0" smtClean="0"/>
              <a:t>Right Bypass for </a:t>
            </a:r>
            <a:r>
              <a:rPr lang="en-GB" b="1" dirty="0" err="1" smtClean="0"/>
              <a:t>Taherpur</a:t>
            </a:r>
            <a:r>
              <a:rPr lang="en-GB" b="1" dirty="0" smtClean="0"/>
              <a:t> </a:t>
            </a:r>
            <a:r>
              <a:rPr lang="en-GB" b="1" dirty="0" err="1" smtClean="0"/>
              <a:t>Paurashava</a:t>
            </a:r>
            <a:r>
              <a:rPr lang="en-GB" b="1" dirty="0" smtClean="0"/>
              <a:t>(For </a:t>
            </a:r>
            <a:r>
              <a:rPr lang="en-GB" b="1" dirty="0" err="1" smtClean="0"/>
              <a:t>Goalkandi</a:t>
            </a:r>
            <a:r>
              <a:rPr lang="en-GB" b="1" dirty="0" smtClean="0"/>
              <a:t> Road)</a:t>
            </a:r>
            <a:endParaRPr lang="en-GB" b="1" dirty="0"/>
          </a:p>
        </p:txBody>
      </p:sp>
      <p:cxnSp>
        <p:nvCxnSpPr>
          <p:cNvPr id="16" name="Straight Arrow Connector 15"/>
          <p:cNvCxnSpPr/>
          <p:nvPr/>
        </p:nvCxnSpPr>
        <p:spPr>
          <a:xfrm>
            <a:off x="5929306" y="4357694"/>
            <a:ext cx="3000396" cy="287340"/>
          </a:xfrm>
          <a:prstGeom prst="straightConnector1">
            <a:avLst/>
          </a:prstGeom>
          <a:ln w="25400">
            <a:solidFill>
              <a:schemeClr val="accent3">
                <a:lumMod val="50000"/>
              </a:schemeClr>
            </a:solidFill>
            <a:headEnd type="stealth"/>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929702" y="4429132"/>
            <a:ext cx="3226268" cy="923330"/>
          </a:xfrm>
          <a:prstGeom prst="rect">
            <a:avLst/>
          </a:prstGeom>
          <a:noFill/>
        </p:spPr>
        <p:txBody>
          <a:bodyPr wrap="square" rtlCol="0">
            <a:spAutoFit/>
          </a:bodyPr>
          <a:lstStyle/>
          <a:p>
            <a:r>
              <a:rPr lang="en-GB" b="1" dirty="0" smtClean="0"/>
              <a:t>Left Bypass for </a:t>
            </a:r>
            <a:r>
              <a:rPr lang="en-GB" b="1" dirty="0" err="1" smtClean="0"/>
              <a:t>Taherpur</a:t>
            </a:r>
            <a:r>
              <a:rPr lang="en-GB" b="1" dirty="0" smtClean="0"/>
              <a:t> </a:t>
            </a:r>
            <a:r>
              <a:rPr lang="en-GB" b="1" dirty="0" err="1" smtClean="0"/>
              <a:t>Paurashava</a:t>
            </a:r>
            <a:r>
              <a:rPr lang="en-GB" b="1" dirty="0" smtClean="0"/>
              <a:t> (For </a:t>
            </a:r>
            <a:r>
              <a:rPr lang="en-GB" b="1" dirty="0" err="1" smtClean="0"/>
              <a:t>Mohonpur</a:t>
            </a:r>
            <a:r>
              <a:rPr lang="en-GB" b="1" dirty="0" smtClean="0"/>
              <a:t> Road)</a:t>
            </a:r>
            <a:endParaRPr lang="en-GB" b="1" dirty="0"/>
          </a:p>
        </p:txBody>
      </p:sp>
      <p:cxnSp>
        <p:nvCxnSpPr>
          <p:cNvPr id="20" name="Straight Arrow Connector 19"/>
          <p:cNvCxnSpPr/>
          <p:nvPr/>
        </p:nvCxnSpPr>
        <p:spPr>
          <a:xfrm>
            <a:off x="5500726" y="2743476"/>
            <a:ext cx="2786082" cy="1588"/>
          </a:xfrm>
          <a:prstGeom prst="straightConnector1">
            <a:avLst/>
          </a:prstGeom>
          <a:ln w="25400">
            <a:solidFill>
              <a:schemeClr val="accent3">
                <a:lumMod val="50000"/>
              </a:schemeClr>
            </a:solidFill>
            <a:headEnd type="stealth"/>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286760" y="2571744"/>
            <a:ext cx="1942135" cy="369332"/>
          </a:xfrm>
          <a:prstGeom prst="rect">
            <a:avLst/>
          </a:prstGeom>
          <a:noFill/>
        </p:spPr>
        <p:txBody>
          <a:bodyPr wrap="none" rtlCol="0">
            <a:spAutoFit/>
          </a:bodyPr>
          <a:lstStyle/>
          <a:p>
            <a:r>
              <a:rPr lang="en-GB" b="1" dirty="0" smtClean="0"/>
              <a:t>Eco Sensitive Zone</a:t>
            </a:r>
            <a:endParaRPr lang="en-GB" b="1" dirty="0"/>
          </a:p>
        </p:txBody>
      </p:sp>
      <p:sp>
        <p:nvSpPr>
          <p:cNvPr id="22" name="TextBox 21"/>
          <p:cNvSpPr txBox="1"/>
          <p:nvPr/>
        </p:nvSpPr>
        <p:spPr>
          <a:xfrm>
            <a:off x="0" y="2600600"/>
            <a:ext cx="2571768" cy="646331"/>
          </a:xfrm>
          <a:prstGeom prst="rect">
            <a:avLst/>
          </a:prstGeom>
          <a:noFill/>
        </p:spPr>
        <p:txBody>
          <a:bodyPr wrap="square" rtlCol="0">
            <a:spAutoFit/>
          </a:bodyPr>
          <a:lstStyle/>
          <a:p>
            <a:r>
              <a:rPr lang="en-GB" b="1" dirty="0" smtClean="0"/>
              <a:t>Bypass for </a:t>
            </a:r>
            <a:r>
              <a:rPr lang="en-GB" b="1" dirty="0" err="1" smtClean="0"/>
              <a:t>Bhawaniganj</a:t>
            </a:r>
            <a:r>
              <a:rPr lang="en-GB" b="1" dirty="0" smtClean="0"/>
              <a:t> </a:t>
            </a:r>
            <a:r>
              <a:rPr lang="en-GB" b="1" dirty="0" err="1" smtClean="0"/>
              <a:t>Paurashava</a:t>
            </a:r>
            <a:endParaRPr lang="en-GB" b="1" dirty="0"/>
          </a:p>
        </p:txBody>
      </p:sp>
      <p:cxnSp>
        <p:nvCxnSpPr>
          <p:cNvPr id="23" name="Straight Arrow Connector 22"/>
          <p:cNvCxnSpPr/>
          <p:nvPr/>
        </p:nvCxnSpPr>
        <p:spPr>
          <a:xfrm rot="10800000">
            <a:off x="2643206" y="2886352"/>
            <a:ext cx="2786082" cy="214314"/>
          </a:xfrm>
          <a:prstGeom prst="straightConnector1">
            <a:avLst/>
          </a:prstGeom>
          <a:ln w="25400">
            <a:solidFill>
              <a:schemeClr val="accent3">
                <a:lumMod val="50000"/>
              </a:schemeClr>
            </a:solidFill>
            <a:headEnd type="stealth"/>
            <a:tailEnd type="arrow"/>
          </a:ln>
        </p:spPr>
        <p:style>
          <a:lnRef idx="1">
            <a:schemeClr val="accent1"/>
          </a:lnRef>
          <a:fillRef idx="0">
            <a:schemeClr val="accent1"/>
          </a:fillRef>
          <a:effectRef idx="0">
            <a:schemeClr val="accent1"/>
          </a:effectRef>
          <a:fontRef idx="minor">
            <a:schemeClr val="tx1"/>
          </a:fontRef>
        </p:style>
      </p:cxnSp>
      <p:graphicFrame>
        <p:nvGraphicFramePr>
          <p:cNvPr id="90114" name="Object 2"/>
          <p:cNvGraphicFramePr>
            <a:graphicFrameLocks noChangeAspect="1"/>
          </p:cNvGraphicFramePr>
          <p:nvPr/>
        </p:nvGraphicFramePr>
        <p:xfrm>
          <a:off x="9429768" y="0"/>
          <a:ext cx="4143404" cy="2500306"/>
        </p:xfrm>
        <a:graphic>
          <a:graphicData uri="http://schemas.openxmlformats.org/presentationml/2006/ole">
            <mc:AlternateContent xmlns:mc="http://schemas.openxmlformats.org/markup-compatibility/2006">
              <mc:Choice xmlns:v="urn:schemas-microsoft-com:vml" Requires="v">
                <p:oleObj spid="_x0000_s90127" name="Acrobat Document" r:id="rId4" imgW="11334718" imgH="8010375" progId="AcroExch.Document.11">
                  <p:embed/>
                </p:oleObj>
              </mc:Choice>
              <mc:Fallback>
                <p:oleObj name="Acrobat Document" r:id="rId4" imgW="11334718" imgH="8010375" progId="AcroExch.Document.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9768" y="0"/>
                        <a:ext cx="4143404" cy="2500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6" name="Straight Arrow Connector 25"/>
          <p:cNvCxnSpPr/>
          <p:nvPr/>
        </p:nvCxnSpPr>
        <p:spPr>
          <a:xfrm rot="16200000" flipH="1">
            <a:off x="11144280" y="1857364"/>
            <a:ext cx="1143008" cy="428628"/>
          </a:xfrm>
          <a:prstGeom prst="straightConnector1">
            <a:avLst/>
          </a:prstGeom>
          <a:ln w="25400">
            <a:solidFill>
              <a:schemeClr val="accent3">
                <a:lumMod val="50000"/>
              </a:schemeClr>
            </a:solidFill>
            <a:headEnd type="stealth"/>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1358594" y="2643182"/>
            <a:ext cx="2357406" cy="923330"/>
          </a:xfrm>
          <a:prstGeom prst="rect">
            <a:avLst/>
          </a:prstGeom>
          <a:noFill/>
        </p:spPr>
        <p:txBody>
          <a:bodyPr wrap="square" rtlCol="0">
            <a:spAutoFit/>
          </a:bodyPr>
          <a:lstStyle/>
          <a:p>
            <a:pPr algn="r"/>
            <a:r>
              <a:rPr lang="en-GB" b="1" dirty="0" smtClean="0"/>
              <a:t>Water Network among </a:t>
            </a:r>
            <a:r>
              <a:rPr lang="en-GB" b="1" dirty="0" err="1" smtClean="0"/>
              <a:t>Beels</a:t>
            </a:r>
            <a:r>
              <a:rPr lang="en-GB" b="1" dirty="0" smtClean="0"/>
              <a:t>, Canal and River Re excavation </a:t>
            </a:r>
            <a:endParaRPr lang="en-GB" b="1" dirty="0"/>
          </a:p>
        </p:txBody>
      </p:sp>
      <p:sp>
        <p:nvSpPr>
          <p:cNvPr id="31" name="Title 1"/>
          <p:cNvSpPr>
            <a:spLocks noGrp="1"/>
          </p:cNvSpPr>
          <p:nvPr>
            <p:ph type="title"/>
          </p:nvPr>
        </p:nvSpPr>
        <p:spPr>
          <a:xfrm>
            <a:off x="214266" y="285728"/>
            <a:ext cx="2643158" cy="1643050"/>
          </a:xfrm>
          <a:blipFill>
            <a:blip r:embed="rId6"/>
            <a:tile tx="0" ty="0" sx="100000" sy="100000" flip="none" algn="tl"/>
          </a:blipFill>
        </p:spPr>
        <p:txBody>
          <a:bodyPr>
            <a:normAutofit fontScale="90000"/>
          </a:bodyPr>
          <a:lstStyle/>
          <a:p>
            <a:r>
              <a:rPr lang="en-US" sz="2800" b="1" dirty="0" smtClean="0">
                <a:latin typeface="Book Antiqua" pitchFamily="18" charset="0"/>
                <a:cs typeface="Times New Roman" panose="02020603050405020304" pitchFamily="18" charset="0"/>
              </a:rPr>
              <a:t>Comments and Adjustment status</a:t>
            </a:r>
            <a:endParaRPr lang="en-US" sz="2800"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RAZ\Desktop\Plan Map\jpeg map\Urban Area Plan_Bwabaniganj_30_40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16" y="428604"/>
            <a:ext cx="4429156" cy="5786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572380" y="4500570"/>
            <a:ext cx="1458091" cy="369332"/>
          </a:xfrm>
          <a:prstGeom prst="rect">
            <a:avLst/>
          </a:prstGeom>
          <a:noFill/>
        </p:spPr>
        <p:txBody>
          <a:bodyPr wrap="none" rtlCol="0">
            <a:spAutoFit/>
          </a:bodyPr>
          <a:lstStyle/>
          <a:p>
            <a:r>
              <a:rPr lang="en-GB" b="1" dirty="0" smtClean="0"/>
              <a:t>Housing Area</a:t>
            </a:r>
            <a:endParaRPr lang="en-GB" b="1" dirty="0"/>
          </a:p>
        </p:txBody>
      </p:sp>
      <p:cxnSp>
        <p:nvCxnSpPr>
          <p:cNvPr id="9" name="Straight Arrow Connector 8"/>
          <p:cNvCxnSpPr/>
          <p:nvPr/>
        </p:nvCxnSpPr>
        <p:spPr>
          <a:xfrm rot="10800000" flipV="1">
            <a:off x="9072578" y="4572008"/>
            <a:ext cx="2357454" cy="71438"/>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286496" y="3143248"/>
            <a:ext cx="1146789" cy="369332"/>
          </a:xfrm>
          <a:prstGeom prst="rect">
            <a:avLst/>
          </a:prstGeom>
          <a:noFill/>
        </p:spPr>
        <p:txBody>
          <a:bodyPr wrap="none" rtlCol="0">
            <a:spAutoFit/>
          </a:bodyPr>
          <a:lstStyle/>
          <a:p>
            <a:r>
              <a:rPr lang="en-GB" b="1" dirty="0" smtClean="0"/>
              <a:t>Solar Park</a:t>
            </a:r>
            <a:endParaRPr lang="en-GB" b="1" dirty="0"/>
          </a:p>
        </p:txBody>
      </p:sp>
      <p:cxnSp>
        <p:nvCxnSpPr>
          <p:cNvPr id="12" name="Straight Arrow Connector 11"/>
          <p:cNvCxnSpPr/>
          <p:nvPr/>
        </p:nvCxnSpPr>
        <p:spPr>
          <a:xfrm rot="10800000" flipV="1">
            <a:off x="7786694" y="2214554"/>
            <a:ext cx="3714776" cy="1071570"/>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786562" y="3643314"/>
            <a:ext cx="2022157" cy="369332"/>
          </a:xfrm>
          <a:prstGeom prst="rect">
            <a:avLst/>
          </a:prstGeom>
          <a:noFill/>
        </p:spPr>
        <p:txBody>
          <a:bodyPr wrap="none" rtlCol="0">
            <a:spAutoFit/>
          </a:bodyPr>
          <a:lstStyle/>
          <a:p>
            <a:r>
              <a:rPr lang="en-GB" b="1" dirty="0" smtClean="0"/>
              <a:t>Electric Sub Station</a:t>
            </a:r>
            <a:endParaRPr lang="en-GB" b="1" dirty="0"/>
          </a:p>
        </p:txBody>
      </p:sp>
      <p:cxnSp>
        <p:nvCxnSpPr>
          <p:cNvPr id="15" name="Straight Arrow Connector 14"/>
          <p:cNvCxnSpPr/>
          <p:nvPr/>
        </p:nvCxnSpPr>
        <p:spPr>
          <a:xfrm rot="10800000" flipV="1">
            <a:off x="8858264" y="3714752"/>
            <a:ext cx="2357454" cy="71438"/>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pic>
        <p:nvPicPr>
          <p:cNvPr id="16" name="Picture 2" descr="C:\Users\RAZ\Desktop\Plan Map\jpeg map\Landuse Plan of_Bagmara Upazila_30_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266" y="0"/>
            <a:ext cx="4710080" cy="6673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4214794" y="3357562"/>
            <a:ext cx="1785950" cy="1588"/>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000348" y="3929066"/>
            <a:ext cx="3714776" cy="142876"/>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929438" y="2357430"/>
            <a:ext cx="1664967" cy="646331"/>
          </a:xfrm>
          <a:prstGeom prst="rect">
            <a:avLst/>
          </a:prstGeom>
          <a:noFill/>
        </p:spPr>
        <p:txBody>
          <a:bodyPr wrap="square" rtlCol="0">
            <a:spAutoFit/>
          </a:bodyPr>
          <a:lstStyle/>
          <a:p>
            <a:r>
              <a:rPr lang="en-GB" b="1" dirty="0" smtClean="0"/>
              <a:t>Government </a:t>
            </a:r>
          </a:p>
          <a:p>
            <a:r>
              <a:rPr lang="en-GB" b="1" dirty="0" smtClean="0"/>
              <a:t>Offices</a:t>
            </a:r>
            <a:endParaRPr lang="en-GB" b="1" dirty="0"/>
          </a:p>
        </p:txBody>
      </p:sp>
      <p:cxnSp>
        <p:nvCxnSpPr>
          <p:cNvPr id="21" name="Straight Arrow Connector 20"/>
          <p:cNvCxnSpPr/>
          <p:nvPr/>
        </p:nvCxnSpPr>
        <p:spPr>
          <a:xfrm rot="10800000">
            <a:off x="8572512" y="2643182"/>
            <a:ext cx="2928958" cy="71438"/>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072314" y="1571612"/>
            <a:ext cx="1428760" cy="646331"/>
          </a:xfrm>
          <a:prstGeom prst="rect">
            <a:avLst/>
          </a:prstGeom>
          <a:noFill/>
        </p:spPr>
        <p:txBody>
          <a:bodyPr wrap="square" rtlCol="0">
            <a:spAutoFit/>
          </a:bodyPr>
          <a:lstStyle/>
          <a:p>
            <a:r>
              <a:rPr lang="en-GB" b="1" dirty="0" smtClean="0"/>
              <a:t>Electric Sub </a:t>
            </a:r>
          </a:p>
          <a:p>
            <a:r>
              <a:rPr lang="en-GB" b="1" dirty="0" smtClean="0"/>
              <a:t>Station</a:t>
            </a:r>
            <a:endParaRPr lang="en-GB" b="1" dirty="0"/>
          </a:p>
        </p:txBody>
      </p:sp>
      <p:cxnSp>
        <p:nvCxnSpPr>
          <p:cNvPr id="24" name="Straight Arrow Connector 23"/>
          <p:cNvCxnSpPr/>
          <p:nvPr/>
        </p:nvCxnSpPr>
        <p:spPr>
          <a:xfrm rot="10800000">
            <a:off x="8572512" y="1857364"/>
            <a:ext cx="2500330" cy="928694"/>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286364" y="4286256"/>
            <a:ext cx="2071702" cy="923330"/>
          </a:xfrm>
          <a:prstGeom prst="rect">
            <a:avLst/>
          </a:prstGeom>
          <a:noFill/>
        </p:spPr>
        <p:txBody>
          <a:bodyPr wrap="square" rtlCol="0">
            <a:spAutoFit/>
          </a:bodyPr>
          <a:lstStyle/>
          <a:p>
            <a:r>
              <a:rPr lang="en-GB" b="1" dirty="0" smtClean="0"/>
              <a:t>Cold Storage and Ice factory at </a:t>
            </a:r>
            <a:r>
              <a:rPr lang="en-GB" b="1" dirty="0" err="1" smtClean="0"/>
              <a:t>Taherpur</a:t>
            </a:r>
            <a:endParaRPr lang="en-GB" b="1" dirty="0"/>
          </a:p>
        </p:txBody>
      </p:sp>
      <p:cxnSp>
        <p:nvCxnSpPr>
          <p:cNvPr id="28" name="Straight Arrow Connector 27"/>
          <p:cNvCxnSpPr/>
          <p:nvPr/>
        </p:nvCxnSpPr>
        <p:spPr>
          <a:xfrm>
            <a:off x="3143224" y="4286256"/>
            <a:ext cx="2071702" cy="144464"/>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072050" y="2214554"/>
            <a:ext cx="1571636" cy="923330"/>
          </a:xfrm>
          <a:prstGeom prst="rect">
            <a:avLst/>
          </a:prstGeom>
          <a:noFill/>
        </p:spPr>
        <p:txBody>
          <a:bodyPr wrap="square" rtlCol="0">
            <a:spAutoFit/>
          </a:bodyPr>
          <a:lstStyle/>
          <a:p>
            <a:r>
              <a:rPr lang="en-GB" b="1" dirty="0" smtClean="0"/>
              <a:t>Common Park Area for two </a:t>
            </a:r>
            <a:r>
              <a:rPr lang="en-GB" b="1" dirty="0" err="1" smtClean="0"/>
              <a:t>Paurashava</a:t>
            </a:r>
            <a:endParaRPr lang="en-GB" b="1" dirty="0"/>
          </a:p>
        </p:txBody>
      </p:sp>
      <p:cxnSp>
        <p:nvCxnSpPr>
          <p:cNvPr id="31" name="Straight Arrow Connector 30"/>
          <p:cNvCxnSpPr/>
          <p:nvPr/>
        </p:nvCxnSpPr>
        <p:spPr>
          <a:xfrm flipV="1">
            <a:off x="2428844" y="2644770"/>
            <a:ext cx="2500330" cy="1069982"/>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43488" y="1214422"/>
            <a:ext cx="1714512" cy="923330"/>
          </a:xfrm>
          <a:prstGeom prst="rect">
            <a:avLst/>
          </a:prstGeom>
          <a:noFill/>
        </p:spPr>
        <p:txBody>
          <a:bodyPr wrap="square" rtlCol="0">
            <a:spAutoFit/>
          </a:bodyPr>
          <a:lstStyle/>
          <a:p>
            <a:r>
              <a:rPr lang="en-GB" b="1" dirty="0" smtClean="0"/>
              <a:t>Waste Disposal Site Location Change</a:t>
            </a:r>
            <a:endParaRPr lang="en-GB" b="1" dirty="0"/>
          </a:p>
        </p:txBody>
      </p:sp>
      <p:cxnSp>
        <p:nvCxnSpPr>
          <p:cNvPr id="35" name="Straight Arrow Connector 34"/>
          <p:cNvCxnSpPr/>
          <p:nvPr/>
        </p:nvCxnSpPr>
        <p:spPr>
          <a:xfrm flipV="1">
            <a:off x="2643158" y="1714488"/>
            <a:ext cx="2428892" cy="2071702"/>
          </a:xfrm>
          <a:prstGeom prst="straightConnector1">
            <a:avLst/>
          </a:prstGeom>
          <a:ln w="25400">
            <a:solidFill>
              <a:schemeClr val="accent3">
                <a:lumMod val="50000"/>
              </a:schemeClr>
            </a:solidFill>
            <a:headEnd type="stealth" w="lg" len="lg"/>
            <a:tailEnd type="stealth" w="lg" len="med"/>
          </a:ln>
        </p:spPr>
        <p:style>
          <a:lnRef idx="1">
            <a:schemeClr val="accent1"/>
          </a:lnRef>
          <a:fillRef idx="0">
            <a:schemeClr val="accent1"/>
          </a:fillRef>
          <a:effectRef idx="0">
            <a:schemeClr val="accent1"/>
          </a:effectRef>
          <a:fontRef idx="minor">
            <a:schemeClr val="tx1"/>
          </a:fontRef>
        </p:style>
      </p:cxnSp>
      <p:sp>
        <p:nvSpPr>
          <p:cNvPr id="38" name="Title 1"/>
          <p:cNvSpPr>
            <a:spLocks noGrp="1"/>
          </p:cNvSpPr>
          <p:nvPr>
            <p:ph type="title"/>
          </p:nvPr>
        </p:nvSpPr>
        <p:spPr>
          <a:xfrm>
            <a:off x="6786562" y="0"/>
            <a:ext cx="2214530" cy="1428736"/>
          </a:xfrm>
          <a:blipFill>
            <a:blip r:embed="rId4"/>
            <a:tile tx="0" ty="0" sx="100000" sy="100000" flip="none" algn="tl"/>
          </a:blipFill>
        </p:spPr>
        <p:txBody>
          <a:bodyPr>
            <a:noAutofit/>
          </a:bodyPr>
          <a:lstStyle/>
          <a:p>
            <a:r>
              <a:rPr lang="en-US" sz="2400" b="1" dirty="0" smtClean="0">
                <a:latin typeface="Book Antiqua" pitchFamily="18" charset="0"/>
                <a:cs typeface="Times New Roman" panose="02020603050405020304" pitchFamily="18" charset="0"/>
              </a:rPr>
              <a:t>Comments and Adjustment status</a:t>
            </a:r>
            <a:endParaRPr lang="en-US" sz="240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04" y="2571744"/>
            <a:ext cx="7343788" cy="1428760"/>
          </a:xfrm>
        </p:spPr>
        <p:txBody>
          <a:bodyPr/>
          <a:lstStyle/>
          <a:p>
            <a:r>
              <a:rPr lang="en-US" b="1" dirty="0" smtClean="0">
                <a:latin typeface="Book Antiqua" pitchFamily="18" charset="0"/>
                <a:cs typeface="Times New Roman" panose="02020603050405020304" pitchFamily="18" charset="0"/>
              </a:rPr>
              <a:t>Public Hearing</a:t>
            </a:r>
            <a:endParaRPr lang="en-US" dirty="0"/>
          </a:p>
        </p:txBody>
      </p:sp>
      <p:graphicFrame>
        <p:nvGraphicFramePr>
          <p:cNvPr id="3" name="Diagram 2"/>
          <p:cNvGraphicFramePr/>
          <p:nvPr/>
        </p:nvGraphicFramePr>
        <p:xfrm>
          <a:off x="7929570" y="1142984"/>
          <a:ext cx="5214942" cy="4333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87628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D:\Public Hearing\Bagmara\31911891_1333895450044210_1228361149167173632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266" y="3429000"/>
            <a:ext cx="5143536" cy="32147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8066" name="Picture 2" descr="G:\Office Pictre\Public Hearing photos\Bagmara\31475396_1333898006710621_8464102628731650048_n.jpg"/>
          <p:cNvPicPr>
            <a:picLocks noChangeAspect="1" noChangeArrowheads="1"/>
          </p:cNvPicPr>
          <p:nvPr/>
        </p:nvPicPr>
        <p:blipFill>
          <a:blip r:embed="rId3"/>
          <a:srcRect l="21187" t="27012" r="15254" b="18962"/>
          <a:stretch>
            <a:fillRect/>
          </a:stretch>
        </p:blipFill>
        <p:spPr bwMode="auto">
          <a:xfrm>
            <a:off x="214266" y="142852"/>
            <a:ext cx="2786082" cy="3157560"/>
          </a:xfrm>
          <a:prstGeom prst="rect">
            <a:avLst/>
          </a:prstGeom>
          <a:noFill/>
        </p:spPr>
      </p:pic>
      <p:pic>
        <p:nvPicPr>
          <p:cNvPr id="88067" name="Picture 3"/>
          <p:cNvPicPr>
            <a:picLocks noChangeAspect="1" noChangeArrowheads="1"/>
          </p:cNvPicPr>
          <p:nvPr/>
        </p:nvPicPr>
        <p:blipFill>
          <a:blip r:embed="rId4" cstate="print"/>
          <a:srcRect/>
          <a:stretch>
            <a:fillRect/>
          </a:stretch>
        </p:blipFill>
        <p:spPr bwMode="auto">
          <a:xfrm>
            <a:off x="3071786" y="142852"/>
            <a:ext cx="2303858" cy="3143272"/>
          </a:xfrm>
          <a:prstGeom prst="rect">
            <a:avLst/>
          </a:prstGeom>
          <a:noFill/>
          <a:ln w="9525">
            <a:noFill/>
            <a:miter lim="800000"/>
            <a:headEnd/>
            <a:tailEnd/>
          </a:ln>
          <a:effectLst/>
        </p:spPr>
      </p:pic>
      <p:pic>
        <p:nvPicPr>
          <p:cNvPr id="88068" name="Picture 4"/>
          <p:cNvPicPr>
            <a:picLocks noChangeAspect="1" noChangeArrowheads="1"/>
          </p:cNvPicPr>
          <p:nvPr/>
        </p:nvPicPr>
        <p:blipFill>
          <a:blip r:embed="rId5"/>
          <a:srcRect/>
          <a:stretch>
            <a:fillRect/>
          </a:stretch>
        </p:blipFill>
        <p:spPr bwMode="auto">
          <a:xfrm>
            <a:off x="5500678" y="142852"/>
            <a:ext cx="4257671" cy="3143271"/>
          </a:xfrm>
          <a:prstGeom prst="rect">
            <a:avLst/>
          </a:prstGeom>
          <a:noFill/>
          <a:ln w="9525">
            <a:noFill/>
            <a:miter lim="800000"/>
            <a:headEnd/>
            <a:tailEnd/>
          </a:ln>
          <a:effectLst/>
        </p:spPr>
      </p:pic>
      <p:sp>
        <p:nvSpPr>
          <p:cNvPr id="10" name="Title 1"/>
          <p:cNvSpPr txBox="1">
            <a:spLocks/>
          </p:cNvSpPr>
          <p:nvPr/>
        </p:nvSpPr>
        <p:spPr>
          <a:xfrm>
            <a:off x="10072710" y="785794"/>
            <a:ext cx="3143224" cy="1785950"/>
          </a:xfrm>
          <a:prstGeom prst="rect">
            <a:avLst/>
          </a:prstGeom>
          <a:blipFill>
            <a:blip r:embed="rId6"/>
            <a:tile tx="0" ty="0" sx="100000" sy="100000" flip="none" algn="tl"/>
          </a:blip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Book Antiqua" pitchFamily="18" charset="0"/>
                <a:ea typeface="+mj-ea"/>
                <a:cs typeface="Times New Roman" panose="02020603050405020304" pitchFamily="18" charset="0"/>
              </a:rPr>
              <a:t>Newspaper, </a:t>
            </a:r>
            <a:r>
              <a:rPr kumimoji="0" lang="en-US" sz="3200" b="1" i="0" u="none" strike="noStrike" kern="1200" cap="none" spc="0" normalizeH="0" baseline="0" noProof="0" dirty="0" err="1" smtClean="0">
                <a:ln>
                  <a:noFill/>
                </a:ln>
                <a:solidFill>
                  <a:schemeClr val="tx1"/>
                </a:solidFill>
                <a:effectLst/>
                <a:uLnTx/>
                <a:uFillTx/>
                <a:latin typeface="Book Antiqua" pitchFamily="18" charset="0"/>
                <a:ea typeface="+mj-ea"/>
                <a:cs typeface="Times New Roman" panose="02020603050405020304" pitchFamily="18" charset="0"/>
              </a:rPr>
              <a:t>Miking</a:t>
            </a:r>
            <a:r>
              <a:rPr kumimoji="0" lang="en-US" sz="3200" b="1" i="0" u="none" strike="noStrike" kern="1200" cap="none" spc="0" normalizeH="0" baseline="0" noProof="0" dirty="0" smtClean="0">
                <a:ln>
                  <a:noFill/>
                </a:ln>
                <a:solidFill>
                  <a:schemeClr val="tx1"/>
                </a:solidFill>
                <a:effectLst/>
                <a:uLnTx/>
                <a:uFillTx/>
                <a:latin typeface="Book Antiqua" pitchFamily="18" charset="0"/>
                <a:ea typeface="+mj-ea"/>
                <a:cs typeface="Times New Roman" panose="02020603050405020304" pitchFamily="18" charset="0"/>
              </a:rPr>
              <a:t>, Banner Announcement</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12" name="Picture 4" descr="D:\Public Hearing\Bagmara\31906761_1333895773377511_5992787302835814400_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0678" y="3429000"/>
            <a:ext cx="4143404" cy="32147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2" descr="D:\Public Hearing\Bagmara\31543659_1333895746710847_9096576016637231104_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86958" y="3429000"/>
            <a:ext cx="3929042" cy="3259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81250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D:\Public Hearing\Bagmara\31898249_1333900133377075_8097867314248024064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43314"/>
            <a:ext cx="5929306" cy="30003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5286364" y="1643050"/>
            <a:ext cx="2928958" cy="1214446"/>
          </a:xfrm>
          <a:prstGeom prst="rect">
            <a:avLst/>
          </a:prstGeom>
          <a:blipFill>
            <a:blip r:embed="rId3"/>
            <a:tile tx="0" ty="0" sx="100000" sy="100000" flip="none" algn="tl"/>
          </a:blip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err="1" smtClean="0">
                <a:ln>
                  <a:noFill/>
                </a:ln>
                <a:solidFill>
                  <a:schemeClr val="tx1"/>
                </a:solidFill>
                <a:effectLst/>
                <a:uLnTx/>
                <a:uFillTx/>
                <a:latin typeface="Book Antiqua" pitchFamily="18" charset="0"/>
                <a:ea typeface="+mj-ea"/>
                <a:cs typeface="Times New Roman" panose="02020603050405020304" pitchFamily="18" charset="0"/>
              </a:rPr>
              <a:t>Miking</a:t>
            </a:r>
            <a:r>
              <a:rPr lang="en-US" sz="3200" b="1" dirty="0" smtClean="0">
                <a:latin typeface="Book Antiqua" pitchFamily="18" charset="0"/>
                <a:ea typeface="+mj-ea"/>
                <a:cs typeface="Times New Roman" panose="02020603050405020304" pitchFamily="18" charset="0"/>
              </a:rPr>
              <a:t> at Union Level</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89090" name="Picture 2" descr="G:\Office Pictre\Public Hearing photos\Bagmara\31948361_1335629199870835_7870892521881075712_n.jpg"/>
          <p:cNvPicPr>
            <a:picLocks noChangeAspect="1" noChangeArrowheads="1"/>
          </p:cNvPicPr>
          <p:nvPr/>
        </p:nvPicPr>
        <p:blipFill>
          <a:blip r:embed="rId4"/>
          <a:srcRect/>
          <a:stretch>
            <a:fillRect/>
          </a:stretch>
        </p:blipFill>
        <p:spPr bwMode="auto">
          <a:xfrm>
            <a:off x="7358066" y="3643314"/>
            <a:ext cx="6167446" cy="3071834"/>
          </a:xfrm>
          <a:prstGeom prst="rect">
            <a:avLst/>
          </a:prstGeom>
          <a:noFill/>
        </p:spPr>
      </p:pic>
      <p:pic>
        <p:nvPicPr>
          <p:cNvPr id="89091" name="Picture 3"/>
          <p:cNvPicPr>
            <a:picLocks noChangeAspect="1" noChangeArrowheads="1"/>
          </p:cNvPicPr>
          <p:nvPr/>
        </p:nvPicPr>
        <p:blipFill>
          <a:blip r:embed="rId5" cstate="print"/>
          <a:srcRect/>
          <a:stretch>
            <a:fillRect/>
          </a:stretch>
        </p:blipFill>
        <p:spPr bwMode="auto">
          <a:xfrm>
            <a:off x="785770" y="214290"/>
            <a:ext cx="3786214" cy="3286148"/>
          </a:xfrm>
          <a:prstGeom prst="rect">
            <a:avLst/>
          </a:prstGeom>
          <a:noFill/>
          <a:ln w="9525">
            <a:noFill/>
            <a:miter lim="800000"/>
            <a:headEnd/>
            <a:tailEnd/>
          </a:ln>
          <a:effectLst/>
        </p:spPr>
      </p:pic>
      <p:pic>
        <p:nvPicPr>
          <p:cNvPr id="89092" name="Picture 4"/>
          <p:cNvPicPr>
            <a:picLocks noChangeAspect="1" noChangeArrowheads="1"/>
          </p:cNvPicPr>
          <p:nvPr/>
        </p:nvPicPr>
        <p:blipFill>
          <a:blip r:embed="rId6" cstate="print"/>
          <a:srcRect/>
          <a:stretch>
            <a:fillRect/>
          </a:stretch>
        </p:blipFill>
        <p:spPr bwMode="auto">
          <a:xfrm>
            <a:off x="9286892" y="142852"/>
            <a:ext cx="3457566" cy="3343642"/>
          </a:xfrm>
          <a:prstGeom prst="rect">
            <a:avLst/>
          </a:prstGeom>
          <a:noFill/>
          <a:ln w="9525">
            <a:noFill/>
            <a:miter lim="800000"/>
            <a:headEnd/>
            <a:tailEnd/>
          </a:ln>
          <a:effectLst/>
        </p:spPr>
      </p:pic>
    </p:spTree>
    <p:extLst>
      <p:ext uri="{BB962C8B-B14F-4D97-AF65-F5344CB8AC3E}">
        <p14:creationId xmlns:p14="http://schemas.microsoft.com/office/powerpoint/2010/main" val="261081250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Public Hearing\Bagmara\31946963_1335628843204204_5531050010386366464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0" y="-27384"/>
            <a:ext cx="6372200" cy="3212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5" name="Picture 3" descr="D:\Public Hearing\Bagmara\31947098_1335628436537578_752522373130878976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0" y="3445434"/>
            <a:ext cx="6372200" cy="3439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6" name="Picture 4" descr="D:\Public Hearing\Bagmara\31949040_1335627516537670_6772392556471779328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2868"/>
            <a:ext cx="6840760" cy="3152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7" name="Picture 5" descr="D:\Public Hearing\Bagmara\32152420_1338747649558990_1106358286682161152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3410832"/>
            <a:ext cx="6858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16043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RAZ\Desktop\pic\33784279_1810128839065712_5285701335042228224_n.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72248" y="857232"/>
            <a:ext cx="4025879" cy="29541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385392" y="5517232"/>
            <a:ext cx="1130525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PUBLIC  HEARING  COMMENTS  BOOK</a:t>
            </a:r>
            <a:endParaRPr lang="en-US" sz="3600" b="1" dirty="0"/>
          </a:p>
        </p:txBody>
      </p:sp>
      <p:pic>
        <p:nvPicPr>
          <p:cNvPr id="117762" name="Picture 2" descr="https://scontent.fdac9-1.fna.fbcdn.net/v/t1.15752-9/33963836_1934045636607232_194512295672414208_n.jpg?_nc_cat=0&amp;oh=07353e9fd596792d20fe1a98dafbc061&amp;oe=5B7B740D"/>
          <p:cNvPicPr>
            <a:picLocks noChangeAspect="1" noChangeArrowheads="1"/>
          </p:cNvPicPr>
          <p:nvPr/>
        </p:nvPicPr>
        <p:blipFill>
          <a:blip r:embed="rId4"/>
          <a:srcRect/>
          <a:stretch>
            <a:fillRect/>
          </a:stretch>
        </p:blipFill>
        <p:spPr bwMode="auto">
          <a:xfrm>
            <a:off x="10706627" y="142852"/>
            <a:ext cx="3009373" cy="5064270"/>
          </a:xfrm>
          <a:prstGeom prst="rect">
            <a:avLst/>
          </a:prstGeom>
          <a:noFill/>
        </p:spPr>
      </p:pic>
      <p:pic>
        <p:nvPicPr>
          <p:cNvPr id="117764" name="Picture 4" descr="https://scontent.fdac9-1.fna.fbcdn.net/v/t1.15752-9/33869818_1934045549940574_1484782817136082944_n.jpg?_nc_cat=0&amp;oh=a561422337f8c9e76f882bb596b8a028&amp;oe=5BC2571A"/>
          <p:cNvPicPr>
            <a:picLocks noChangeAspect="1" noChangeArrowheads="1"/>
          </p:cNvPicPr>
          <p:nvPr/>
        </p:nvPicPr>
        <p:blipFill>
          <a:blip r:embed="rId5"/>
          <a:srcRect/>
          <a:stretch>
            <a:fillRect/>
          </a:stretch>
        </p:blipFill>
        <p:spPr bwMode="auto">
          <a:xfrm>
            <a:off x="214266" y="214289"/>
            <a:ext cx="3071834" cy="5200989"/>
          </a:xfrm>
          <a:prstGeom prst="rect">
            <a:avLst/>
          </a:prstGeom>
          <a:noFill/>
        </p:spPr>
      </p:pic>
      <p:pic>
        <p:nvPicPr>
          <p:cNvPr id="117766" name="Picture 6" descr="https://scontent.fdac9-1.fna.fbcdn.net/v/t1.15752-9/33940829_1934045723273890_7186261828521951232_n.jpg?_nc_cat=0&amp;oh=f74cdda8be72db44e5236bf6b3ca102c&amp;oe=5B8481CA"/>
          <p:cNvPicPr>
            <a:picLocks noChangeAspect="1" noChangeArrowheads="1"/>
          </p:cNvPicPr>
          <p:nvPr/>
        </p:nvPicPr>
        <p:blipFill>
          <a:blip r:embed="rId6"/>
          <a:srcRect/>
          <a:stretch>
            <a:fillRect/>
          </a:stretch>
        </p:blipFill>
        <p:spPr bwMode="auto">
          <a:xfrm>
            <a:off x="3571852" y="214290"/>
            <a:ext cx="2928958" cy="5207038"/>
          </a:xfrm>
          <a:prstGeom prst="rect">
            <a:avLst/>
          </a:prstGeom>
          <a:noFill/>
        </p:spPr>
      </p:pic>
    </p:spTree>
    <p:extLst>
      <p:ext uri="{BB962C8B-B14F-4D97-AF65-F5344CB8AC3E}">
        <p14:creationId xmlns:p14="http://schemas.microsoft.com/office/powerpoint/2010/main" val="15451208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57142" y="785794"/>
          <a:ext cx="13144593" cy="4107806"/>
        </p:xfrm>
        <a:graphic>
          <a:graphicData uri="http://schemas.openxmlformats.org/drawingml/2006/table">
            <a:tbl>
              <a:tblPr/>
              <a:tblGrid>
                <a:gridCol w="571504"/>
                <a:gridCol w="928694"/>
                <a:gridCol w="1643074"/>
                <a:gridCol w="2000264"/>
                <a:gridCol w="5072098"/>
                <a:gridCol w="2928959"/>
              </a:tblGrid>
              <a:tr h="673629">
                <a:tc>
                  <a:txBody>
                    <a:bodyPr/>
                    <a:lstStyle/>
                    <a:p>
                      <a:pPr algn="ctr">
                        <a:lnSpc>
                          <a:spcPct val="107000"/>
                        </a:lnSpc>
                        <a:spcAft>
                          <a:spcPts val="0"/>
                        </a:spcAft>
                      </a:pPr>
                      <a:endParaRPr lang="en-US" sz="1400" b="1" dirty="0">
                        <a:latin typeface="Times New Roman"/>
                        <a:ea typeface="Calibri"/>
                        <a:cs typeface="Vrinda"/>
                      </a:endParaRPr>
                    </a:p>
                    <a:p>
                      <a:pPr algn="ctr">
                        <a:lnSpc>
                          <a:spcPct val="107000"/>
                        </a:lnSpc>
                        <a:spcAft>
                          <a:spcPts val="0"/>
                        </a:spcAft>
                      </a:pPr>
                      <a:r>
                        <a:rPr lang="en-US" sz="1400" b="1" dirty="0">
                          <a:latin typeface="Times New Roman"/>
                          <a:ea typeface="Calibri"/>
                          <a:cs typeface="Vrinda"/>
                        </a:rPr>
                        <a:t>Serial no.</a:t>
                      </a:r>
                      <a:endParaRPr lang="en-GB" sz="1400" b="1" dirty="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a:lnSpc>
                          <a:spcPct val="107000"/>
                        </a:lnSpc>
                        <a:spcAft>
                          <a:spcPts val="0"/>
                        </a:spcAft>
                      </a:pPr>
                      <a:r>
                        <a:rPr lang="en-US" sz="1400" b="1" dirty="0">
                          <a:latin typeface="Times New Roman"/>
                          <a:ea typeface="Calibri"/>
                          <a:cs typeface="Vrinda"/>
                        </a:rPr>
                        <a:t>Notebook  Serial no.</a:t>
                      </a:r>
                      <a:endParaRPr lang="en-GB" sz="1400" b="1" dirty="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a:lnSpc>
                          <a:spcPct val="107000"/>
                        </a:lnSpc>
                        <a:spcAft>
                          <a:spcPts val="0"/>
                        </a:spcAft>
                      </a:pPr>
                      <a:r>
                        <a:rPr lang="en-US" sz="1400" b="1" dirty="0">
                          <a:latin typeface="Times New Roman"/>
                          <a:ea typeface="Calibri"/>
                          <a:cs typeface="Vrinda"/>
                        </a:rPr>
                        <a:t>Name</a:t>
                      </a:r>
                      <a:endParaRPr lang="en-GB" sz="1400" b="1" dirty="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a:lnSpc>
                          <a:spcPct val="107000"/>
                        </a:lnSpc>
                        <a:spcAft>
                          <a:spcPts val="0"/>
                        </a:spcAft>
                      </a:pPr>
                      <a:r>
                        <a:rPr lang="en-US" sz="1400" b="1" dirty="0">
                          <a:latin typeface="Times New Roman"/>
                          <a:ea typeface="Calibri"/>
                          <a:cs typeface="Vrinda"/>
                        </a:rPr>
                        <a:t>Location and Address</a:t>
                      </a:r>
                      <a:endParaRPr lang="en-GB" sz="1400" b="1" dirty="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a:lnSpc>
                          <a:spcPct val="107000"/>
                        </a:lnSpc>
                        <a:spcAft>
                          <a:spcPts val="0"/>
                        </a:spcAft>
                      </a:pPr>
                      <a:endParaRPr lang="en-US" sz="1400" b="1" dirty="0">
                        <a:latin typeface="Times New Roman"/>
                        <a:ea typeface="Calibri"/>
                        <a:cs typeface="Vrinda"/>
                      </a:endParaRPr>
                    </a:p>
                    <a:p>
                      <a:pPr algn="ctr">
                        <a:lnSpc>
                          <a:spcPct val="107000"/>
                        </a:lnSpc>
                        <a:spcAft>
                          <a:spcPts val="0"/>
                        </a:spcAft>
                      </a:pPr>
                      <a:r>
                        <a:rPr lang="en-US" sz="1400" b="1" dirty="0">
                          <a:latin typeface="Times New Roman"/>
                          <a:ea typeface="Calibri"/>
                          <a:cs typeface="Vrinda"/>
                        </a:rPr>
                        <a:t>Comments</a:t>
                      </a:r>
                      <a:endParaRPr lang="en-GB" sz="1400" b="1" dirty="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400" b="1" dirty="0" smtClean="0">
                          <a:latin typeface="+mn-lt"/>
                          <a:ea typeface="Calibri"/>
                          <a:cs typeface="Times New Roman"/>
                        </a:rPr>
                        <a:t>Consulting</a:t>
                      </a:r>
                      <a:r>
                        <a:rPr lang="en-GB" sz="1400" b="1" baseline="0" dirty="0" smtClean="0">
                          <a:latin typeface="+mn-lt"/>
                          <a:ea typeface="Calibri"/>
                          <a:cs typeface="Times New Roman"/>
                        </a:rPr>
                        <a:t> farms Comments</a:t>
                      </a:r>
                      <a:endParaRPr lang="en-GB" sz="1400" b="1" dirty="0" smtClean="0">
                        <a:latin typeface="+mn-lt"/>
                        <a:ea typeface="Calibri"/>
                        <a:cs typeface="Times New Roman"/>
                      </a:endParaRPr>
                    </a:p>
                    <a:p>
                      <a:pPr algn="ctr">
                        <a:lnSpc>
                          <a:spcPct val="107000"/>
                        </a:lnSpc>
                        <a:spcAft>
                          <a:spcPts val="0"/>
                        </a:spcAft>
                      </a:pPr>
                      <a:endParaRPr lang="en-US" sz="1400" b="1" dirty="0">
                        <a:latin typeface="Times New Roman"/>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r>
              <a:tr h="533220">
                <a:tc>
                  <a:txBody>
                    <a:bodyPr/>
                    <a:lstStyle/>
                    <a:p>
                      <a:pPr>
                        <a:lnSpc>
                          <a:spcPct val="107000"/>
                        </a:lnSpc>
                        <a:spcAft>
                          <a:spcPts val="0"/>
                        </a:spcAft>
                      </a:pPr>
                      <a:r>
                        <a:rPr lang="en-US" sz="1400" dirty="0" smtClean="0">
                          <a:latin typeface="Times New Roman"/>
                          <a:ea typeface="Calibri"/>
                          <a:cs typeface="Vrinda"/>
                        </a:rPr>
                        <a:t>01.</a:t>
                      </a:r>
                      <a:endParaRPr lang="en-GB" sz="1400" dirty="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04</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Shamim Osman </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Chowgasi</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Need water drainage system ,wards no­­- 4 and 5 Mouza no-(72-73).</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smtClean="0">
                          <a:latin typeface="Times New Roman" pitchFamily="18" charset="0"/>
                          <a:ea typeface="Calibri"/>
                          <a:cs typeface="Times New Roman" pitchFamily="18" charset="0"/>
                        </a:rPr>
                        <a:t>Already proposed a planned drainage system in Urban area.</a:t>
                      </a:r>
                      <a:endParaRPr lang="en-GB" sz="1400" dirty="0">
                        <a:latin typeface="Times New Roman" pitchFamily="18" charset="0"/>
                        <a:ea typeface="Calibri"/>
                        <a:cs typeface="Times New Roman" pitchFamily="18" charset="0"/>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046">
                <a:tc>
                  <a:txBody>
                    <a:bodyPr/>
                    <a:lstStyle/>
                    <a:p>
                      <a:pPr>
                        <a:lnSpc>
                          <a:spcPct val="107000"/>
                        </a:lnSpc>
                        <a:spcAft>
                          <a:spcPts val="0"/>
                        </a:spcAft>
                      </a:pPr>
                      <a:r>
                        <a:rPr lang="en-US" sz="1400" dirty="0" smtClean="0">
                          <a:latin typeface="Times New Roman"/>
                          <a:ea typeface="Calibri"/>
                          <a:cs typeface="Vrinda"/>
                        </a:rPr>
                        <a:t>02.</a:t>
                      </a:r>
                      <a:endParaRPr lang="en-GB" sz="1400" dirty="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05</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Mohammed Shakil</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Mohanpur</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Need passenger shade beside Mohonpurroad.</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dirty="0" smtClean="0">
                          <a:latin typeface="Times New Roman"/>
                          <a:ea typeface="Calibri"/>
                          <a:cs typeface="Vrinda"/>
                        </a:rPr>
                        <a:t>Have been proposed</a:t>
                      </a: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5200">
                <a:tc>
                  <a:txBody>
                    <a:bodyPr/>
                    <a:lstStyle/>
                    <a:p>
                      <a:pPr>
                        <a:lnSpc>
                          <a:spcPct val="107000"/>
                        </a:lnSpc>
                        <a:spcAft>
                          <a:spcPts val="0"/>
                        </a:spcAft>
                      </a:pPr>
                      <a:r>
                        <a:rPr lang="en-US" sz="1400" dirty="0" smtClean="0">
                          <a:latin typeface="Times New Roman"/>
                          <a:ea typeface="Calibri"/>
                          <a:cs typeface="Vrinda"/>
                        </a:rPr>
                        <a:t>03.</a:t>
                      </a:r>
                      <a:endParaRPr lang="en-GB" sz="1400" dirty="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06</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Md. Tushar Ali</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Vabaniganj, municipality </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Need permanent burial ground at  BaghmaraUpzilla</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dirty="0" smtClean="0">
                          <a:latin typeface="Times New Roman"/>
                          <a:ea typeface="Calibri"/>
                          <a:cs typeface="Vrinda"/>
                        </a:rPr>
                        <a:t>Have been proposed</a:t>
                      </a:r>
                    </a:p>
                    <a:p>
                      <a:pPr>
                        <a:lnSpc>
                          <a:spcPct val="107000"/>
                        </a:lnSpc>
                        <a:spcAft>
                          <a:spcPts val="0"/>
                        </a:spcAft>
                      </a:pPr>
                      <a:endParaRPr lang="en-US" sz="1400" dirty="0">
                        <a:latin typeface="Times New Roman"/>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046">
                <a:tc>
                  <a:txBody>
                    <a:bodyPr/>
                    <a:lstStyle/>
                    <a:p>
                      <a:pPr>
                        <a:lnSpc>
                          <a:spcPct val="107000"/>
                        </a:lnSpc>
                        <a:spcAft>
                          <a:spcPts val="0"/>
                        </a:spcAft>
                      </a:pPr>
                      <a:r>
                        <a:rPr lang="en-US" sz="1400" dirty="0" smtClean="0">
                          <a:latin typeface="Times New Roman"/>
                          <a:ea typeface="Calibri"/>
                          <a:cs typeface="Vrinda"/>
                        </a:rPr>
                        <a:t>04.</a:t>
                      </a:r>
                      <a:endParaRPr lang="en-GB" sz="1400" dirty="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07</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Md. Salam Uddin</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Vabaniganj, municipality</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Need Park </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dirty="0" smtClean="0">
                          <a:latin typeface="Times New Roman"/>
                          <a:ea typeface="Calibri"/>
                          <a:cs typeface="Vrinda"/>
                        </a:rPr>
                        <a:t>Have been proposed</a:t>
                      </a:r>
                      <a:endParaRPr lang="en-US" sz="1400" dirty="0">
                        <a:latin typeface="Times New Roman"/>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5200">
                <a:tc>
                  <a:txBody>
                    <a:bodyPr/>
                    <a:lstStyle/>
                    <a:p>
                      <a:pPr>
                        <a:lnSpc>
                          <a:spcPct val="107000"/>
                        </a:lnSpc>
                        <a:spcAft>
                          <a:spcPts val="0"/>
                        </a:spcAft>
                      </a:pPr>
                      <a:r>
                        <a:rPr lang="en-US" sz="1400" dirty="0" smtClean="0">
                          <a:latin typeface="Times New Roman"/>
                          <a:ea typeface="Calibri"/>
                          <a:cs typeface="Vrinda"/>
                        </a:rPr>
                        <a:t>05.</a:t>
                      </a:r>
                      <a:endParaRPr lang="en-GB" sz="1400" dirty="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08</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Md. Ibrahim</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Vabaniganj, municipality</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Need Youth Development Training Centre</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dirty="0" smtClean="0">
                          <a:latin typeface="Times New Roman"/>
                          <a:ea typeface="Calibri"/>
                          <a:cs typeface="Vrinda"/>
                        </a:rPr>
                        <a:t>Already proposed in two urban areas</a:t>
                      </a:r>
                      <a:endParaRPr lang="en-US" sz="1400" dirty="0">
                        <a:latin typeface="Times New Roman"/>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5200">
                <a:tc>
                  <a:txBody>
                    <a:bodyPr/>
                    <a:lstStyle/>
                    <a:p>
                      <a:pPr>
                        <a:lnSpc>
                          <a:spcPct val="107000"/>
                        </a:lnSpc>
                        <a:spcAft>
                          <a:spcPts val="0"/>
                        </a:spcAft>
                      </a:pPr>
                      <a:r>
                        <a:rPr lang="en-US" sz="1400" dirty="0" smtClean="0">
                          <a:latin typeface="Times New Roman"/>
                          <a:ea typeface="Calibri"/>
                          <a:cs typeface="Vrinda"/>
                        </a:rPr>
                        <a:t>06.</a:t>
                      </a:r>
                      <a:endParaRPr lang="en-GB" sz="1400" dirty="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09</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Abdul Jalil</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Uttar Ekdala</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Need permanent waste dumping place</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dirty="0" smtClean="0">
                          <a:latin typeface="Times New Roman"/>
                          <a:ea typeface="Calibri"/>
                          <a:cs typeface="Vrinda"/>
                        </a:rPr>
                        <a:t>Have been proposed</a:t>
                      </a:r>
                    </a:p>
                    <a:p>
                      <a:pPr>
                        <a:lnSpc>
                          <a:spcPct val="107000"/>
                        </a:lnSpc>
                        <a:spcAft>
                          <a:spcPts val="0"/>
                        </a:spcAft>
                      </a:pPr>
                      <a:endParaRPr lang="en-US" sz="1400" dirty="0">
                        <a:latin typeface="Times New Roman"/>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046">
                <a:tc>
                  <a:txBody>
                    <a:bodyPr/>
                    <a:lstStyle/>
                    <a:p>
                      <a:pPr>
                        <a:lnSpc>
                          <a:spcPct val="107000"/>
                        </a:lnSpc>
                        <a:spcAft>
                          <a:spcPts val="0"/>
                        </a:spcAft>
                      </a:pPr>
                      <a:r>
                        <a:rPr lang="en-US" sz="1400" dirty="0" smtClean="0">
                          <a:latin typeface="Times New Roman"/>
                          <a:ea typeface="Calibri"/>
                          <a:cs typeface="Vrinda"/>
                        </a:rPr>
                        <a:t>7.</a:t>
                      </a:r>
                      <a:endParaRPr lang="en-GB" sz="1400" dirty="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12</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Sree Horan </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Uttar Ekdala</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Need cremation ground (shoshanghat)</a:t>
                      </a:r>
                      <a:endParaRPr lang="en-GB" sz="1400">
                        <a:latin typeface="Calibri"/>
                        <a:ea typeface="Calibri"/>
                        <a:cs typeface="Vrinda"/>
                      </a:endParaRP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dirty="0" smtClean="0">
                          <a:latin typeface="Times New Roman"/>
                          <a:ea typeface="Calibri"/>
                          <a:cs typeface="Vrinda"/>
                        </a:rPr>
                        <a:t>Have been proposed</a:t>
                      </a:r>
                    </a:p>
                  </a:txBody>
                  <a:tcPr marL="59483" marR="59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itle 1"/>
          <p:cNvSpPr txBox="1">
            <a:spLocks/>
          </p:cNvSpPr>
          <p:nvPr/>
        </p:nvSpPr>
        <p:spPr>
          <a:xfrm>
            <a:off x="449288" y="79513"/>
            <a:ext cx="8001056" cy="57148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accent2">
                    <a:lumMod val="75000"/>
                  </a:schemeClr>
                </a:solidFill>
                <a:effectLst/>
                <a:uLnTx/>
                <a:uFillTx/>
                <a:latin typeface="Book Antiqua" pitchFamily="18" charset="0"/>
                <a:ea typeface="+mj-ea"/>
                <a:cs typeface="Times New Roman" panose="02020603050405020304" pitchFamily="18" charset="0"/>
              </a:rPr>
              <a:t>Comments and Plan adjustment (</a:t>
            </a:r>
            <a:r>
              <a:rPr kumimoji="0" lang="en-US" sz="3200" b="1" i="0" u="none" strike="noStrike" kern="1200" cap="none" spc="0" normalizeH="0" baseline="0" noProof="0" dirty="0" err="1" smtClean="0">
                <a:ln>
                  <a:noFill/>
                </a:ln>
                <a:solidFill>
                  <a:schemeClr val="accent2">
                    <a:lumMod val="75000"/>
                  </a:schemeClr>
                </a:solidFill>
                <a:effectLst/>
                <a:uLnTx/>
                <a:uFillTx/>
                <a:latin typeface="Book Antiqua" pitchFamily="18" charset="0"/>
                <a:ea typeface="+mj-ea"/>
                <a:cs typeface="Times New Roman" panose="02020603050405020304" pitchFamily="18" charset="0"/>
              </a:rPr>
              <a:t>Upazila</a:t>
            </a:r>
            <a:r>
              <a:rPr kumimoji="0" lang="en-US" sz="3200" b="1" i="0" u="none" strike="noStrike" kern="1200" cap="none" spc="0" normalizeH="0" baseline="0" noProof="0" dirty="0" smtClean="0">
                <a:ln>
                  <a:noFill/>
                </a:ln>
                <a:solidFill>
                  <a:schemeClr val="accent2">
                    <a:lumMod val="75000"/>
                  </a:schemeClr>
                </a:solidFill>
                <a:effectLst/>
                <a:uLnTx/>
                <a:uFillTx/>
                <a:latin typeface="Book Antiqua" pitchFamily="18" charset="0"/>
                <a:ea typeface="+mj-ea"/>
                <a:cs typeface="Times New Roman" panose="02020603050405020304" pitchFamily="18" charset="0"/>
              </a:rPr>
              <a:t>)</a:t>
            </a:r>
            <a:endParaRPr kumimoji="0" lang="en-US" sz="3200" b="0"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spTree>
    <p:extLst>
      <p:ext uri="{BB962C8B-B14F-4D97-AF65-F5344CB8AC3E}">
        <p14:creationId xmlns:p14="http://schemas.microsoft.com/office/powerpoint/2010/main" val="6911328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28580" y="1000108"/>
          <a:ext cx="12858840" cy="4972462"/>
        </p:xfrm>
        <a:graphic>
          <a:graphicData uri="http://schemas.openxmlformats.org/drawingml/2006/table">
            <a:tbl>
              <a:tblPr/>
              <a:tblGrid>
                <a:gridCol w="714380"/>
                <a:gridCol w="974838"/>
                <a:gridCol w="1793977"/>
                <a:gridCol w="2258841"/>
                <a:gridCol w="3509387"/>
                <a:gridCol w="3607417"/>
              </a:tblGrid>
              <a:tr h="306767">
                <a:tc>
                  <a:txBody>
                    <a:bodyPr/>
                    <a:lstStyle/>
                    <a:p>
                      <a:pPr>
                        <a:lnSpc>
                          <a:spcPct val="107000"/>
                        </a:lnSpc>
                        <a:spcAft>
                          <a:spcPts val="0"/>
                        </a:spcAft>
                      </a:pPr>
                      <a:r>
                        <a:rPr lang="en-US" sz="1400" dirty="0" smtClean="0">
                          <a:latin typeface="Times New Roman"/>
                          <a:ea typeface="Calibri"/>
                          <a:cs typeface="Vrinda"/>
                        </a:rPr>
                        <a:t>8.</a:t>
                      </a:r>
                      <a:endParaRPr lang="en-GB" sz="1400" dirty="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13</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Shobuj Ali</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Vabaniganj</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Need playground </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dirty="0" smtClean="0">
                          <a:latin typeface="Times New Roman"/>
                          <a:ea typeface="Calibri"/>
                          <a:cs typeface="Vrinda"/>
                        </a:rPr>
                        <a:t>Has been Proposed</a:t>
                      </a:r>
                      <a:r>
                        <a:rPr lang="en-US" sz="1400" baseline="0" dirty="0" smtClean="0">
                          <a:latin typeface="Times New Roman"/>
                          <a:ea typeface="Calibri"/>
                          <a:cs typeface="Vrinda"/>
                        </a:rPr>
                        <a:t> </a:t>
                      </a: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4737">
                <a:tc>
                  <a:txBody>
                    <a:bodyPr/>
                    <a:lstStyle/>
                    <a:p>
                      <a:pPr>
                        <a:lnSpc>
                          <a:spcPct val="107000"/>
                        </a:lnSpc>
                        <a:spcAft>
                          <a:spcPts val="0"/>
                        </a:spcAft>
                      </a:pPr>
                      <a:r>
                        <a:rPr lang="en-US" sz="1400" dirty="0" smtClean="0">
                          <a:latin typeface="Times New Roman"/>
                          <a:ea typeface="Calibri"/>
                          <a:cs typeface="Vrinda"/>
                        </a:rPr>
                        <a:t>9.</a:t>
                      </a:r>
                      <a:endParaRPr lang="en-GB" sz="1400" dirty="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14</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Md. Hatem</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Dangasi</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Primary school is needed at Dangachivillege.</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dirty="0" smtClean="0">
                          <a:latin typeface="Times New Roman"/>
                          <a:ea typeface="Calibri"/>
                          <a:cs typeface="Vrinda"/>
                        </a:rPr>
                        <a:t>Has been Proposed</a:t>
                      </a:r>
                      <a:r>
                        <a:rPr lang="en-US" sz="1400" baseline="0" dirty="0" smtClean="0">
                          <a:latin typeface="Times New Roman"/>
                          <a:ea typeface="Calibri"/>
                          <a:cs typeface="Vrinda"/>
                        </a:rPr>
                        <a:t> </a:t>
                      </a: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4021">
                <a:tc>
                  <a:txBody>
                    <a:bodyPr/>
                    <a:lstStyle/>
                    <a:p>
                      <a:pPr>
                        <a:lnSpc>
                          <a:spcPct val="107000"/>
                        </a:lnSpc>
                        <a:spcAft>
                          <a:spcPts val="0"/>
                        </a:spcAft>
                      </a:pPr>
                      <a:r>
                        <a:rPr lang="en-US" sz="1400" dirty="0" smtClean="0">
                          <a:latin typeface="Times New Roman"/>
                          <a:ea typeface="Calibri"/>
                          <a:cs typeface="Vrinda"/>
                        </a:rPr>
                        <a:t>10.</a:t>
                      </a:r>
                      <a:endParaRPr lang="en-GB" sz="1400" dirty="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15</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SreeDipok</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Borokoa, Borobihanoli Union</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Need playground</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dirty="0" smtClean="0">
                          <a:latin typeface="Times New Roman"/>
                          <a:ea typeface="Calibri"/>
                          <a:cs typeface="Vrinda"/>
                        </a:rPr>
                        <a:t>Has been Proposed</a:t>
                      </a:r>
                      <a:r>
                        <a:rPr lang="en-US" sz="1400" baseline="0" dirty="0" smtClean="0">
                          <a:latin typeface="Times New Roman"/>
                          <a:ea typeface="Calibri"/>
                          <a:cs typeface="Vrinda"/>
                        </a:rPr>
                        <a:t> </a:t>
                      </a: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679">
                <a:tc>
                  <a:txBody>
                    <a:bodyPr/>
                    <a:lstStyle/>
                    <a:p>
                      <a:pPr>
                        <a:lnSpc>
                          <a:spcPct val="107000"/>
                        </a:lnSpc>
                        <a:spcAft>
                          <a:spcPts val="0"/>
                        </a:spcAft>
                      </a:pPr>
                      <a:r>
                        <a:rPr lang="en-US" sz="1400" dirty="0" smtClean="0">
                          <a:latin typeface="Times New Roman"/>
                          <a:ea typeface="Calibri"/>
                          <a:cs typeface="Vrinda"/>
                        </a:rPr>
                        <a:t>11.</a:t>
                      </a:r>
                      <a:endParaRPr lang="en-US" sz="1400" dirty="0">
                        <a:latin typeface="Times New Roman"/>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16</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Md. Monzu</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Dorgamaria</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School playground or playground need</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dirty="0" smtClean="0">
                          <a:latin typeface="Times New Roman"/>
                          <a:ea typeface="Calibri"/>
                          <a:cs typeface="Vrinda"/>
                        </a:rPr>
                        <a:t>This is</a:t>
                      </a:r>
                      <a:r>
                        <a:rPr lang="en-US" sz="1400" baseline="0" dirty="0" smtClean="0">
                          <a:latin typeface="Times New Roman"/>
                          <a:ea typeface="Calibri"/>
                          <a:cs typeface="Vrinda"/>
                        </a:rPr>
                        <a:t> under concern of local municipality </a:t>
                      </a:r>
                      <a:endParaRPr lang="en-US" sz="1400" dirty="0">
                        <a:latin typeface="Times New Roman"/>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679">
                <a:tc>
                  <a:txBody>
                    <a:bodyPr/>
                    <a:lstStyle/>
                    <a:p>
                      <a:pPr>
                        <a:lnSpc>
                          <a:spcPct val="107000"/>
                        </a:lnSpc>
                        <a:spcAft>
                          <a:spcPts val="0"/>
                        </a:spcAft>
                      </a:pPr>
                      <a:r>
                        <a:rPr lang="en-US" sz="1400" dirty="0" smtClean="0">
                          <a:latin typeface="Times New Roman"/>
                          <a:ea typeface="Calibri"/>
                          <a:cs typeface="Vrinda"/>
                        </a:rPr>
                        <a:t>12.</a:t>
                      </a:r>
                      <a:endParaRPr lang="en-GB" sz="1400" dirty="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17</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MdMamun</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Dangasi, Vabaniganj</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Need Eidgah ground</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dirty="0" smtClean="0">
                          <a:latin typeface="Times New Roman"/>
                          <a:ea typeface="Calibri"/>
                          <a:cs typeface="Vrinda"/>
                        </a:rPr>
                        <a:t>Has been Proposed</a:t>
                      </a:r>
                      <a:r>
                        <a:rPr lang="en-US" sz="1400" baseline="0" dirty="0" smtClean="0">
                          <a:latin typeface="Times New Roman"/>
                          <a:ea typeface="Calibri"/>
                          <a:cs typeface="Vrinda"/>
                        </a:rPr>
                        <a:t> </a:t>
                      </a:r>
                      <a:endParaRPr lang="en-US" sz="1400" dirty="0" smtClean="0">
                        <a:latin typeface="Times New Roman"/>
                        <a:ea typeface="Calibri"/>
                        <a:cs typeface="Vrinda"/>
                      </a:endParaRPr>
                    </a:p>
                    <a:p>
                      <a:pPr>
                        <a:lnSpc>
                          <a:spcPct val="107000"/>
                        </a:lnSpc>
                        <a:spcAft>
                          <a:spcPts val="0"/>
                        </a:spcAft>
                      </a:pPr>
                      <a:endParaRPr lang="en-US" sz="1400" dirty="0">
                        <a:latin typeface="Times New Roman"/>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767">
                <a:tc>
                  <a:txBody>
                    <a:bodyPr/>
                    <a:lstStyle/>
                    <a:p>
                      <a:pPr>
                        <a:lnSpc>
                          <a:spcPct val="107000"/>
                        </a:lnSpc>
                        <a:spcAft>
                          <a:spcPts val="0"/>
                        </a:spcAft>
                      </a:pPr>
                      <a:r>
                        <a:rPr lang="en-US" sz="1400" dirty="0" smtClean="0">
                          <a:latin typeface="Times New Roman"/>
                          <a:ea typeface="Calibri"/>
                          <a:cs typeface="Vrinda"/>
                        </a:rPr>
                        <a:t>13.</a:t>
                      </a:r>
                      <a:endParaRPr lang="en-GB" sz="1400" dirty="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18</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Md. Nayem</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Bagmara</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Stadium is needed</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dirty="0" smtClean="0">
                          <a:latin typeface="Times New Roman"/>
                          <a:ea typeface="Calibri"/>
                          <a:cs typeface="Vrinda"/>
                        </a:rPr>
                        <a:t>Has been Proposed</a:t>
                      </a:r>
                      <a:r>
                        <a:rPr lang="en-US" sz="1400" baseline="0" dirty="0" smtClean="0">
                          <a:latin typeface="Times New Roman"/>
                          <a:ea typeface="Calibri"/>
                          <a:cs typeface="Vrinda"/>
                        </a:rPr>
                        <a:t> </a:t>
                      </a:r>
                      <a:endParaRPr lang="en-US" sz="1400" dirty="0" smtClean="0">
                        <a:latin typeface="Times New Roman"/>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4021">
                <a:tc>
                  <a:txBody>
                    <a:bodyPr/>
                    <a:lstStyle/>
                    <a:p>
                      <a:pPr>
                        <a:lnSpc>
                          <a:spcPct val="107000"/>
                        </a:lnSpc>
                        <a:spcAft>
                          <a:spcPts val="0"/>
                        </a:spcAft>
                      </a:pPr>
                      <a:r>
                        <a:rPr lang="en-US" sz="1400" dirty="0" smtClean="0">
                          <a:latin typeface="Times New Roman"/>
                          <a:ea typeface="Calibri"/>
                          <a:cs typeface="Vrinda"/>
                        </a:rPr>
                        <a:t>14.</a:t>
                      </a:r>
                      <a:endParaRPr lang="en-US" sz="1400" dirty="0">
                        <a:latin typeface="Times New Roman"/>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19</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Md. Mamunur Rashid</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Dangasi</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dirty="0">
                          <a:latin typeface="Times New Roman"/>
                          <a:ea typeface="Calibri"/>
                          <a:cs typeface="Vrinda"/>
                        </a:rPr>
                        <a:t>Graveyard needed   </a:t>
                      </a:r>
                      <a:endParaRPr lang="en-GB" sz="1400" dirty="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dirty="0" smtClean="0">
                          <a:latin typeface="Times New Roman"/>
                          <a:ea typeface="Calibri"/>
                          <a:cs typeface="Vrinda"/>
                        </a:rPr>
                        <a:t>Has been Proposed</a:t>
                      </a:r>
                      <a:r>
                        <a:rPr lang="en-US" sz="1400" baseline="0" dirty="0" smtClean="0">
                          <a:latin typeface="Times New Roman"/>
                          <a:ea typeface="Calibri"/>
                          <a:cs typeface="Vrinda"/>
                        </a:rPr>
                        <a:t> </a:t>
                      </a:r>
                      <a:endParaRPr lang="en-US" sz="1400" dirty="0" smtClean="0">
                        <a:latin typeface="Times New Roman"/>
                        <a:ea typeface="Calibri"/>
                        <a:cs typeface="Vrinda"/>
                      </a:endParaRPr>
                    </a:p>
                    <a:p>
                      <a:pPr>
                        <a:lnSpc>
                          <a:spcPct val="107000"/>
                        </a:lnSpc>
                        <a:spcAft>
                          <a:spcPts val="0"/>
                        </a:spcAft>
                      </a:pPr>
                      <a:endParaRPr lang="en-US" sz="1400" dirty="0">
                        <a:latin typeface="Times New Roman"/>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767">
                <a:tc>
                  <a:txBody>
                    <a:bodyPr/>
                    <a:lstStyle/>
                    <a:p>
                      <a:pPr>
                        <a:lnSpc>
                          <a:spcPct val="107000"/>
                        </a:lnSpc>
                        <a:spcAft>
                          <a:spcPts val="0"/>
                        </a:spcAft>
                      </a:pPr>
                      <a:r>
                        <a:rPr lang="en-US" sz="1400" dirty="0" smtClean="0">
                          <a:latin typeface="Times New Roman"/>
                          <a:ea typeface="Calibri"/>
                          <a:cs typeface="Vrinda"/>
                        </a:rPr>
                        <a:t>15.</a:t>
                      </a:r>
                      <a:endParaRPr lang="en-GB" sz="1400" dirty="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21</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Md. Jakirul</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Dwogasi</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Water supply station is needed</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dirty="0" smtClean="0">
                          <a:latin typeface="Times New Roman"/>
                          <a:ea typeface="Calibri"/>
                          <a:cs typeface="Vrinda"/>
                        </a:rPr>
                        <a:t>Has been Proposed</a:t>
                      </a:r>
                      <a:r>
                        <a:rPr lang="en-US" sz="1400" baseline="0" dirty="0" smtClean="0">
                          <a:latin typeface="Times New Roman"/>
                          <a:ea typeface="Calibri"/>
                          <a:cs typeface="Vrinda"/>
                        </a:rPr>
                        <a:t> </a:t>
                      </a:r>
                      <a:endParaRPr lang="en-US" sz="1400" dirty="0" smtClean="0">
                        <a:latin typeface="Times New Roman"/>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767">
                <a:tc>
                  <a:txBody>
                    <a:bodyPr/>
                    <a:lstStyle/>
                    <a:p>
                      <a:pPr>
                        <a:lnSpc>
                          <a:spcPct val="107000"/>
                        </a:lnSpc>
                        <a:spcAft>
                          <a:spcPts val="0"/>
                        </a:spcAft>
                      </a:pPr>
                      <a:r>
                        <a:rPr lang="en-US" sz="1400" dirty="0" smtClean="0">
                          <a:latin typeface="Times New Roman"/>
                          <a:ea typeface="Calibri"/>
                          <a:cs typeface="Vrinda"/>
                        </a:rPr>
                        <a:t>16.</a:t>
                      </a:r>
                      <a:endParaRPr lang="en-GB" sz="1400" dirty="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22</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MunirHosain</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Dwogasi</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Dustbin is  needed</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dirty="0" smtClean="0">
                          <a:latin typeface="Times New Roman"/>
                          <a:ea typeface="Calibri"/>
                          <a:cs typeface="Vrinda"/>
                        </a:rPr>
                        <a:t>This is</a:t>
                      </a:r>
                      <a:r>
                        <a:rPr lang="en-US" sz="1400" baseline="0" dirty="0" smtClean="0">
                          <a:latin typeface="Times New Roman"/>
                          <a:ea typeface="Calibri"/>
                          <a:cs typeface="Vrinda"/>
                        </a:rPr>
                        <a:t> under concern of local municipality </a:t>
                      </a:r>
                      <a:endParaRPr lang="en-US" sz="1400" dirty="0" smtClean="0">
                        <a:latin typeface="Times New Roman"/>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695">
                <a:tc>
                  <a:txBody>
                    <a:bodyPr/>
                    <a:lstStyle/>
                    <a:p>
                      <a:pPr>
                        <a:lnSpc>
                          <a:spcPct val="107000"/>
                        </a:lnSpc>
                        <a:spcAft>
                          <a:spcPts val="0"/>
                        </a:spcAft>
                      </a:pPr>
                      <a:r>
                        <a:rPr lang="en-US" sz="1400" dirty="0" smtClean="0">
                          <a:latin typeface="Times New Roman"/>
                          <a:ea typeface="Calibri"/>
                          <a:cs typeface="Vrinda"/>
                        </a:rPr>
                        <a:t>17.</a:t>
                      </a:r>
                      <a:endParaRPr lang="en-GB" sz="1400" dirty="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dirty="0">
                          <a:latin typeface="Times New Roman"/>
                          <a:ea typeface="Calibri"/>
                          <a:cs typeface="Vrinda"/>
                        </a:rPr>
                        <a:t>23</a:t>
                      </a:r>
                      <a:endParaRPr lang="en-GB" sz="1400" dirty="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dirty="0">
                          <a:latin typeface="Times New Roman"/>
                          <a:ea typeface="Calibri"/>
                          <a:cs typeface="Vrinda"/>
                        </a:rPr>
                        <a:t>Md. </a:t>
                      </a:r>
                      <a:r>
                        <a:rPr lang="en-US" sz="1400" dirty="0" err="1">
                          <a:latin typeface="Times New Roman"/>
                          <a:ea typeface="Calibri"/>
                          <a:cs typeface="Vrinda"/>
                        </a:rPr>
                        <a:t>ImtiasIsrak</a:t>
                      </a:r>
                      <a:endParaRPr lang="en-GB" sz="1400" dirty="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dirty="0" err="1">
                          <a:latin typeface="Times New Roman"/>
                          <a:ea typeface="Calibri"/>
                          <a:cs typeface="Vrinda"/>
                        </a:rPr>
                        <a:t>Vabaniganj</a:t>
                      </a:r>
                      <a:endParaRPr lang="en-GB" sz="1400" dirty="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dirty="0">
                          <a:latin typeface="Times New Roman"/>
                          <a:ea typeface="Calibri"/>
                          <a:cs typeface="Vrinda"/>
                        </a:rPr>
                        <a:t>Solar panel light system</a:t>
                      </a:r>
                      <a:endParaRPr lang="en-GB" sz="1400" dirty="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dirty="0" smtClean="0">
                          <a:latin typeface="Times New Roman"/>
                          <a:ea typeface="Calibri"/>
                          <a:cs typeface="Vrinda"/>
                        </a:rPr>
                        <a:t>Has been Proposed</a:t>
                      </a:r>
                      <a:r>
                        <a:rPr lang="en-US" sz="1400" baseline="0" dirty="0" smtClean="0">
                          <a:latin typeface="Times New Roman"/>
                          <a:ea typeface="Calibri"/>
                          <a:cs typeface="Vrinda"/>
                        </a:rPr>
                        <a:t> </a:t>
                      </a:r>
                      <a:endParaRPr lang="en-US" sz="1400" dirty="0" smtClean="0">
                        <a:latin typeface="Times New Roman"/>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767">
                <a:tc>
                  <a:txBody>
                    <a:bodyPr/>
                    <a:lstStyle/>
                    <a:p>
                      <a:pPr>
                        <a:lnSpc>
                          <a:spcPct val="107000"/>
                        </a:lnSpc>
                        <a:spcAft>
                          <a:spcPts val="0"/>
                        </a:spcAft>
                      </a:pPr>
                      <a:r>
                        <a:rPr lang="en-US" sz="1400" dirty="0" smtClean="0">
                          <a:latin typeface="Times New Roman"/>
                          <a:ea typeface="Calibri"/>
                          <a:cs typeface="Vrinda"/>
                        </a:rPr>
                        <a:t>18.</a:t>
                      </a:r>
                      <a:endParaRPr lang="en-GB" sz="1400" dirty="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25</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Md. Altab</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Vabaniganj</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Drainage system is needed</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dirty="0" smtClean="0">
                          <a:latin typeface="Times New Roman"/>
                          <a:ea typeface="Calibri"/>
                          <a:cs typeface="Vrinda"/>
                        </a:rPr>
                        <a:t>Has been Proposed</a:t>
                      </a:r>
                      <a:r>
                        <a:rPr lang="en-US" sz="1400" baseline="0" dirty="0" smtClean="0">
                          <a:latin typeface="Times New Roman"/>
                          <a:ea typeface="Calibri"/>
                          <a:cs typeface="Vrinda"/>
                        </a:rPr>
                        <a:t> </a:t>
                      </a:r>
                      <a:endParaRPr lang="en-US" sz="1400" dirty="0" smtClean="0">
                        <a:latin typeface="Times New Roman"/>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767">
                <a:tc>
                  <a:txBody>
                    <a:bodyPr/>
                    <a:lstStyle/>
                    <a:p>
                      <a:pPr>
                        <a:lnSpc>
                          <a:spcPct val="107000"/>
                        </a:lnSpc>
                        <a:spcAft>
                          <a:spcPts val="0"/>
                        </a:spcAft>
                      </a:pPr>
                      <a:r>
                        <a:rPr lang="en-US" sz="1400" dirty="0" smtClean="0">
                          <a:latin typeface="Times New Roman"/>
                          <a:ea typeface="Calibri"/>
                          <a:cs typeface="Vrinda"/>
                        </a:rPr>
                        <a:t>19.</a:t>
                      </a:r>
                      <a:endParaRPr lang="en-GB" sz="1400" dirty="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26</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Abdul Malake</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Hadaetpara</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Drainage system is needed</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dirty="0" smtClean="0">
                          <a:latin typeface="Times New Roman"/>
                          <a:ea typeface="Calibri"/>
                          <a:cs typeface="Vrinda"/>
                        </a:rPr>
                        <a:t>Has been Proposed</a:t>
                      </a:r>
                      <a:r>
                        <a:rPr lang="en-US" sz="1400" baseline="0" dirty="0" smtClean="0">
                          <a:latin typeface="Times New Roman"/>
                          <a:ea typeface="Calibri"/>
                          <a:cs typeface="Vrinda"/>
                        </a:rPr>
                        <a:t> </a:t>
                      </a:r>
                      <a:endParaRPr lang="en-US" sz="1400" dirty="0" smtClean="0">
                        <a:latin typeface="Times New Roman"/>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8577">
                <a:tc>
                  <a:txBody>
                    <a:bodyPr/>
                    <a:lstStyle/>
                    <a:p>
                      <a:pPr>
                        <a:lnSpc>
                          <a:spcPct val="107000"/>
                        </a:lnSpc>
                        <a:spcAft>
                          <a:spcPts val="0"/>
                        </a:spcAft>
                      </a:pPr>
                      <a:r>
                        <a:rPr lang="en-US" sz="1400" dirty="0" smtClean="0">
                          <a:latin typeface="Times New Roman"/>
                          <a:ea typeface="Calibri"/>
                          <a:cs typeface="Vrinda"/>
                        </a:rPr>
                        <a:t>20.</a:t>
                      </a:r>
                      <a:endParaRPr lang="en-US" sz="1400" dirty="0">
                        <a:latin typeface="Times New Roman"/>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28</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Md. Montu shake </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Dwogasi</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dirty="0">
                          <a:latin typeface="Times New Roman"/>
                          <a:ea typeface="Calibri"/>
                          <a:cs typeface="Vrinda"/>
                        </a:rPr>
                        <a:t>Graveyard need </a:t>
                      </a:r>
                      <a:endParaRPr lang="en-GB" sz="1400" dirty="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dirty="0" smtClean="0">
                          <a:latin typeface="Times New Roman"/>
                          <a:ea typeface="Calibri"/>
                          <a:cs typeface="Vrinda"/>
                        </a:rPr>
                        <a:t>Will be proposed</a:t>
                      </a:r>
                      <a:endParaRPr lang="en-US" sz="1400" dirty="0">
                        <a:latin typeface="Times New Roman"/>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767">
                <a:tc>
                  <a:txBody>
                    <a:bodyPr/>
                    <a:lstStyle/>
                    <a:p>
                      <a:pPr>
                        <a:lnSpc>
                          <a:spcPct val="107000"/>
                        </a:lnSpc>
                        <a:spcAft>
                          <a:spcPts val="0"/>
                        </a:spcAft>
                      </a:pPr>
                      <a:r>
                        <a:rPr lang="en-US" sz="1400" dirty="0">
                          <a:latin typeface="Times New Roman"/>
                          <a:ea typeface="Calibri"/>
                          <a:cs typeface="Vrinda"/>
                        </a:rPr>
                        <a:t>21.</a:t>
                      </a:r>
                      <a:endParaRPr lang="en-GB" sz="1400" dirty="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31</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Md. Rajon</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Vabaniganj</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a:latin typeface="Times New Roman"/>
                          <a:ea typeface="Calibri"/>
                          <a:cs typeface="Vrinda"/>
                        </a:rPr>
                        <a:t>Mini Stadium is needed</a:t>
                      </a:r>
                      <a:endParaRPr lang="en-GB" sz="1400">
                        <a:latin typeface="Calibri"/>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400" dirty="0" smtClean="0">
                          <a:latin typeface="Times New Roman"/>
                          <a:ea typeface="Calibri"/>
                          <a:cs typeface="Vrinda"/>
                        </a:rPr>
                        <a:t>A large</a:t>
                      </a:r>
                      <a:r>
                        <a:rPr lang="en-US" sz="1400" baseline="0" dirty="0" smtClean="0">
                          <a:latin typeface="Times New Roman"/>
                          <a:ea typeface="Calibri"/>
                          <a:cs typeface="Vrinda"/>
                        </a:rPr>
                        <a:t> stadium already proposed in two urban areas</a:t>
                      </a:r>
                      <a:endParaRPr lang="en-US" sz="1400" dirty="0">
                        <a:latin typeface="Times New Roman"/>
                        <a:ea typeface="Calibri"/>
                        <a:cs typeface="Vrinda"/>
                      </a:endParaRPr>
                    </a:p>
                  </a:txBody>
                  <a:tcPr marL="52456" marR="524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itle 1"/>
          <p:cNvSpPr txBox="1">
            <a:spLocks/>
          </p:cNvSpPr>
          <p:nvPr/>
        </p:nvSpPr>
        <p:spPr>
          <a:xfrm>
            <a:off x="357142" y="214290"/>
            <a:ext cx="8001056" cy="57148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accent2">
                    <a:lumMod val="75000"/>
                  </a:schemeClr>
                </a:solidFill>
                <a:effectLst/>
                <a:uLnTx/>
                <a:uFillTx/>
                <a:latin typeface="Book Antiqua" pitchFamily="18" charset="0"/>
                <a:ea typeface="+mj-ea"/>
                <a:cs typeface="Times New Roman" panose="02020603050405020304" pitchFamily="18" charset="0"/>
              </a:rPr>
              <a:t>Comments and Plan adjustment (</a:t>
            </a:r>
            <a:r>
              <a:rPr kumimoji="0" lang="en-US" sz="3200" b="1" i="0" u="none" strike="noStrike" kern="1200" cap="none" spc="0" normalizeH="0" baseline="0" noProof="0" dirty="0" err="1" smtClean="0">
                <a:ln>
                  <a:noFill/>
                </a:ln>
                <a:solidFill>
                  <a:schemeClr val="accent2">
                    <a:lumMod val="75000"/>
                  </a:schemeClr>
                </a:solidFill>
                <a:effectLst/>
                <a:uLnTx/>
                <a:uFillTx/>
                <a:latin typeface="Book Antiqua" pitchFamily="18" charset="0"/>
                <a:ea typeface="+mj-ea"/>
                <a:cs typeface="Times New Roman" panose="02020603050405020304" pitchFamily="18" charset="0"/>
              </a:rPr>
              <a:t>Upazila</a:t>
            </a:r>
            <a:r>
              <a:rPr kumimoji="0" lang="en-US" sz="3200" b="1" i="0" u="none" strike="noStrike" kern="1200" cap="none" spc="0" normalizeH="0" baseline="0" noProof="0" dirty="0" smtClean="0">
                <a:ln>
                  <a:noFill/>
                </a:ln>
                <a:solidFill>
                  <a:schemeClr val="accent2">
                    <a:lumMod val="75000"/>
                  </a:schemeClr>
                </a:solidFill>
                <a:effectLst/>
                <a:uLnTx/>
                <a:uFillTx/>
                <a:latin typeface="Book Antiqua" pitchFamily="18" charset="0"/>
                <a:ea typeface="+mj-ea"/>
                <a:cs typeface="Times New Roman" panose="02020603050405020304" pitchFamily="18" charset="0"/>
              </a:rPr>
              <a:t>)</a:t>
            </a:r>
            <a:endParaRPr kumimoji="0" lang="en-US" sz="3200" b="0"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spTree>
    <p:extLst>
      <p:ext uri="{BB962C8B-B14F-4D97-AF65-F5344CB8AC3E}">
        <p14:creationId xmlns:p14="http://schemas.microsoft.com/office/powerpoint/2010/main" val="40021254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57142" y="-24"/>
            <a:ext cx="11430080" cy="64294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accent2">
                    <a:lumMod val="75000"/>
                  </a:schemeClr>
                </a:solidFill>
                <a:effectLst/>
                <a:uLnTx/>
                <a:uFillTx/>
                <a:latin typeface="Book Antiqua" pitchFamily="18" charset="0"/>
                <a:ea typeface="+mj-ea"/>
                <a:cs typeface="Times New Roman" panose="02020603050405020304" pitchFamily="18" charset="0"/>
              </a:rPr>
              <a:t>Comments and Plan adjustment (</a:t>
            </a:r>
            <a:r>
              <a:rPr kumimoji="0" lang="en-US" sz="3200" b="1" i="0" u="none" strike="noStrike" kern="1200" cap="none" spc="0" normalizeH="0" baseline="0" noProof="0" dirty="0" err="1" smtClean="0">
                <a:ln>
                  <a:noFill/>
                </a:ln>
                <a:solidFill>
                  <a:schemeClr val="accent2">
                    <a:lumMod val="75000"/>
                  </a:schemeClr>
                </a:solidFill>
                <a:effectLst/>
                <a:uLnTx/>
                <a:uFillTx/>
                <a:latin typeface="Book Antiqua" pitchFamily="18" charset="0"/>
                <a:ea typeface="+mj-ea"/>
                <a:cs typeface="Times New Roman" panose="02020603050405020304" pitchFamily="18" charset="0"/>
              </a:rPr>
              <a:t>Bhawaniganj</a:t>
            </a:r>
            <a:r>
              <a:rPr kumimoji="0" lang="en-US" sz="3200" b="1" i="0" u="none" strike="noStrike" kern="1200" cap="none" spc="0" normalizeH="0" noProof="0" dirty="0" smtClean="0">
                <a:ln>
                  <a:noFill/>
                </a:ln>
                <a:solidFill>
                  <a:schemeClr val="accent2">
                    <a:lumMod val="75000"/>
                  </a:schemeClr>
                </a:solidFill>
                <a:effectLst/>
                <a:uLnTx/>
                <a:uFillTx/>
                <a:latin typeface="Book Antiqua" pitchFamily="18" charset="0"/>
                <a:ea typeface="+mj-ea"/>
                <a:cs typeface="Times New Roman" panose="02020603050405020304" pitchFamily="18" charset="0"/>
              </a:rPr>
              <a:t> </a:t>
            </a:r>
            <a:r>
              <a:rPr kumimoji="0" lang="en-US" sz="3200" b="1" i="0" u="none" strike="noStrike" kern="1200" cap="none" spc="0" normalizeH="0" noProof="0" dirty="0" err="1" smtClean="0">
                <a:ln>
                  <a:noFill/>
                </a:ln>
                <a:solidFill>
                  <a:schemeClr val="accent2">
                    <a:lumMod val="75000"/>
                  </a:schemeClr>
                </a:solidFill>
                <a:effectLst/>
                <a:uLnTx/>
                <a:uFillTx/>
                <a:latin typeface="Book Antiqua" pitchFamily="18" charset="0"/>
                <a:ea typeface="+mj-ea"/>
                <a:cs typeface="Times New Roman" panose="02020603050405020304" pitchFamily="18" charset="0"/>
              </a:rPr>
              <a:t>Paurashava</a:t>
            </a:r>
            <a:r>
              <a:rPr kumimoji="0" lang="en-US" sz="3200" b="1" i="0" u="none" strike="noStrike" kern="1200" cap="none" spc="0" normalizeH="0" baseline="0" noProof="0" dirty="0" smtClean="0">
                <a:ln>
                  <a:noFill/>
                </a:ln>
                <a:solidFill>
                  <a:schemeClr val="accent2">
                    <a:lumMod val="75000"/>
                  </a:schemeClr>
                </a:solidFill>
                <a:effectLst/>
                <a:uLnTx/>
                <a:uFillTx/>
                <a:latin typeface="Book Antiqua" pitchFamily="18" charset="0"/>
                <a:ea typeface="+mj-ea"/>
                <a:cs typeface="Times New Roman" panose="02020603050405020304" pitchFamily="18" charset="0"/>
              </a:rPr>
              <a:t>)</a:t>
            </a:r>
            <a:endParaRPr kumimoji="0" lang="en-US" sz="3200" b="0"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graphicFrame>
        <p:nvGraphicFramePr>
          <p:cNvPr id="3" name="Table 2"/>
          <p:cNvGraphicFramePr>
            <a:graphicFrameLocks noGrp="1"/>
          </p:cNvGraphicFramePr>
          <p:nvPr/>
        </p:nvGraphicFramePr>
        <p:xfrm>
          <a:off x="428580" y="542925"/>
          <a:ext cx="12930278" cy="2714644"/>
        </p:xfrm>
        <a:graphic>
          <a:graphicData uri="http://schemas.openxmlformats.org/drawingml/2006/table">
            <a:tbl>
              <a:tblPr/>
              <a:tblGrid>
                <a:gridCol w="571504"/>
                <a:gridCol w="563098"/>
                <a:gridCol w="1479914"/>
                <a:gridCol w="1183931"/>
                <a:gridCol w="6307977"/>
                <a:gridCol w="2823854"/>
              </a:tblGrid>
              <a:tr h="2714644">
                <a:tc>
                  <a:txBody>
                    <a:bodyPr/>
                    <a:lstStyle/>
                    <a:p>
                      <a:r>
                        <a:rPr lang="en-US" sz="1000" b="1" dirty="0">
                          <a:latin typeface="Times New Roman"/>
                        </a:rPr>
                        <a:t>08</a:t>
                      </a:r>
                      <a:endParaRPr lang="en-GB" sz="800" b="1" dirty="0">
                        <a:latin typeface="Century Gothic"/>
                      </a:endParaRPr>
                    </a:p>
                  </a:txBody>
                  <a:tcPr marL="50242" marR="50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000" b="1">
                          <a:latin typeface="Times New Roman"/>
                        </a:rPr>
                        <a:t>09</a:t>
                      </a:r>
                      <a:endParaRPr lang="en-GB" sz="800" b="1">
                        <a:latin typeface="Century Gothic"/>
                      </a:endParaRPr>
                    </a:p>
                  </a:txBody>
                  <a:tcPr marL="50242" marR="50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000" b="1" dirty="0">
                          <a:latin typeface="Times New Roman"/>
                          <a:ea typeface="Century Gothic"/>
                          <a:cs typeface="Vrinda"/>
                        </a:rPr>
                        <a:t>Md. Abdul </a:t>
                      </a:r>
                      <a:r>
                        <a:rPr lang="en-US" sz="1000" b="1" dirty="0" err="1">
                          <a:latin typeface="Times New Roman"/>
                          <a:ea typeface="Century Gothic"/>
                          <a:cs typeface="Vrinda"/>
                        </a:rPr>
                        <a:t>Malek</a:t>
                      </a:r>
                      <a:endParaRPr lang="en-GB" sz="800" b="1" dirty="0">
                        <a:latin typeface="Century Gothic"/>
                        <a:ea typeface="Century Gothic"/>
                        <a:cs typeface="Vrinda"/>
                      </a:endParaRPr>
                    </a:p>
                    <a:p>
                      <a:r>
                        <a:rPr lang="en-US" sz="1000" b="1" dirty="0">
                          <a:latin typeface="Times New Roman"/>
                          <a:ea typeface="Century Gothic"/>
                          <a:cs typeface="Vrinda"/>
                        </a:rPr>
                        <a:t>Mayor, </a:t>
                      </a:r>
                      <a:endParaRPr lang="en-GB" sz="800" b="1" dirty="0">
                        <a:latin typeface="Century Gothic"/>
                        <a:ea typeface="Century Gothic"/>
                        <a:cs typeface="Vrinda"/>
                      </a:endParaRPr>
                    </a:p>
                  </a:txBody>
                  <a:tcPr marL="50242" marR="50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000" b="1" dirty="0" err="1">
                          <a:latin typeface="Times New Roman"/>
                          <a:ea typeface="Century Gothic"/>
                          <a:cs typeface="Vrinda"/>
                        </a:rPr>
                        <a:t>Vabaniganj</a:t>
                      </a:r>
                      <a:r>
                        <a:rPr lang="en-US" sz="1000" b="1" dirty="0">
                          <a:latin typeface="Times New Roman"/>
                          <a:ea typeface="Century Gothic"/>
                          <a:cs typeface="Vrinda"/>
                        </a:rPr>
                        <a:t> </a:t>
                      </a:r>
                      <a:r>
                        <a:rPr lang="en-US" sz="1000" b="1" dirty="0" err="1">
                          <a:latin typeface="Times New Roman"/>
                          <a:ea typeface="Century Gothic"/>
                          <a:cs typeface="Vrinda"/>
                        </a:rPr>
                        <a:t>Pourashova</a:t>
                      </a:r>
                      <a:endParaRPr lang="en-GB" sz="800" b="1" dirty="0">
                        <a:latin typeface="Century Gothic"/>
                        <a:ea typeface="Century Gothic"/>
                        <a:cs typeface="Vrinda"/>
                      </a:endParaRPr>
                    </a:p>
                  </a:txBody>
                  <a:tcPr marL="50242" marR="50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buFont typeface="+mj-lt"/>
                        <a:buAutoNum type="arabicPeriod"/>
                      </a:pPr>
                      <a:r>
                        <a:rPr lang="en-US" sz="1000" b="1" dirty="0">
                          <a:latin typeface="Times New Roman"/>
                          <a:ea typeface="Century Gothic"/>
                          <a:cs typeface="Vrinda"/>
                        </a:rPr>
                        <a:t>Construction of Bridge over </a:t>
                      </a:r>
                      <a:r>
                        <a:rPr lang="en-US" sz="1000" b="1" dirty="0" err="1">
                          <a:latin typeface="Times New Roman"/>
                          <a:ea typeface="Century Gothic"/>
                          <a:cs typeface="Vrinda"/>
                        </a:rPr>
                        <a:t>Fakirniriver</a:t>
                      </a:r>
                      <a:r>
                        <a:rPr lang="en-US" sz="1000" b="1" dirty="0">
                          <a:latin typeface="Times New Roman"/>
                          <a:ea typeface="Century Gothic"/>
                          <a:cs typeface="Vrinda"/>
                        </a:rPr>
                        <a:t> at </a:t>
                      </a:r>
                      <a:r>
                        <a:rPr lang="en-US" sz="1000" b="1" dirty="0" err="1">
                          <a:latin typeface="Times New Roman"/>
                          <a:ea typeface="Century Gothic"/>
                          <a:cs typeface="Vrinda"/>
                        </a:rPr>
                        <a:t>Bhabanigar</a:t>
                      </a:r>
                      <a:r>
                        <a:rPr lang="en-US" sz="1000" b="1" dirty="0">
                          <a:latin typeface="Times New Roman"/>
                          <a:ea typeface="Century Gothic"/>
                          <a:cs typeface="Vrinda"/>
                        </a:rPr>
                        <a:t> Degree Collage for removing traffic jam.</a:t>
                      </a:r>
                      <a:endParaRPr lang="en-GB" sz="800" b="1" dirty="0">
                        <a:latin typeface="Century Gothic"/>
                        <a:ea typeface="Century Gothic"/>
                        <a:cs typeface="Vrinda"/>
                      </a:endParaRPr>
                    </a:p>
                    <a:p>
                      <a:pPr marL="342900" lvl="0" indent="-342900">
                        <a:buFont typeface="+mj-lt"/>
                        <a:buAutoNum type="arabicPeriod"/>
                      </a:pPr>
                      <a:r>
                        <a:rPr lang="en-US" sz="1000" b="1" dirty="0" smtClean="0">
                          <a:latin typeface="Times New Roman"/>
                          <a:ea typeface="Century Gothic"/>
                          <a:cs typeface="Vrinda"/>
                        </a:rPr>
                        <a:t>Developed </a:t>
                      </a:r>
                      <a:r>
                        <a:rPr lang="en-US" sz="1000" b="1" dirty="0">
                          <a:latin typeface="Times New Roman"/>
                          <a:ea typeface="Century Gothic"/>
                          <a:cs typeface="Vrinda"/>
                        </a:rPr>
                        <a:t>burial ground is needed</a:t>
                      </a:r>
                      <a:endParaRPr lang="en-GB" sz="800" b="1" dirty="0">
                        <a:latin typeface="Century Gothic"/>
                        <a:ea typeface="Century Gothic"/>
                        <a:cs typeface="Vrinda"/>
                      </a:endParaRPr>
                    </a:p>
                    <a:p>
                      <a:pPr marL="342900" lvl="0" indent="-342900">
                        <a:buFont typeface="+mj-lt"/>
                        <a:buAutoNum type="arabicPeriod"/>
                      </a:pPr>
                      <a:r>
                        <a:rPr lang="en-US" sz="1000" b="1" dirty="0">
                          <a:latin typeface="Times New Roman"/>
                          <a:ea typeface="Century Gothic"/>
                          <a:cs typeface="Vrinda"/>
                        </a:rPr>
                        <a:t>Stadium is needed</a:t>
                      </a:r>
                      <a:endParaRPr lang="en-GB" sz="800" b="1" dirty="0">
                        <a:latin typeface="Century Gothic"/>
                        <a:ea typeface="Century Gothic"/>
                        <a:cs typeface="Vrinda"/>
                      </a:endParaRPr>
                    </a:p>
                    <a:p>
                      <a:pPr marL="342900" lvl="0" indent="-342900">
                        <a:buFont typeface="+mj-lt"/>
                        <a:buAutoNum type="arabicPeriod"/>
                      </a:pPr>
                      <a:r>
                        <a:rPr lang="en-US" sz="1000" b="1" dirty="0">
                          <a:latin typeface="Times New Roman"/>
                          <a:ea typeface="Century Gothic"/>
                          <a:cs typeface="Vrinda"/>
                        </a:rPr>
                        <a:t>Children Park is to be needed.</a:t>
                      </a:r>
                      <a:endParaRPr lang="en-GB" sz="800" b="1" dirty="0">
                        <a:latin typeface="Century Gothic"/>
                        <a:ea typeface="Century Gothic"/>
                        <a:cs typeface="Vrinda"/>
                      </a:endParaRPr>
                    </a:p>
                    <a:p>
                      <a:pPr marL="342900" lvl="0" indent="-342900">
                        <a:buFont typeface="+mj-lt"/>
                        <a:buAutoNum type="arabicPeriod"/>
                      </a:pPr>
                      <a:r>
                        <a:rPr lang="en-US" sz="1000" b="1" dirty="0">
                          <a:latin typeface="Times New Roman"/>
                          <a:ea typeface="Century Gothic"/>
                          <a:cs typeface="Vrinda"/>
                        </a:rPr>
                        <a:t>Buss/truck terminal is to be established at </a:t>
                      </a:r>
                      <a:r>
                        <a:rPr lang="en-US" sz="1000" b="1" dirty="0" err="1">
                          <a:latin typeface="Times New Roman"/>
                          <a:ea typeface="Century Gothic"/>
                          <a:cs typeface="Vrinda"/>
                        </a:rPr>
                        <a:t>Chanpara</a:t>
                      </a:r>
                      <a:r>
                        <a:rPr lang="en-US" sz="1000" b="1" dirty="0">
                          <a:latin typeface="Times New Roman"/>
                          <a:ea typeface="Century Gothic"/>
                          <a:cs typeface="Vrinda"/>
                        </a:rPr>
                        <a:t>.</a:t>
                      </a:r>
                      <a:endParaRPr lang="en-GB" sz="800" b="1" dirty="0">
                        <a:latin typeface="Century Gothic"/>
                        <a:ea typeface="Century Gothic"/>
                        <a:cs typeface="Vrinda"/>
                      </a:endParaRPr>
                    </a:p>
                    <a:p>
                      <a:pPr marL="342900" lvl="0" indent="-342900">
                        <a:buFont typeface="+mj-lt"/>
                        <a:buAutoNum type="arabicPeriod"/>
                      </a:pPr>
                      <a:r>
                        <a:rPr lang="en-US" sz="1000" b="1" dirty="0">
                          <a:latin typeface="Times New Roman"/>
                          <a:ea typeface="Century Gothic"/>
                          <a:cs typeface="Vrinda"/>
                        </a:rPr>
                        <a:t>Solar panel is needed at </a:t>
                      </a:r>
                      <a:r>
                        <a:rPr lang="en-US" sz="1000" b="1" dirty="0" err="1">
                          <a:latin typeface="Times New Roman"/>
                          <a:ea typeface="Century Gothic"/>
                          <a:cs typeface="Vrinda"/>
                        </a:rPr>
                        <a:t>Chanpara</a:t>
                      </a:r>
                      <a:r>
                        <a:rPr lang="en-US" sz="1000" b="1" dirty="0">
                          <a:latin typeface="Times New Roman"/>
                          <a:ea typeface="Century Gothic"/>
                          <a:cs typeface="Vrinda"/>
                        </a:rPr>
                        <a:t>.</a:t>
                      </a:r>
                      <a:endParaRPr lang="en-GB" sz="800" b="1" dirty="0">
                        <a:latin typeface="Century Gothic"/>
                        <a:ea typeface="Century Gothic"/>
                        <a:cs typeface="Vrinda"/>
                      </a:endParaRPr>
                    </a:p>
                    <a:p>
                      <a:pPr marL="342900" lvl="0" indent="-342900">
                        <a:buFont typeface="+mj-lt"/>
                        <a:buAutoNum type="arabicPeriod"/>
                      </a:pPr>
                      <a:r>
                        <a:rPr lang="en-US" sz="1000" b="1" dirty="0">
                          <a:latin typeface="Times New Roman"/>
                          <a:ea typeface="Century Gothic"/>
                          <a:cs typeface="Vrinda"/>
                        </a:rPr>
                        <a:t>Construction of public toilet every ward at </a:t>
                      </a:r>
                      <a:r>
                        <a:rPr lang="en-US" sz="1000" b="1" dirty="0" err="1">
                          <a:latin typeface="Times New Roman"/>
                          <a:ea typeface="Century Gothic"/>
                          <a:cs typeface="Vrinda"/>
                        </a:rPr>
                        <a:t>Bhabanigang</a:t>
                      </a:r>
                      <a:r>
                        <a:rPr lang="en-US" sz="1000" b="1" dirty="0">
                          <a:latin typeface="Times New Roman"/>
                          <a:ea typeface="Century Gothic"/>
                          <a:cs typeface="Vrinda"/>
                        </a:rPr>
                        <a:t>.</a:t>
                      </a:r>
                      <a:endParaRPr lang="en-GB" sz="800" b="1" dirty="0">
                        <a:latin typeface="Century Gothic"/>
                        <a:ea typeface="Century Gothic"/>
                        <a:cs typeface="Vrinda"/>
                      </a:endParaRPr>
                    </a:p>
                    <a:p>
                      <a:pPr marL="342900" lvl="0" indent="-342900">
                        <a:buFont typeface="+mj-lt"/>
                        <a:buAutoNum type="arabicPeriod"/>
                      </a:pPr>
                      <a:r>
                        <a:rPr lang="en-US" sz="1000" b="1" dirty="0">
                          <a:latin typeface="Times New Roman"/>
                          <a:ea typeface="Century Gothic"/>
                          <a:cs typeface="Vrinda"/>
                        </a:rPr>
                        <a:t>Prevention of </a:t>
                      </a:r>
                      <a:r>
                        <a:rPr lang="en-US" sz="1000" b="1" dirty="0" err="1">
                          <a:latin typeface="Times New Roman"/>
                          <a:ea typeface="Century Gothic"/>
                          <a:cs typeface="Vrinda"/>
                        </a:rPr>
                        <a:t>Fakirni</a:t>
                      </a:r>
                      <a:r>
                        <a:rPr lang="en-US" sz="1000" b="1" dirty="0">
                          <a:latin typeface="Times New Roman"/>
                          <a:ea typeface="Century Gothic"/>
                          <a:cs typeface="Vrinda"/>
                        </a:rPr>
                        <a:t> river bank erosion for sustain </a:t>
                      </a:r>
                      <a:r>
                        <a:rPr lang="en-US" sz="1000" b="1" dirty="0" err="1">
                          <a:latin typeface="Times New Roman"/>
                          <a:ea typeface="Century Gothic"/>
                          <a:cs typeface="Vrinda"/>
                        </a:rPr>
                        <a:t>haose</a:t>
                      </a:r>
                      <a:r>
                        <a:rPr lang="en-US" sz="1000" b="1" dirty="0">
                          <a:latin typeface="Times New Roman"/>
                          <a:ea typeface="Century Gothic"/>
                          <a:cs typeface="Vrinda"/>
                        </a:rPr>
                        <a:t>.</a:t>
                      </a:r>
                      <a:endParaRPr lang="en-GB" sz="800" b="1" dirty="0">
                        <a:latin typeface="Century Gothic"/>
                        <a:ea typeface="Century Gothic"/>
                        <a:cs typeface="Vrinda"/>
                      </a:endParaRPr>
                    </a:p>
                    <a:p>
                      <a:pPr marL="342900" lvl="0" indent="-342900">
                        <a:buFont typeface="+mj-lt"/>
                        <a:buAutoNum type="arabicPeriod"/>
                      </a:pPr>
                      <a:r>
                        <a:rPr lang="en-US" sz="1000" b="1" dirty="0">
                          <a:latin typeface="Times New Roman"/>
                          <a:ea typeface="Century Gothic"/>
                          <a:cs typeface="Vrinda"/>
                        </a:rPr>
                        <a:t>Construction of wider road from </a:t>
                      </a:r>
                      <a:r>
                        <a:rPr lang="en-US" sz="1000" b="1" dirty="0" err="1">
                          <a:latin typeface="Times New Roman"/>
                          <a:ea typeface="Century Gothic"/>
                          <a:cs typeface="Vrinda"/>
                        </a:rPr>
                        <a:t>Taherpur</a:t>
                      </a:r>
                      <a:r>
                        <a:rPr lang="en-US" sz="1000" b="1" dirty="0">
                          <a:latin typeface="Times New Roman"/>
                          <a:ea typeface="Century Gothic"/>
                          <a:cs typeface="Vrinda"/>
                        </a:rPr>
                        <a:t> to </a:t>
                      </a:r>
                      <a:r>
                        <a:rPr lang="en-US" sz="1000" b="1" dirty="0" err="1">
                          <a:latin typeface="Times New Roman"/>
                          <a:ea typeface="Century Gothic"/>
                          <a:cs typeface="Vrinda"/>
                        </a:rPr>
                        <a:t>Naogon</a:t>
                      </a:r>
                      <a:endParaRPr lang="en-GB" sz="800" b="1" dirty="0">
                        <a:latin typeface="Century Gothic"/>
                        <a:ea typeface="Century Gothic"/>
                        <a:cs typeface="Vrinda"/>
                      </a:endParaRPr>
                    </a:p>
                    <a:p>
                      <a:pPr marL="342900" lvl="0" indent="-342900">
                        <a:buFont typeface="+mj-lt"/>
                        <a:buAutoNum type="arabicPeriod"/>
                      </a:pPr>
                      <a:r>
                        <a:rPr lang="en-US" sz="1000" b="1" dirty="0">
                          <a:latin typeface="Times New Roman"/>
                          <a:ea typeface="Century Gothic"/>
                          <a:cs typeface="Vrinda"/>
                        </a:rPr>
                        <a:t>Construction of public toilet center of the </a:t>
                      </a:r>
                      <a:r>
                        <a:rPr lang="en-US" sz="1000" b="1" dirty="0" err="1">
                          <a:latin typeface="Times New Roman"/>
                          <a:ea typeface="Century Gothic"/>
                          <a:cs typeface="Vrinda"/>
                        </a:rPr>
                        <a:t>Bhabanigang</a:t>
                      </a:r>
                      <a:r>
                        <a:rPr lang="en-US" sz="1000" b="1" dirty="0">
                          <a:latin typeface="Times New Roman"/>
                          <a:ea typeface="Century Gothic"/>
                          <a:cs typeface="Vrinda"/>
                        </a:rPr>
                        <a:t>.</a:t>
                      </a:r>
                      <a:endParaRPr lang="en-GB" sz="800" b="1" dirty="0">
                        <a:latin typeface="Century Gothic"/>
                        <a:ea typeface="Century Gothic"/>
                        <a:cs typeface="Vrinda"/>
                      </a:endParaRPr>
                    </a:p>
                    <a:p>
                      <a:pPr marL="342900" lvl="0" indent="-342900">
                        <a:buFont typeface="+mj-lt"/>
                        <a:buAutoNum type="arabicPeriod"/>
                      </a:pPr>
                      <a:r>
                        <a:rPr lang="en-US" sz="1000" b="1" dirty="0">
                          <a:latin typeface="Times New Roman"/>
                          <a:ea typeface="Century Gothic"/>
                          <a:cs typeface="Vrinda"/>
                        </a:rPr>
                        <a:t>Crippler hospitals is needed at </a:t>
                      </a:r>
                      <a:r>
                        <a:rPr lang="en-US" sz="1000" b="1" dirty="0" err="1">
                          <a:latin typeface="Times New Roman"/>
                          <a:ea typeface="Century Gothic"/>
                          <a:cs typeface="Vrinda"/>
                        </a:rPr>
                        <a:t>Suryopara</a:t>
                      </a:r>
                      <a:r>
                        <a:rPr lang="en-US" sz="1000" b="1" dirty="0">
                          <a:latin typeface="Times New Roman"/>
                          <a:ea typeface="Century Gothic"/>
                          <a:cs typeface="Vrinda"/>
                        </a:rPr>
                        <a:t>.</a:t>
                      </a:r>
                      <a:endParaRPr lang="en-GB" sz="800" b="1" dirty="0">
                        <a:latin typeface="Century Gothic"/>
                        <a:ea typeface="Century Gothic"/>
                        <a:cs typeface="Vrinda"/>
                      </a:endParaRPr>
                    </a:p>
                    <a:p>
                      <a:pPr marL="342900" lvl="0" indent="-342900">
                        <a:buFont typeface="+mj-lt"/>
                        <a:buAutoNum type="arabicPeriod"/>
                      </a:pPr>
                      <a:r>
                        <a:rPr lang="en-US" sz="1000" b="1" dirty="0">
                          <a:latin typeface="Times New Roman"/>
                          <a:ea typeface="Century Gothic"/>
                          <a:cs typeface="Vrinda"/>
                        </a:rPr>
                        <a:t>Construction </a:t>
                      </a:r>
                      <a:r>
                        <a:rPr lang="en-US" sz="1000" b="1" dirty="0" err="1">
                          <a:latin typeface="Times New Roman"/>
                          <a:ea typeface="Century Gothic"/>
                          <a:cs typeface="Vrinda"/>
                        </a:rPr>
                        <a:t>Vatenari</a:t>
                      </a:r>
                      <a:r>
                        <a:rPr lang="en-US" sz="1000" b="1" dirty="0">
                          <a:latin typeface="Times New Roman"/>
                          <a:ea typeface="Century Gothic"/>
                          <a:cs typeface="Vrinda"/>
                        </a:rPr>
                        <a:t> training center.</a:t>
                      </a:r>
                      <a:endParaRPr lang="en-GB" sz="800" b="1" dirty="0">
                        <a:latin typeface="Century Gothic"/>
                        <a:ea typeface="Century Gothic"/>
                        <a:cs typeface="Vrinda"/>
                      </a:endParaRPr>
                    </a:p>
                    <a:p>
                      <a:pPr marL="342900" lvl="0" indent="-342900">
                        <a:buFont typeface="+mj-lt"/>
                        <a:buAutoNum type="arabicPeriod"/>
                      </a:pPr>
                      <a:r>
                        <a:rPr lang="en-US" sz="1000" b="1" dirty="0" smtClean="0">
                          <a:latin typeface="Times New Roman"/>
                          <a:ea typeface="Century Gothic"/>
                          <a:cs typeface="Vrinda"/>
                        </a:rPr>
                        <a:t>Need </a:t>
                      </a:r>
                      <a:r>
                        <a:rPr lang="en-US" sz="1000" b="1" dirty="0">
                          <a:latin typeface="Times New Roman"/>
                          <a:ea typeface="Century Gothic"/>
                          <a:cs typeface="Vrinda"/>
                        </a:rPr>
                        <a:t>to build an industry at </a:t>
                      </a:r>
                      <a:r>
                        <a:rPr lang="en-US" sz="1000" b="1" dirty="0" err="1">
                          <a:latin typeface="Times New Roman"/>
                          <a:ea typeface="Century Gothic"/>
                          <a:cs typeface="Vrinda"/>
                        </a:rPr>
                        <a:t>Surjopara</a:t>
                      </a:r>
                      <a:r>
                        <a:rPr lang="en-US" sz="1000" b="1" dirty="0">
                          <a:latin typeface="Times New Roman"/>
                          <a:ea typeface="Century Gothic"/>
                          <a:cs typeface="Vrinda"/>
                        </a:rPr>
                        <a:t>, </a:t>
                      </a:r>
                      <a:r>
                        <a:rPr lang="en-US" sz="1000" b="1" dirty="0" err="1">
                          <a:latin typeface="Times New Roman"/>
                          <a:ea typeface="Century Gothic"/>
                          <a:cs typeface="Vrinda"/>
                        </a:rPr>
                        <a:t>konipar</a:t>
                      </a:r>
                      <a:r>
                        <a:rPr lang="en-US" sz="1000" b="1" dirty="0">
                          <a:latin typeface="Times New Roman"/>
                          <a:ea typeface="Century Gothic"/>
                          <a:cs typeface="Vrinda"/>
                        </a:rPr>
                        <a:t>, </a:t>
                      </a:r>
                      <a:r>
                        <a:rPr lang="en-US" sz="1000" b="1" dirty="0" err="1">
                          <a:latin typeface="Times New Roman"/>
                          <a:ea typeface="Century Gothic"/>
                          <a:cs typeface="Vrinda"/>
                        </a:rPr>
                        <a:t>Dagafaria</a:t>
                      </a:r>
                      <a:r>
                        <a:rPr lang="en-US" sz="1000" b="1" dirty="0">
                          <a:latin typeface="Times New Roman"/>
                          <a:ea typeface="Century Gothic"/>
                          <a:cs typeface="Vrinda"/>
                        </a:rPr>
                        <a:t>.</a:t>
                      </a:r>
                      <a:endParaRPr lang="en-GB" sz="800" b="1" dirty="0">
                        <a:latin typeface="Century Gothic"/>
                        <a:ea typeface="Century Gothic"/>
                        <a:cs typeface="Vrinda"/>
                      </a:endParaRPr>
                    </a:p>
                    <a:p>
                      <a:pPr marL="342900" lvl="0" indent="-342900">
                        <a:buFont typeface="+mj-lt"/>
                        <a:buAutoNum type="arabicPeriod"/>
                      </a:pPr>
                      <a:r>
                        <a:rPr lang="en-US" sz="1000" b="1" dirty="0">
                          <a:latin typeface="Times New Roman"/>
                          <a:ea typeface="Century Gothic"/>
                          <a:cs typeface="Vrinda"/>
                        </a:rPr>
                        <a:t>Irrigation system developed by solar panel.</a:t>
                      </a:r>
                      <a:endParaRPr lang="en-GB" sz="800" b="1" dirty="0">
                        <a:latin typeface="Century Gothic"/>
                        <a:ea typeface="Century Gothic"/>
                        <a:cs typeface="Vrinda"/>
                      </a:endParaRPr>
                    </a:p>
                    <a:p>
                      <a:pPr marL="342900" lvl="0" indent="-342900">
                        <a:buFont typeface="+mj-lt"/>
                        <a:buAutoNum type="arabicPeriod"/>
                      </a:pPr>
                      <a:r>
                        <a:rPr lang="en-US" sz="1000" b="1" dirty="0">
                          <a:latin typeface="Times New Roman"/>
                          <a:ea typeface="Century Gothic"/>
                          <a:cs typeface="Vrinda"/>
                        </a:rPr>
                        <a:t>Construct fish hatchery for fish processing at </a:t>
                      </a:r>
                      <a:r>
                        <a:rPr lang="en-US" sz="1000" b="1" dirty="0" err="1">
                          <a:latin typeface="Times New Roman"/>
                          <a:ea typeface="Century Gothic"/>
                          <a:cs typeface="Vrinda"/>
                        </a:rPr>
                        <a:t>Bhabaniganj</a:t>
                      </a:r>
                      <a:r>
                        <a:rPr lang="en-US" sz="1000" b="1" dirty="0">
                          <a:latin typeface="Times New Roman"/>
                          <a:ea typeface="Century Gothic"/>
                          <a:cs typeface="Vrinda"/>
                        </a:rPr>
                        <a:t> and   </a:t>
                      </a:r>
                      <a:r>
                        <a:rPr lang="en-US" sz="1000" b="1" dirty="0" err="1">
                          <a:latin typeface="Times New Roman"/>
                          <a:ea typeface="Century Gothic"/>
                          <a:cs typeface="Vrinda"/>
                        </a:rPr>
                        <a:t>Chanpara</a:t>
                      </a:r>
                      <a:r>
                        <a:rPr lang="en-US" sz="1000" b="1" dirty="0">
                          <a:latin typeface="Times New Roman"/>
                          <a:ea typeface="Century Gothic"/>
                          <a:cs typeface="Vrinda"/>
                        </a:rPr>
                        <a:t>.</a:t>
                      </a:r>
                      <a:endParaRPr lang="en-GB" sz="800" b="1" dirty="0">
                        <a:latin typeface="Century Gothic"/>
                        <a:ea typeface="Century Gothic"/>
                        <a:cs typeface="Vrinda"/>
                      </a:endParaRPr>
                    </a:p>
                    <a:p>
                      <a:pPr marL="342900" lvl="0" indent="-342900">
                        <a:buFont typeface="+mj-lt"/>
                        <a:buAutoNum type="arabicPeriod"/>
                      </a:pPr>
                      <a:r>
                        <a:rPr lang="en-US" sz="1000" b="1" dirty="0">
                          <a:latin typeface="Times New Roman"/>
                          <a:ea typeface="Century Gothic"/>
                          <a:cs typeface="Vrinda"/>
                        </a:rPr>
                        <a:t>Build an Open University for developing education system.</a:t>
                      </a:r>
                      <a:endParaRPr lang="en-GB" sz="800" b="1" dirty="0">
                        <a:latin typeface="Century Gothic"/>
                        <a:ea typeface="Century Gothic"/>
                        <a:cs typeface="Vrinda"/>
                      </a:endParaRPr>
                    </a:p>
                    <a:p>
                      <a:pPr marL="342900" lvl="0" indent="-342900">
                        <a:buFont typeface="+mj-lt"/>
                        <a:buAutoNum type="arabicPeriod"/>
                      </a:pPr>
                      <a:r>
                        <a:rPr lang="en-US" sz="1000" b="1" dirty="0">
                          <a:latin typeface="Times New Roman"/>
                          <a:ea typeface="Century Gothic"/>
                          <a:cs typeface="Vrinda"/>
                        </a:rPr>
                        <a:t>Construct a bridge/culvert for transporting agricultural at </a:t>
                      </a:r>
                      <a:r>
                        <a:rPr lang="en-US" sz="1000" b="1" dirty="0" err="1">
                          <a:latin typeface="Times New Roman"/>
                          <a:ea typeface="Century Gothic"/>
                          <a:cs typeface="Vrinda"/>
                        </a:rPr>
                        <a:t>Bilsoti</a:t>
                      </a:r>
                      <a:r>
                        <a:rPr lang="en-US" sz="1000" b="1" dirty="0">
                          <a:latin typeface="Times New Roman"/>
                          <a:ea typeface="Century Gothic"/>
                          <a:cs typeface="Vrinda"/>
                        </a:rPr>
                        <a:t> and </a:t>
                      </a:r>
                      <a:r>
                        <a:rPr lang="en-US" sz="1000" b="1" dirty="0" err="1">
                          <a:latin typeface="Times New Roman"/>
                          <a:ea typeface="Century Gothic"/>
                          <a:cs typeface="Vrinda"/>
                        </a:rPr>
                        <a:t>Matikata</a:t>
                      </a:r>
                      <a:r>
                        <a:rPr lang="en-US" sz="1000" b="1" dirty="0">
                          <a:latin typeface="Times New Roman"/>
                          <a:ea typeface="Century Gothic"/>
                          <a:cs typeface="Vrinda"/>
                        </a:rPr>
                        <a:t>. </a:t>
                      </a:r>
                      <a:endParaRPr lang="en-GB" sz="800" b="1" dirty="0">
                        <a:latin typeface="Century Gothic"/>
                        <a:ea typeface="Century Gothic"/>
                        <a:cs typeface="Vrinda"/>
                      </a:endParaRPr>
                    </a:p>
                  </a:txBody>
                  <a:tcPr marL="50242" marR="50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None/>
                        <a:tabLst/>
                        <a:defRPr/>
                      </a:pPr>
                      <a:r>
                        <a:rPr lang="en-US" sz="1800" b="1" dirty="0" smtClean="0">
                          <a:latin typeface="Times New Roman"/>
                          <a:ea typeface="Calibri"/>
                          <a:cs typeface="Vrinda"/>
                        </a:rPr>
                        <a:t>Has been Proposed</a:t>
                      </a:r>
                      <a:r>
                        <a:rPr lang="en-US" sz="1800" b="1" baseline="0" dirty="0" smtClean="0">
                          <a:latin typeface="Times New Roman"/>
                          <a:ea typeface="Calibri"/>
                          <a:cs typeface="Vrinda"/>
                        </a:rPr>
                        <a:t> </a:t>
                      </a:r>
                      <a:endParaRPr lang="en-US" sz="1800" b="1" dirty="0" smtClean="0">
                        <a:latin typeface="Times New Roman"/>
                        <a:ea typeface="Calibri"/>
                        <a:cs typeface="Vrinda"/>
                      </a:endParaRPr>
                    </a:p>
                  </a:txBody>
                  <a:tcPr marL="50242" marR="502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4" name="Table 3"/>
          <p:cNvGraphicFramePr>
            <a:graphicFrameLocks noGrp="1"/>
          </p:cNvGraphicFramePr>
          <p:nvPr/>
        </p:nvGraphicFramePr>
        <p:xfrm>
          <a:off x="428580" y="3286124"/>
          <a:ext cx="12930278" cy="3169920"/>
        </p:xfrm>
        <a:graphic>
          <a:graphicData uri="http://schemas.openxmlformats.org/drawingml/2006/table">
            <a:tbl>
              <a:tblPr/>
              <a:tblGrid>
                <a:gridCol w="607909"/>
                <a:gridCol w="447054"/>
                <a:gridCol w="1516805"/>
                <a:gridCol w="1214446"/>
                <a:gridCol w="6286544"/>
                <a:gridCol w="2857520"/>
              </a:tblGrid>
              <a:tr h="633624">
                <a:tc>
                  <a:txBody>
                    <a:bodyPr/>
                    <a:lstStyle/>
                    <a:p>
                      <a:r>
                        <a:rPr lang="en-US" sz="1300" b="1" dirty="0">
                          <a:latin typeface="Times New Roman"/>
                        </a:rPr>
                        <a:t>04.</a:t>
                      </a:r>
                      <a:endParaRPr lang="en-GB" sz="1100" b="1" dirty="0">
                        <a:latin typeface="Century Goth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b="1">
                          <a:latin typeface="Times New Roman"/>
                        </a:rPr>
                        <a:t>05.</a:t>
                      </a:r>
                      <a:endParaRPr lang="en-GB" sz="1100" b="1">
                        <a:latin typeface="Century Goth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b="1">
                          <a:latin typeface="Times New Roman"/>
                        </a:rPr>
                        <a:t>Md. FayazUddin</a:t>
                      </a:r>
                      <a:endParaRPr lang="en-GB" sz="1100" b="1">
                        <a:latin typeface="Century Goth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b="1">
                          <a:latin typeface="Times New Roman"/>
                        </a:rPr>
                        <a:t>7 no. ward</a:t>
                      </a:r>
                      <a:endParaRPr lang="en-GB" sz="1100" b="1">
                        <a:latin typeface="Century Goth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b="1" dirty="0">
                          <a:latin typeface="Times New Roman"/>
                        </a:rPr>
                        <a:t>1. children park </a:t>
                      </a:r>
                      <a:endParaRPr lang="en-GB" sz="1100" b="1" dirty="0">
                        <a:latin typeface="Century Gothic"/>
                      </a:endParaRPr>
                    </a:p>
                    <a:p>
                      <a:r>
                        <a:rPr lang="en-US" sz="1300" b="1" dirty="0">
                          <a:latin typeface="Times New Roman"/>
                        </a:rPr>
                        <a:t>2. Passenger shade.</a:t>
                      </a:r>
                      <a:endParaRPr lang="en-GB" sz="1100" b="1" dirty="0">
                        <a:latin typeface="Century Gothic"/>
                      </a:endParaRPr>
                    </a:p>
                    <a:p>
                      <a:r>
                        <a:rPr lang="en-US" sz="1300" b="1" dirty="0">
                          <a:latin typeface="Times New Roman"/>
                        </a:rPr>
                        <a:t>3. Supply pure drinking water.</a:t>
                      </a:r>
                      <a:endParaRPr lang="en-GB" sz="1100" b="1" dirty="0">
                        <a:latin typeface="Century Gothic"/>
                      </a:endParaRPr>
                    </a:p>
                    <a:p>
                      <a:r>
                        <a:rPr lang="en-US" sz="1300" b="1" dirty="0">
                          <a:latin typeface="Times New Roman"/>
                        </a:rPr>
                        <a:t>4. Agricultural training center</a:t>
                      </a:r>
                      <a:endParaRPr lang="en-GB" sz="1100" b="1" dirty="0">
                        <a:latin typeface="Century Gothic"/>
                      </a:endParaRPr>
                    </a:p>
                    <a:p>
                      <a:r>
                        <a:rPr lang="en-US" sz="1300" b="1" dirty="0">
                          <a:latin typeface="Times New Roman"/>
                        </a:rPr>
                        <a:t>5.House facility for homeless people</a:t>
                      </a:r>
                      <a:endParaRPr lang="en-GB" sz="1100" b="1" dirty="0">
                        <a:latin typeface="Century Goth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Times New Roman"/>
                          <a:ea typeface="Calibri"/>
                          <a:cs typeface="Vrinda"/>
                        </a:rPr>
                        <a:t>Has been Proposed</a:t>
                      </a:r>
                      <a:r>
                        <a:rPr lang="en-US" sz="1800" b="1" baseline="0" dirty="0" smtClean="0">
                          <a:latin typeface="Times New Roman"/>
                          <a:ea typeface="Calibri"/>
                          <a:cs typeface="Vrinda"/>
                        </a:rPr>
                        <a:t> </a:t>
                      </a:r>
                      <a:endParaRPr lang="en-US" sz="1800" b="1" dirty="0" smtClean="0">
                        <a:latin typeface="Times New Roman"/>
                        <a:ea typeface="Calibri"/>
                        <a:cs typeface="Vrinda"/>
                      </a:endParaRPr>
                    </a:p>
                    <a:p>
                      <a:endParaRPr lang="en-GB" sz="1100" b="1" dirty="0">
                        <a:latin typeface="Century Goth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9228">
                <a:tc>
                  <a:txBody>
                    <a:bodyPr/>
                    <a:lstStyle/>
                    <a:p>
                      <a:r>
                        <a:rPr lang="en-US" sz="1300" b="1">
                          <a:latin typeface="Times New Roman"/>
                        </a:rPr>
                        <a:t>05</a:t>
                      </a:r>
                      <a:endParaRPr lang="en-GB" sz="1100" b="1">
                        <a:latin typeface="Century Goth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b="1">
                          <a:latin typeface="Times New Roman"/>
                        </a:rPr>
                        <a:t>06.</a:t>
                      </a:r>
                      <a:endParaRPr lang="en-GB" sz="1100" b="1">
                        <a:latin typeface="Century Goth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b="1">
                          <a:latin typeface="Times New Roman"/>
                        </a:rPr>
                        <a:t>MossammotShahanara</a:t>
                      </a:r>
                      <a:endParaRPr lang="en-GB" sz="1100" b="1">
                        <a:latin typeface="Century Gothic"/>
                      </a:endParaRPr>
                    </a:p>
                    <a:p>
                      <a:r>
                        <a:rPr lang="en-US" sz="1300" b="1">
                          <a:latin typeface="Times New Roman"/>
                        </a:rPr>
                        <a:t>Woman Councilor ( 4,5,6 no ward)</a:t>
                      </a:r>
                      <a:endParaRPr lang="en-GB" sz="1100" b="1">
                        <a:latin typeface="Century Goth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b="1">
                          <a:latin typeface="Times New Roman"/>
                        </a:rPr>
                        <a:t>5 no ward</a:t>
                      </a:r>
                      <a:endParaRPr lang="en-GB" sz="1100" b="1">
                        <a:latin typeface="Century Goth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b="1">
                          <a:latin typeface="Times New Roman"/>
                        </a:rPr>
                        <a:t>Ward no-5</a:t>
                      </a:r>
                      <a:endParaRPr lang="en-GB" sz="1100" b="1">
                        <a:latin typeface="Century Gothic"/>
                      </a:endParaRPr>
                    </a:p>
                    <a:p>
                      <a:pPr marL="342900" lvl="0" indent="-342900">
                        <a:buFont typeface="+mj-lt"/>
                        <a:buAutoNum type="arabicPeriod"/>
                      </a:pPr>
                      <a:r>
                        <a:rPr lang="en-US" sz="1300" b="1">
                          <a:latin typeface="Times New Roman"/>
                          <a:ea typeface="Century Gothic"/>
                          <a:cs typeface="Vrinda"/>
                        </a:rPr>
                        <a:t>Govt. graveyard, public toilet, and project to prevent river erosion is to be needed.</a:t>
                      </a:r>
                      <a:endParaRPr lang="en-GB" sz="1100" b="1">
                        <a:latin typeface="Century Gothic"/>
                        <a:ea typeface="Century Gothic"/>
                        <a:cs typeface="Vrinda"/>
                      </a:endParaRPr>
                    </a:p>
                    <a:p>
                      <a:pPr marL="342900" lvl="0" indent="-342900">
                        <a:buFont typeface="+mj-lt"/>
                        <a:buAutoNum type="arabicPeriod"/>
                      </a:pPr>
                      <a:r>
                        <a:rPr lang="en-US" sz="1300" b="1">
                          <a:latin typeface="Times New Roman"/>
                          <a:ea typeface="Century Gothic"/>
                          <a:cs typeface="Vrinda"/>
                        </a:rPr>
                        <a:t>Eidgah ground is to be needed.</a:t>
                      </a:r>
                      <a:endParaRPr lang="en-GB" sz="1100" b="1">
                        <a:latin typeface="Century Gothic"/>
                        <a:ea typeface="Century Gothic"/>
                        <a:cs typeface="Vrinda"/>
                      </a:endParaRPr>
                    </a:p>
                    <a:p>
                      <a:pPr marL="342900" lvl="0" indent="-342900">
                        <a:buFont typeface="+mj-lt"/>
                        <a:buAutoNum type="arabicPeriod"/>
                      </a:pPr>
                      <a:r>
                        <a:rPr lang="en-US" sz="1300" b="1">
                          <a:latin typeface="Times New Roman"/>
                          <a:ea typeface="Century Gothic"/>
                          <a:cs typeface="Vrinda"/>
                        </a:rPr>
                        <a:t>School is needed for autistic child.</a:t>
                      </a:r>
                      <a:endParaRPr lang="en-GB" sz="1100" b="1">
                        <a:latin typeface="Century Gothic"/>
                        <a:ea typeface="Century Gothic"/>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None/>
                        <a:tabLst/>
                        <a:defRPr/>
                      </a:pPr>
                      <a:r>
                        <a:rPr lang="en-US" sz="1600" b="1" dirty="0" smtClean="0">
                          <a:latin typeface="Times New Roman"/>
                          <a:ea typeface="Calibri"/>
                          <a:cs typeface="Vrinda"/>
                        </a:rPr>
                        <a:t>Has been Proposed</a:t>
                      </a:r>
                      <a:r>
                        <a:rPr lang="en-US" sz="1600" b="1" baseline="0" dirty="0" smtClean="0">
                          <a:latin typeface="Times New Roman"/>
                          <a:ea typeface="Calibri"/>
                          <a:cs typeface="Vrinda"/>
                        </a:rPr>
                        <a:t> </a:t>
                      </a:r>
                      <a:endParaRPr lang="en-US" sz="1600" b="1" dirty="0" smtClean="0">
                        <a:latin typeface="Times New Roman"/>
                        <a:ea typeface="Calibri"/>
                        <a:cs typeface="Vrinda"/>
                      </a:endParaRPr>
                    </a:p>
                    <a:p>
                      <a:pPr marL="342900" lvl="0" indent="-342900">
                        <a:buFont typeface="+mj-lt"/>
                        <a:buAutoNum type="arabicPeriod"/>
                      </a:pPr>
                      <a:endParaRPr lang="en-GB" sz="1100" b="1" dirty="0">
                        <a:latin typeface="Century Gothic"/>
                        <a:ea typeface="Century Gothic"/>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8020">
                <a:tc>
                  <a:txBody>
                    <a:bodyPr/>
                    <a:lstStyle/>
                    <a:p>
                      <a:r>
                        <a:rPr lang="en-US" sz="1300" b="1">
                          <a:latin typeface="Times New Roman"/>
                        </a:rPr>
                        <a:t>06</a:t>
                      </a:r>
                      <a:endParaRPr lang="en-GB" sz="1100" b="1">
                        <a:latin typeface="Century Goth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b="1">
                          <a:latin typeface="Times New Roman"/>
                        </a:rPr>
                        <a:t>07.</a:t>
                      </a:r>
                      <a:endParaRPr lang="en-GB" sz="1100" b="1">
                        <a:latin typeface="Century Goth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b="1">
                          <a:latin typeface="Times New Roman"/>
                        </a:rPr>
                        <a:t>Md. Rohidul Islam</a:t>
                      </a:r>
                      <a:endParaRPr lang="en-GB" sz="1100" b="1">
                        <a:latin typeface="Century Goth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b="1">
                          <a:latin typeface="Times New Roman"/>
                        </a:rPr>
                        <a:t>VabaniganjPourashova</a:t>
                      </a:r>
                      <a:endParaRPr lang="en-GB" sz="1100" b="1">
                        <a:latin typeface="Century Goth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b="1">
                          <a:latin typeface="Times New Roman"/>
                        </a:rPr>
                        <a:t>1. Govt. graveyard</a:t>
                      </a:r>
                      <a:endParaRPr lang="en-GB" sz="1100" b="1">
                        <a:latin typeface="Century Gothic"/>
                      </a:endParaRPr>
                    </a:p>
                    <a:p>
                      <a:r>
                        <a:rPr lang="en-US" sz="1300" b="1">
                          <a:latin typeface="Times New Roman"/>
                        </a:rPr>
                        <a:t>2. Eidgah ground is to be needed.</a:t>
                      </a:r>
                      <a:endParaRPr lang="en-GB" sz="1100" b="1">
                        <a:latin typeface="Century Gothic"/>
                      </a:endParaRPr>
                    </a:p>
                    <a:p>
                      <a:r>
                        <a:rPr lang="en-US" sz="1300" b="1">
                          <a:latin typeface="Times New Roman"/>
                        </a:rPr>
                        <a:t>3. Seepage system is needed.</a:t>
                      </a:r>
                      <a:endParaRPr lang="en-GB" sz="1100" b="1">
                        <a:latin typeface="Century Gothic"/>
                      </a:endParaRPr>
                    </a:p>
                    <a:p>
                      <a:r>
                        <a:rPr lang="en-US" sz="1300" b="1">
                          <a:latin typeface="Times New Roman"/>
                        </a:rPr>
                        <a:t>4. Employments for educated unemployed women and youth.</a:t>
                      </a:r>
                      <a:endParaRPr lang="en-GB" sz="1100" b="1">
                        <a:latin typeface="Century Goth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Times New Roman"/>
                          <a:ea typeface="Calibri"/>
                          <a:cs typeface="Vrinda"/>
                        </a:rPr>
                        <a:t>Has been Proposed</a:t>
                      </a:r>
                      <a:r>
                        <a:rPr lang="en-US" sz="1400" b="1" baseline="0" dirty="0" smtClean="0">
                          <a:latin typeface="Times New Roman"/>
                          <a:ea typeface="Calibri"/>
                          <a:cs typeface="Vrinda"/>
                        </a:rPr>
                        <a:t> </a:t>
                      </a:r>
                      <a:endParaRPr lang="en-US" sz="1400" b="1" dirty="0" smtClean="0">
                        <a:latin typeface="Times New Roman"/>
                        <a:ea typeface="Calibri"/>
                        <a:cs typeface="Vrinda"/>
                      </a:endParaRPr>
                    </a:p>
                    <a:p>
                      <a:endParaRPr lang="en-GB" sz="1100" b="1" dirty="0">
                        <a:latin typeface="Century Goth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8020">
                <a:tc>
                  <a:txBody>
                    <a:bodyPr/>
                    <a:lstStyle/>
                    <a:p>
                      <a:r>
                        <a:rPr lang="en-US" sz="1300" b="1">
                          <a:latin typeface="Times New Roman"/>
                        </a:rPr>
                        <a:t>07</a:t>
                      </a:r>
                      <a:endParaRPr lang="en-GB" sz="1100" b="1">
                        <a:latin typeface="Century Goth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b="1">
                          <a:latin typeface="Times New Roman"/>
                        </a:rPr>
                        <a:t>08</a:t>
                      </a:r>
                      <a:endParaRPr lang="en-GB" sz="1100" b="1">
                        <a:latin typeface="Century Goth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b="1">
                          <a:latin typeface="Times New Roman"/>
                          <a:ea typeface="Century Gothic"/>
                          <a:cs typeface="Vrinda"/>
                        </a:rPr>
                        <a:t>RunaBibi</a:t>
                      </a:r>
                      <a:endParaRPr lang="en-GB" sz="1100" b="1">
                        <a:latin typeface="Century Gothic"/>
                        <a:ea typeface="Century Gothic"/>
                        <a:cs typeface="Vrinda"/>
                      </a:endParaRPr>
                    </a:p>
                    <a:p>
                      <a:r>
                        <a:rPr lang="en-US" sz="1300" b="1">
                          <a:latin typeface="Times New Roman"/>
                          <a:ea typeface="Century Gothic"/>
                          <a:cs typeface="Vrinda"/>
                        </a:rPr>
                        <a:t>Woman Councilor (1,2,3 no ward)</a:t>
                      </a:r>
                      <a:endParaRPr lang="en-GB" sz="1100" b="1">
                        <a:latin typeface="Century Gothic"/>
                        <a:ea typeface="Century Gothic"/>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b="1">
                          <a:latin typeface="Times New Roman"/>
                          <a:ea typeface="Century Gothic"/>
                          <a:cs typeface="Vrinda"/>
                        </a:rPr>
                        <a:t>VabaniganjPourashova</a:t>
                      </a:r>
                      <a:endParaRPr lang="en-GB" sz="1100" b="1">
                        <a:latin typeface="Century Gothic"/>
                        <a:ea typeface="Century Gothic"/>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buFont typeface="+mj-lt"/>
                        <a:buAutoNum type="arabicPeriod"/>
                      </a:pPr>
                      <a:r>
                        <a:rPr lang="en-US" sz="1300" b="1" dirty="0">
                          <a:latin typeface="Times New Roman"/>
                          <a:ea typeface="Century Gothic"/>
                          <a:cs typeface="Vrinda"/>
                        </a:rPr>
                        <a:t>Development of road</a:t>
                      </a:r>
                      <a:endParaRPr lang="en-GB" sz="1100" b="1" dirty="0">
                        <a:latin typeface="Century Gothic"/>
                        <a:ea typeface="Century Gothic"/>
                        <a:cs typeface="Vrinda"/>
                      </a:endParaRPr>
                    </a:p>
                    <a:p>
                      <a:pPr marL="342900" lvl="0" indent="-342900">
                        <a:buFont typeface="+mj-lt"/>
                        <a:buAutoNum type="arabicPeriod"/>
                      </a:pPr>
                      <a:r>
                        <a:rPr lang="en-US" sz="1300" b="1" dirty="0">
                          <a:latin typeface="Times New Roman"/>
                          <a:ea typeface="Century Gothic"/>
                          <a:cs typeface="Vrinda"/>
                        </a:rPr>
                        <a:t>Supply pure drinking water</a:t>
                      </a:r>
                      <a:endParaRPr lang="en-GB" sz="1100" b="1" dirty="0">
                        <a:latin typeface="Century Gothic"/>
                        <a:ea typeface="Century Gothic"/>
                        <a:cs typeface="Vrinda"/>
                      </a:endParaRPr>
                    </a:p>
                    <a:p>
                      <a:pPr marL="342900" lvl="0" indent="-342900">
                        <a:buFont typeface="+mj-lt"/>
                        <a:buAutoNum type="arabicPeriod"/>
                      </a:pPr>
                      <a:r>
                        <a:rPr lang="en-US" sz="1300" b="1" dirty="0">
                          <a:latin typeface="Times New Roman"/>
                          <a:ea typeface="Century Gothic"/>
                          <a:cs typeface="Vrinda"/>
                        </a:rPr>
                        <a:t>Public </a:t>
                      </a:r>
                      <a:r>
                        <a:rPr lang="en-US" sz="1300" b="1" dirty="0" err="1">
                          <a:latin typeface="Times New Roman"/>
                          <a:ea typeface="Century Gothic"/>
                          <a:cs typeface="Vrinda"/>
                        </a:rPr>
                        <a:t>toilate</a:t>
                      </a:r>
                      <a:r>
                        <a:rPr lang="en-US" sz="1300" b="1" dirty="0">
                          <a:latin typeface="Times New Roman"/>
                          <a:ea typeface="Century Gothic"/>
                          <a:cs typeface="Vrinda"/>
                        </a:rPr>
                        <a:t> is to be needed</a:t>
                      </a:r>
                      <a:endParaRPr lang="en-GB" sz="1100" b="1" dirty="0">
                        <a:latin typeface="Century Gothic"/>
                        <a:ea typeface="Century Gothic"/>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buFont typeface="+mj-lt"/>
                        <a:buNone/>
                      </a:pPr>
                      <a:r>
                        <a:rPr lang="en-GB" sz="1400" b="1" baseline="0" dirty="0" smtClean="0">
                          <a:latin typeface="Century Gothic"/>
                          <a:ea typeface="Century Gothic"/>
                          <a:cs typeface="Vrinda"/>
                        </a:rPr>
                        <a:t> Proposed</a:t>
                      </a:r>
                      <a:endParaRPr lang="en-GB" sz="1400" b="1" dirty="0">
                        <a:latin typeface="Century Gothic"/>
                        <a:ea typeface="Century Gothic"/>
                        <a:cs typeface="Vrind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3882392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2380</TotalTime>
  <Words>8386</Words>
  <Application>Microsoft Office PowerPoint</Application>
  <PresentationFormat>Custom</PresentationFormat>
  <Paragraphs>2886</Paragraphs>
  <Slides>123</Slides>
  <Notes>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123</vt:i4>
      </vt:variant>
    </vt:vector>
  </HeadingPairs>
  <TitlesOfParts>
    <vt:vector size="134" baseType="lpstr">
      <vt:lpstr>Arial</vt:lpstr>
      <vt:lpstr>Book Antiqua</vt:lpstr>
      <vt:lpstr>Calibri</vt:lpstr>
      <vt:lpstr>Century Gothic</vt:lpstr>
      <vt:lpstr>Franklin Gothic Book</vt:lpstr>
      <vt:lpstr>Symbol</vt:lpstr>
      <vt:lpstr>Times New Roman</vt:lpstr>
      <vt:lpstr>Vrinda</vt:lpstr>
      <vt:lpstr>Wingdings</vt:lpstr>
      <vt:lpstr>1_Office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Policies for Structure Plan</vt:lpstr>
      <vt:lpstr>Policies for Structure Plan</vt:lpstr>
      <vt:lpstr> Policies for Structure Plan</vt:lpstr>
      <vt:lpstr> Policies for Structure Plan</vt:lpstr>
      <vt:lpstr>Contingency Plan</vt:lpstr>
      <vt:lpstr>PowerPoint Presentation</vt:lpstr>
      <vt:lpstr>Sector Wise Contingency Action Plan</vt:lpstr>
      <vt:lpstr>PowerPoint Presentation</vt:lpstr>
      <vt:lpstr>PowerPoint Presentation</vt:lpstr>
      <vt:lpstr>PowerPoint Presentation</vt:lpstr>
      <vt:lpstr>Plot Schedule for Proposed Facilities (Bhawaniganj)</vt:lpstr>
      <vt:lpstr>PowerPoint Presentation</vt:lpstr>
      <vt:lpstr>PowerPoint Presentation</vt:lpstr>
      <vt:lpstr>Plot Schedule for Proposed Facilities (Taherpur)</vt:lpstr>
      <vt:lpstr>PowerPoint Presentation</vt:lpstr>
      <vt:lpstr>Proposed Rural Area Plan of Bagmara Upazila</vt:lpstr>
      <vt:lpstr>PowerPoint Presentation</vt:lpstr>
      <vt:lpstr>Plot Schedule for Proposed Facilities (Rural Areas)</vt:lpstr>
      <vt:lpstr>PowerPoint Presentation</vt:lpstr>
      <vt:lpstr>PowerPoint Presentation</vt:lpstr>
      <vt:lpstr>PowerPoint Presentation</vt:lpstr>
      <vt:lpstr>PowerPoint Presentation</vt:lpstr>
      <vt:lpstr>Draft TMC Meeting</vt:lpstr>
      <vt:lpstr>PowerPoint Presentation</vt:lpstr>
      <vt:lpstr>Comments and Adjustment status</vt:lpstr>
      <vt:lpstr>Comments and Adjustment status</vt:lpstr>
      <vt:lpstr>Comments and Adjustment status</vt:lpstr>
      <vt:lpstr>Public Hearing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Consultation  (MP Meeting, Local Authority)</vt:lpstr>
      <vt:lpstr>PowerPoint Presentation</vt:lpstr>
      <vt:lpstr>PowerPoint Presentation</vt:lpstr>
      <vt:lpstr>PowerPoint Presentation</vt:lpstr>
      <vt:lpstr>PowerPoint Presentation</vt:lpstr>
      <vt:lpstr>PowerPoint Presentation</vt:lpstr>
      <vt:lpstr>Workshop at Upazila</vt:lpstr>
      <vt:lpstr>Workshop at Bagmara Upazila</vt:lpstr>
      <vt:lpstr>Workshop at Bagmara Upazila</vt:lpstr>
      <vt:lpstr>Meeting Discussion at Workshop</vt:lpstr>
      <vt:lpstr>SDGs and Proposed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RAZ</dc:creator>
  <cp:lastModifiedBy>ECAL</cp:lastModifiedBy>
  <cp:revision>225</cp:revision>
  <dcterms:created xsi:type="dcterms:W3CDTF">2006-08-16T00:00:00Z</dcterms:created>
  <dcterms:modified xsi:type="dcterms:W3CDTF">2018-05-29T13:17:14Z</dcterms:modified>
</cp:coreProperties>
</file>