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1" r:id="rId2"/>
    <p:sldId id="273" r:id="rId3"/>
    <p:sldId id="266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7" r:id="rId13"/>
    <p:sldId id="268" r:id="rId14"/>
    <p:sldId id="269" r:id="rId15"/>
    <p:sldId id="270" r:id="rId16"/>
    <p:sldId id="272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2" d="100"/>
          <a:sy n="72" d="100"/>
        </p:scale>
        <p:origin x="9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4D4AC-E6EE-4155-B402-F30900066222}" type="datetimeFigureOut">
              <a:rPr lang="en-US" smtClean="0"/>
              <a:t>1/9/2018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31A48-3472-49C3-A5CB-06A61D54C3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90231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Tm="10000">
        <p14:vortex dir="r"/>
      </p:transition>
    </mc:Choice>
    <mc:Fallback>
      <p:transition spd="slow" advTm="10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4D4AC-E6EE-4155-B402-F30900066222}" type="datetimeFigureOut">
              <a:rPr lang="en-US" smtClean="0"/>
              <a:t>1/9/2018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31A48-3472-49C3-A5CB-06A61D54C3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26960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Tm="10000">
        <p14:vortex dir="r"/>
      </p:transition>
    </mc:Choice>
    <mc:Fallback>
      <p:transition spd="slow" advTm="10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4D4AC-E6EE-4155-B402-F30900066222}" type="datetimeFigureOut">
              <a:rPr lang="en-US" smtClean="0"/>
              <a:t>1/9/2018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31A48-3472-49C3-A5CB-06A61D54C3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88949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Tm="10000">
        <p14:vortex dir="r"/>
      </p:transition>
    </mc:Choice>
    <mc:Fallback>
      <p:transition spd="slow" advTm="10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4D4AC-E6EE-4155-B402-F30900066222}" type="datetimeFigureOut">
              <a:rPr lang="en-US" smtClean="0"/>
              <a:t>1/9/2018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31A48-3472-49C3-A5CB-06A61D54C3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86523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Tm="10000">
        <p14:vortex dir="r"/>
      </p:transition>
    </mc:Choice>
    <mc:Fallback>
      <p:transition spd="slow" advTm="10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4D4AC-E6EE-4155-B402-F30900066222}" type="datetimeFigureOut">
              <a:rPr lang="en-US" smtClean="0"/>
              <a:t>1/9/2018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31A48-3472-49C3-A5CB-06A61D54C3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34235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Tm="10000">
        <p14:vortex dir="r"/>
      </p:transition>
    </mc:Choice>
    <mc:Fallback>
      <p:transition spd="slow" advTm="10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4D4AC-E6EE-4155-B402-F30900066222}" type="datetimeFigureOut">
              <a:rPr lang="en-US" smtClean="0"/>
              <a:t>1/9/2018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31A48-3472-49C3-A5CB-06A61D54C3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80475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Tm="10000">
        <p14:vortex dir="r"/>
      </p:transition>
    </mc:Choice>
    <mc:Fallback>
      <p:transition spd="slow" advTm="10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4D4AC-E6EE-4155-B402-F30900066222}" type="datetimeFigureOut">
              <a:rPr lang="en-US" smtClean="0"/>
              <a:t>1/9/2018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31A48-3472-49C3-A5CB-06A61D54C3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19627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Tm="10000">
        <p14:vortex dir="r"/>
      </p:transition>
    </mc:Choice>
    <mc:Fallback>
      <p:transition spd="slow" advTm="10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4D4AC-E6EE-4155-B402-F30900066222}" type="datetimeFigureOut">
              <a:rPr lang="en-US" smtClean="0"/>
              <a:t>1/9/2018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31A48-3472-49C3-A5CB-06A61D54C3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07726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Tm="10000">
        <p14:vortex dir="r"/>
      </p:transition>
    </mc:Choice>
    <mc:Fallback>
      <p:transition spd="slow" advTm="10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4D4AC-E6EE-4155-B402-F30900066222}" type="datetimeFigureOut">
              <a:rPr lang="en-US" smtClean="0"/>
              <a:t>1/9/2018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31A48-3472-49C3-A5CB-06A61D54C3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27308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Tm="10000">
        <p14:vortex dir="r"/>
      </p:transition>
    </mc:Choice>
    <mc:Fallback>
      <p:transition spd="slow" advTm="10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4D4AC-E6EE-4155-B402-F30900066222}" type="datetimeFigureOut">
              <a:rPr lang="en-US" smtClean="0"/>
              <a:t>1/9/2018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31A48-3472-49C3-A5CB-06A61D54C3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04203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Tm="10000">
        <p14:vortex dir="r"/>
      </p:transition>
    </mc:Choice>
    <mc:Fallback>
      <p:transition spd="slow" advTm="10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4D4AC-E6EE-4155-B402-F30900066222}" type="datetimeFigureOut">
              <a:rPr lang="en-US" smtClean="0"/>
              <a:t>1/9/2018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31A48-3472-49C3-A5CB-06A61D54C3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36498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Tm="10000">
        <p14:vortex dir="r"/>
      </p:transition>
    </mc:Choice>
    <mc:Fallback>
      <p:transition spd="slow" advTm="10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pct10">
          <a:fgClr>
            <a:schemeClr val="accent6">
              <a:lumMod val="75000"/>
            </a:schemeClr>
          </a:fgClr>
          <a:bgClr>
            <a:schemeClr val="accent6">
              <a:lumMod val="40000"/>
              <a:lumOff val="60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D4D4AC-E6EE-4155-B402-F30900066222}" type="datetimeFigureOut">
              <a:rPr lang="en-US" smtClean="0"/>
              <a:t>1/9/2018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B31A48-3472-49C3-A5CB-06A61D54C3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31579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4000" advTm="10000">
        <p14:vortex dir="r"/>
      </p:transition>
    </mc:Choice>
    <mc:Fallback>
      <p:transition spd="slow" advTm="10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jp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7" Type="http://schemas.openxmlformats.org/officeDocument/2006/relationships/image" Target="../media/image48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54.jpe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7" Type="http://schemas.openxmlformats.org/officeDocument/2006/relationships/image" Target="../media/image60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7" Type="http://schemas.openxmlformats.org/officeDocument/2006/relationships/image" Target="../media/image66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7" Type="http://schemas.openxmlformats.org/officeDocument/2006/relationships/image" Target="../media/image77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jpeg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26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84689" y="96301"/>
            <a:ext cx="1022623" cy="81809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50610" y="914400"/>
            <a:ext cx="9144793" cy="1524132"/>
          </a:xfrm>
          <a:prstGeom prst="rect">
            <a:avLst/>
          </a:prstGeom>
        </p:spPr>
      </p:pic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1536750" y="2543457"/>
            <a:ext cx="9131251" cy="204579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US" altLang="ko-KR" sz="3000" b="1" dirty="0">
                <a:solidFill>
                  <a:srgbClr val="990000"/>
                </a:solidFill>
              </a:rPr>
              <a:t>“Preparation of Development Plan </a:t>
            </a:r>
          </a:p>
          <a:p>
            <a:pPr lvl="0" algn="ctr">
              <a:spcBef>
                <a:spcPct val="0"/>
              </a:spcBef>
              <a:defRPr/>
            </a:pPr>
            <a:r>
              <a:rPr lang="en-US" altLang="ko-KR" sz="3000" b="1" dirty="0">
                <a:solidFill>
                  <a:srgbClr val="990000"/>
                </a:solidFill>
              </a:rPr>
              <a:t>for Fourteen Upazilas”</a:t>
            </a:r>
          </a:p>
          <a:p>
            <a:pPr lvl="0" algn="ctr">
              <a:spcBef>
                <a:spcPct val="0"/>
              </a:spcBef>
              <a:defRPr/>
            </a:pPr>
            <a:r>
              <a:rPr lang="en-US" altLang="ko-KR" sz="2400" b="1" dirty="0">
                <a:solidFill>
                  <a:srgbClr val="990000"/>
                </a:solidFill>
              </a:rPr>
              <a:t>Package- 04 (</a:t>
            </a:r>
            <a:r>
              <a:rPr lang="en-US" altLang="ko-KR" sz="2400" b="1" dirty="0" smtClean="0">
                <a:solidFill>
                  <a:srgbClr val="990000"/>
                </a:solidFill>
              </a:rPr>
              <a:t>Upazila: </a:t>
            </a:r>
            <a:r>
              <a:rPr lang="en-US" altLang="ko-KR" sz="2400" b="1" dirty="0" err="1">
                <a:solidFill>
                  <a:srgbClr val="990000"/>
                </a:solidFill>
              </a:rPr>
              <a:t>Saghata</a:t>
            </a:r>
            <a:r>
              <a:rPr lang="en-US" altLang="ko-KR" sz="2400" b="1" dirty="0" smtClean="0">
                <a:solidFill>
                  <a:srgbClr val="990000"/>
                </a:solidFill>
              </a:rPr>
              <a:t>, </a:t>
            </a:r>
            <a:r>
              <a:rPr lang="en-US" altLang="ko-KR" sz="2400" b="1" dirty="0">
                <a:solidFill>
                  <a:srgbClr val="990000"/>
                </a:solidFill>
              </a:rPr>
              <a:t>District: </a:t>
            </a:r>
            <a:r>
              <a:rPr lang="en-US" altLang="ko-KR" sz="2400" b="1" dirty="0" err="1" smtClean="0">
                <a:solidFill>
                  <a:srgbClr val="990000"/>
                </a:solidFill>
              </a:rPr>
              <a:t>Gaibandha</a:t>
            </a:r>
            <a:r>
              <a:rPr lang="en-US" altLang="ko-KR" sz="2400" b="1" dirty="0" smtClean="0">
                <a:solidFill>
                  <a:srgbClr val="990000"/>
                </a:solidFill>
              </a:rPr>
              <a:t>)</a:t>
            </a:r>
            <a:endParaRPr lang="en-US" altLang="ko-KR" sz="2400" b="1" dirty="0">
              <a:solidFill>
                <a:srgbClr val="990000"/>
              </a:solidFill>
            </a:endParaRP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1523999" y="5306567"/>
            <a:ext cx="91440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8C0C00"/>
                </a:solidFill>
                <a:prstDash val="sysDot"/>
                <a:miter lim="800000"/>
                <a:headEnd/>
                <a:tailEnd/>
              </a14:hiddenLine>
            </a:ext>
          </a:extLst>
        </p:spPr>
        <p:txBody>
          <a:bodyPr vert="horz" wrap="square" lIns="108382" tIns="54191" rIns="108382" bIns="54191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083823" eaLnBrk="0" fontAlgn="base" hangingPunct="0">
              <a:spcBef>
                <a:spcPct val="0"/>
              </a:spcBef>
              <a:spcAft>
                <a:spcPts val="20"/>
              </a:spcAft>
            </a:pP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rial" panose="020B0604020202020204" pitchFamily="34" charset="0"/>
                <a:cs typeface="Aharoni" pitchFamily="2" charset="-79"/>
              </a:rPr>
              <a:t>CONSULTANT:</a:t>
            </a:r>
          </a:p>
          <a:p>
            <a:pPr algn="ctr" defTabSz="1083823" eaLnBrk="0" fontAlgn="base" hangingPunct="0">
              <a:spcBef>
                <a:spcPct val="0"/>
              </a:spcBef>
              <a:spcAft>
                <a:spcPts val="20"/>
              </a:spcAft>
            </a:pPr>
            <a:r>
              <a:rPr lang="en-US" sz="2400" b="1" dirty="0">
                <a:solidFill>
                  <a:srgbClr val="33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rial" panose="020B0604020202020204" pitchFamily="34" charset="0"/>
                <a:cs typeface="Aharoni" pitchFamily="2" charset="-79"/>
              </a:rPr>
              <a:t>Modern Engineers, Planners &amp; Consultants Ltd.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90" t="23441" r="5660" b="23729"/>
          <a:stretch/>
        </p:blipFill>
        <p:spPr>
          <a:xfrm>
            <a:off x="9149574" y="5632701"/>
            <a:ext cx="785004" cy="483080"/>
          </a:xfrm>
          <a:prstGeom prst="rect">
            <a:avLst/>
          </a:prstGeom>
        </p:spPr>
      </p:pic>
      <p:pic>
        <p:nvPicPr>
          <p:cNvPr id="7" name="Audi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700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58835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Tm="10000">
        <p15:prstTrans prst="wind"/>
      </p:transition>
    </mc:Choice>
    <mc:Fallback>
      <p:transition spd="slow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500"/>
                            </p:stCondLst>
                            <p:childTnLst>
                              <p:par>
                                <p:cTn id="2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500"/>
                            </p:stCondLst>
                            <p:childTnLst>
                              <p:par>
                                <p:cTn id="28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34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4" grpId="0"/>
      <p:bldP spid="4" grpId="1"/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7192" y="3903227"/>
            <a:ext cx="3538025" cy="2651508"/>
          </a:xfrm>
          <a:prstGeom prst="rect">
            <a:avLst/>
          </a:prstGeom>
          <a:ln w="50800">
            <a:solidFill>
              <a:srgbClr val="002060"/>
            </a:solidFill>
            <a:prstDash val="solid"/>
            <a:miter lim="800000"/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924" y="3901216"/>
            <a:ext cx="3538025" cy="2653519"/>
          </a:xfrm>
          <a:prstGeom prst="rect">
            <a:avLst/>
          </a:prstGeom>
          <a:ln w="50800">
            <a:solidFill>
              <a:srgbClr val="002060"/>
            </a:solidFill>
            <a:prstDash val="solid"/>
            <a:miter lim="800000"/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0460" y="848442"/>
            <a:ext cx="3538025" cy="2653519"/>
          </a:xfrm>
          <a:prstGeom prst="rect">
            <a:avLst/>
          </a:prstGeom>
          <a:ln w="50800">
            <a:solidFill>
              <a:srgbClr val="002060"/>
            </a:solidFill>
            <a:prstDash val="solid"/>
            <a:miter lim="800000"/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0460" y="3901216"/>
            <a:ext cx="3538025" cy="2653519"/>
          </a:xfrm>
          <a:prstGeom prst="rect">
            <a:avLst/>
          </a:prstGeom>
          <a:ln w="50800">
            <a:solidFill>
              <a:srgbClr val="002060"/>
            </a:solidFill>
            <a:prstDash val="solid"/>
            <a:miter lim="800000"/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</p:pic>
      <p:sp>
        <p:nvSpPr>
          <p:cNvPr id="12" name="TextBox 11"/>
          <p:cNvSpPr txBox="1"/>
          <p:nvPr/>
        </p:nvSpPr>
        <p:spPr>
          <a:xfrm>
            <a:off x="4356456" y="34160"/>
            <a:ext cx="32865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 smtClean="0">
                <a:latin typeface="Georgia" panose="02040502050405020303" pitchFamily="18" charset="0"/>
                <a:cs typeface="Times New Roman" panose="02020603050405020304" pitchFamily="18" charset="0"/>
              </a:rPr>
              <a:t>Traffic Survey</a:t>
            </a:r>
            <a:endParaRPr lang="en-US" sz="3200" b="1" dirty="0">
              <a:latin typeface="Georgia" panose="02040502050405020303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6456" y="865157"/>
            <a:ext cx="3538025" cy="2650438"/>
          </a:xfrm>
          <a:prstGeom prst="rect">
            <a:avLst/>
          </a:prstGeom>
          <a:ln w="50800">
            <a:solidFill>
              <a:srgbClr val="002060"/>
            </a:solidFill>
            <a:prstDash val="solid"/>
            <a:miter lim="800000"/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</p:pic>
      <p:sp>
        <p:nvSpPr>
          <p:cNvPr id="2" name="Rectangle 1"/>
          <p:cNvSpPr/>
          <p:nvPr/>
        </p:nvSpPr>
        <p:spPr>
          <a:xfrm>
            <a:off x="9013709" y="6550221"/>
            <a:ext cx="209589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/>
              <a:t>Railway Passenger Survey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924" y="865158"/>
            <a:ext cx="3538476" cy="2636804"/>
          </a:xfrm>
          <a:prstGeom prst="rect">
            <a:avLst/>
          </a:prstGeom>
          <a:ln w="50800">
            <a:solidFill>
              <a:srgbClr val="002060"/>
            </a:solidFill>
            <a:prstDash val="solid"/>
            <a:miter lim="800000"/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</p:pic>
      <p:sp>
        <p:nvSpPr>
          <p:cNvPr id="6" name="Rectangle 5"/>
          <p:cNvSpPr/>
          <p:nvPr/>
        </p:nvSpPr>
        <p:spPr>
          <a:xfrm>
            <a:off x="4344856" y="6550223"/>
            <a:ext cx="363388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 smtClean="0"/>
              <a:t>Existing Road Condition on River Embankment</a:t>
            </a:r>
            <a:endParaRPr lang="en-US" sz="1400" b="1" dirty="0"/>
          </a:p>
        </p:txBody>
      </p:sp>
      <p:sp>
        <p:nvSpPr>
          <p:cNvPr id="9" name="Rectangle 8"/>
          <p:cNvSpPr/>
          <p:nvPr/>
        </p:nvSpPr>
        <p:spPr>
          <a:xfrm>
            <a:off x="595658" y="6550222"/>
            <a:ext cx="315940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 smtClean="0"/>
              <a:t>Origin-Destination Survey of Passengers</a:t>
            </a:r>
            <a:endParaRPr lang="en-US" sz="1400" b="1" dirty="0"/>
          </a:p>
        </p:txBody>
      </p:sp>
      <p:sp>
        <p:nvSpPr>
          <p:cNvPr id="10" name="Rectangle 9"/>
          <p:cNvSpPr/>
          <p:nvPr/>
        </p:nvSpPr>
        <p:spPr>
          <a:xfrm>
            <a:off x="8675141" y="3501960"/>
            <a:ext cx="283128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 err="1" smtClean="0"/>
              <a:t>Bonarpara</a:t>
            </a:r>
            <a:r>
              <a:rPr lang="en-US" sz="1400" b="1" dirty="0" smtClean="0"/>
              <a:t> Railway Station, </a:t>
            </a:r>
            <a:r>
              <a:rPr lang="en-US" sz="1400" b="1" dirty="0" err="1" smtClean="0"/>
              <a:t>Saghata</a:t>
            </a:r>
            <a:endParaRPr lang="en-US" sz="1400" b="1" dirty="0"/>
          </a:p>
        </p:txBody>
      </p:sp>
      <p:sp>
        <p:nvSpPr>
          <p:cNvPr id="11" name="Rectangle 10"/>
          <p:cNvSpPr/>
          <p:nvPr/>
        </p:nvSpPr>
        <p:spPr>
          <a:xfrm>
            <a:off x="4746275" y="3501960"/>
            <a:ext cx="264854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/>
              <a:t>Common Traffic Mode in </a:t>
            </a:r>
            <a:r>
              <a:rPr lang="en-US" sz="1400" b="1" dirty="0" err="1" smtClean="0"/>
              <a:t>Saghata</a:t>
            </a:r>
            <a:endParaRPr lang="en-US" sz="1400" b="1" dirty="0"/>
          </a:p>
        </p:txBody>
      </p:sp>
      <p:sp>
        <p:nvSpPr>
          <p:cNvPr id="14" name="Rectangle 13"/>
          <p:cNvSpPr/>
          <p:nvPr/>
        </p:nvSpPr>
        <p:spPr>
          <a:xfrm>
            <a:off x="782774" y="3501961"/>
            <a:ext cx="288739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/>
              <a:t>Survey at </a:t>
            </a:r>
            <a:r>
              <a:rPr lang="en-US" sz="1400" b="1" dirty="0" err="1"/>
              <a:t>Bonarpara</a:t>
            </a:r>
            <a:r>
              <a:rPr lang="en-US" sz="1400" b="1" dirty="0"/>
              <a:t> Railway Station</a:t>
            </a:r>
          </a:p>
        </p:txBody>
      </p:sp>
    </p:spTree>
    <p:extLst>
      <p:ext uri="{BB962C8B-B14F-4D97-AF65-F5344CB8AC3E}">
        <p14:creationId xmlns:p14="http://schemas.microsoft.com/office/powerpoint/2010/main" val="14872600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Tm="10000">
        <p14:vortex dir="r"/>
      </p:transition>
    </mc:Choice>
    <mc:Fallback>
      <p:transition spd="slow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302" y="4058009"/>
            <a:ext cx="3377291" cy="2411692"/>
          </a:xfrm>
          <a:prstGeom prst="rect">
            <a:avLst/>
          </a:prstGeom>
          <a:ln w="50800">
            <a:solidFill>
              <a:srgbClr val="002060"/>
            </a:solidFill>
            <a:prstDash val="solid"/>
            <a:miter lim="800000"/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302" y="1046690"/>
            <a:ext cx="3377291" cy="2513603"/>
          </a:xfrm>
          <a:prstGeom prst="rect">
            <a:avLst/>
          </a:prstGeom>
          <a:ln w="50800">
            <a:solidFill>
              <a:srgbClr val="002060"/>
            </a:solidFill>
            <a:prstDash val="solid"/>
            <a:miter lim="800000"/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9618" y="4062014"/>
            <a:ext cx="3210249" cy="2407687"/>
          </a:xfrm>
          <a:prstGeom prst="rect">
            <a:avLst/>
          </a:prstGeom>
          <a:ln w="50800">
            <a:solidFill>
              <a:srgbClr val="002060"/>
            </a:solidFill>
            <a:prstDash val="solid"/>
            <a:miter lim="800000"/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711" y="4074667"/>
            <a:ext cx="3351472" cy="2395034"/>
          </a:xfrm>
          <a:prstGeom prst="rect">
            <a:avLst/>
          </a:prstGeom>
          <a:ln w="50800">
            <a:solidFill>
              <a:srgbClr val="002060"/>
            </a:solidFill>
            <a:prstDash val="solid"/>
            <a:miter lim="800000"/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9618" y="1046690"/>
            <a:ext cx="3210249" cy="2513603"/>
          </a:xfrm>
          <a:prstGeom prst="rect">
            <a:avLst/>
          </a:prstGeom>
          <a:ln w="50800">
            <a:solidFill>
              <a:srgbClr val="002060"/>
            </a:solidFill>
            <a:prstDash val="solid"/>
            <a:miter lim="800000"/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</p:pic>
      <p:sp>
        <p:nvSpPr>
          <p:cNvPr id="20" name="TextBox 19"/>
          <p:cNvSpPr txBox="1"/>
          <p:nvPr/>
        </p:nvSpPr>
        <p:spPr>
          <a:xfrm>
            <a:off x="465711" y="42701"/>
            <a:ext cx="107854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 smtClean="0">
                <a:latin typeface="Georgia" panose="02040502050405020303" pitchFamily="18" charset="0"/>
                <a:cs typeface="Times New Roman" panose="02020603050405020304" pitchFamily="18" charset="0"/>
              </a:rPr>
              <a:t>Finding Necessities &amp; Challenges Through PRA</a:t>
            </a:r>
            <a:endParaRPr lang="en-US" sz="2400" b="1" dirty="0">
              <a:latin typeface="Georgia" panose="02040502050405020303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711" y="1046690"/>
            <a:ext cx="3351472" cy="2513603"/>
          </a:xfrm>
          <a:prstGeom prst="rect">
            <a:avLst/>
          </a:prstGeom>
          <a:ln w="50800">
            <a:solidFill>
              <a:srgbClr val="002060"/>
            </a:solidFill>
            <a:prstDash val="solid"/>
            <a:miter lim="800000"/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8259280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Tm="10000">
        <p14:vortex dir="r"/>
      </p:transition>
    </mc:Choice>
    <mc:Fallback>
      <p:transition spd="slow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9371" y="3846538"/>
            <a:ext cx="3522423" cy="2641816"/>
          </a:xfrm>
          <a:prstGeom prst="rect">
            <a:avLst/>
          </a:prstGeom>
          <a:ln w="50800">
            <a:solidFill>
              <a:srgbClr val="002060"/>
            </a:solidFill>
            <a:prstDash val="solid"/>
            <a:miter lim="800000"/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7194" y="3846537"/>
            <a:ext cx="3522423" cy="2641817"/>
          </a:xfrm>
          <a:prstGeom prst="rect">
            <a:avLst/>
          </a:prstGeom>
          <a:ln w="50800">
            <a:solidFill>
              <a:srgbClr val="002060"/>
            </a:solidFill>
            <a:prstDash val="solid"/>
            <a:miter lim="800000"/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7194" y="784665"/>
            <a:ext cx="3522423" cy="2641817"/>
          </a:xfrm>
          <a:prstGeom prst="rect">
            <a:avLst/>
          </a:prstGeom>
          <a:ln w="50800">
            <a:solidFill>
              <a:srgbClr val="002060"/>
            </a:solidFill>
            <a:prstDash val="solid"/>
            <a:miter lim="800000"/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9371" y="784665"/>
            <a:ext cx="3522423" cy="2641817"/>
          </a:xfrm>
          <a:prstGeom prst="rect">
            <a:avLst/>
          </a:prstGeom>
          <a:ln w="50800">
            <a:solidFill>
              <a:srgbClr val="002060"/>
            </a:solidFill>
            <a:prstDash val="solid"/>
            <a:miter lim="800000"/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48" y="3846538"/>
            <a:ext cx="3522423" cy="2641817"/>
          </a:xfrm>
          <a:prstGeom prst="rect">
            <a:avLst/>
          </a:prstGeom>
          <a:ln w="50800">
            <a:solidFill>
              <a:srgbClr val="002060"/>
            </a:solidFill>
            <a:prstDash val="solid"/>
            <a:miter lim="800000"/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</p:pic>
      <p:sp>
        <p:nvSpPr>
          <p:cNvPr id="9" name="Rectangle 8"/>
          <p:cNvSpPr/>
          <p:nvPr/>
        </p:nvSpPr>
        <p:spPr>
          <a:xfrm>
            <a:off x="799370" y="-66278"/>
            <a:ext cx="10522423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dirty="0">
                <a:latin typeface="Georgia" panose="02040502050405020303" pitchFamily="18" charset="0"/>
                <a:cs typeface="Calibri" panose="020F0502020204030204" pitchFamily="34" charset="0"/>
              </a:rPr>
              <a:t>Visit  During Flood Situation on Project </a:t>
            </a:r>
            <a:r>
              <a:rPr lang="en-US" sz="2800" b="1" dirty="0" smtClean="0">
                <a:latin typeface="Georgia" panose="02040502050405020303" pitchFamily="18" charset="0"/>
                <a:cs typeface="Calibri" panose="020F0502020204030204" pitchFamily="34" charset="0"/>
              </a:rPr>
              <a:t>Area (July</a:t>
            </a:r>
            <a:r>
              <a:rPr lang="en-US" sz="2800" b="1" dirty="0">
                <a:latin typeface="Georgia" panose="02040502050405020303" pitchFamily="18" charset="0"/>
                <a:cs typeface="Calibri" panose="020F0502020204030204" pitchFamily="34" charset="0"/>
              </a:rPr>
              <a:t>, 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2017</a:t>
            </a:r>
            <a:r>
              <a:rPr lang="en-US" sz="2800" b="1" dirty="0">
                <a:latin typeface="Georgia" panose="02040502050405020303" pitchFamily="18" charset="0"/>
                <a:cs typeface="Calibri" panose="020F0502020204030204" pitchFamily="34" charset="0"/>
              </a:rPr>
              <a:t>)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48" y="784665"/>
            <a:ext cx="3522423" cy="2641817"/>
          </a:xfrm>
          <a:prstGeom prst="rect">
            <a:avLst/>
          </a:prstGeom>
          <a:ln w="50800">
            <a:solidFill>
              <a:srgbClr val="002060"/>
            </a:solidFill>
            <a:prstDash val="solid"/>
            <a:miter lim="800000"/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</p:pic>
      <p:sp>
        <p:nvSpPr>
          <p:cNvPr id="8" name="TextBox 7"/>
          <p:cNvSpPr txBox="1"/>
          <p:nvPr/>
        </p:nvSpPr>
        <p:spPr>
          <a:xfrm>
            <a:off x="939576" y="3426482"/>
            <a:ext cx="222636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Temporary Shelter on Road</a:t>
            </a:r>
            <a:endParaRPr lang="en-US" sz="1400" b="1" dirty="0"/>
          </a:p>
        </p:txBody>
      </p:sp>
      <p:sp>
        <p:nvSpPr>
          <p:cNvPr id="10" name="Rectangle 9"/>
          <p:cNvSpPr/>
          <p:nvPr/>
        </p:nvSpPr>
        <p:spPr>
          <a:xfrm>
            <a:off x="4755185" y="6497743"/>
            <a:ext cx="281987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/>
              <a:t>Temporary Shelter on </a:t>
            </a:r>
            <a:r>
              <a:rPr lang="en-US" sz="1400" b="1" dirty="0" smtClean="0"/>
              <a:t>Embankment</a:t>
            </a:r>
            <a:endParaRPr lang="en-US" sz="1400" b="1" dirty="0"/>
          </a:p>
        </p:txBody>
      </p:sp>
      <p:sp>
        <p:nvSpPr>
          <p:cNvPr id="11" name="Rectangle 10"/>
          <p:cNvSpPr/>
          <p:nvPr/>
        </p:nvSpPr>
        <p:spPr>
          <a:xfrm>
            <a:off x="4897026" y="3426482"/>
            <a:ext cx="237456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 smtClean="0"/>
              <a:t>Vulnerable Building Structure</a:t>
            </a:r>
            <a:endParaRPr lang="en-US" sz="1400" b="1" dirty="0"/>
          </a:p>
        </p:txBody>
      </p:sp>
      <p:sp>
        <p:nvSpPr>
          <p:cNvPr id="12" name="Rectangle 11"/>
          <p:cNvSpPr/>
          <p:nvPr/>
        </p:nvSpPr>
        <p:spPr>
          <a:xfrm>
            <a:off x="8669911" y="3426482"/>
            <a:ext cx="300525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/>
              <a:t>Vulnerable </a:t>
            </a:r>
            <a:r>
              <a:rPr lang="en-US" sz="1400" b="1" dirty="0" smtClean="0"/>
              <a:t>Prone Building </a:t>
            </a:r>
            <a:r>
              <a:rPr lang="en-US" sz="1400" b="1" dirty="0"/>
              <a:t>Structure</a:t>
            </a:r>
          </a:p>
        </p:txBody>
      </p:sp>
      <p:sp>
        <p:nvSpPr>
          <p:cNvPr id="13" name="Rectangle 12"/>
          <p:cNvSpPr/>
          <p:nvPr/>
        </p:nvSpPr>
        <p:spPr>
          <a:xfrm>
            <a:off x="584535" y="6497743"/>
            <a:ext cx="238558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/>
              <a:t>Vulnerable </a:t>
            </a:r>
            <a:r>
              <a:rPr lang="en-US" sz="1400" b="1" dirty="0" smtClean="0"/>
              <a:t>Prone Households</a:t>
            </a:r>
            <a:endParaRPr lang="en-US" sz="1400" b="1" dirty="0"/>
          </a:p>
        </p:txBody>
      </p:sp>
      <p:sp>
        <p:nvSpPr>
          <p:cNvPr id="14" name="Rectangle 13"/>
          <p:cNvSpPr/>
          <p:nvPr/>
        </p:nvSpPr>
        <p:spPr>
          <a:xfrm>
            <a:off x="8851975" y="6500026"/>
            <a:ext cx="2650914" cy="3054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 smtClean="0"/>
              <a:t>Data Collection on Flood </a:t>
            </a:r>
            <a:r>
              <a:rPr lang="en-US" sz="1400" b="1" dirty="0"/>
              <a:t>Damage </a:t>
            </a:r>
          </a:p>
        </p:txBody>
      </p:sp>
    </p:spTree>
    <p:extLst>
      <p:ext uri="{BB962C8B-B14F-4D97-AF65-F5344CB8AC3E}">
        <p14:creationId xmlns:p14="http://schemas.microsoft.com/office/powerpoint/2010/main" val="39580129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Tm="10000">
        <p14:vortex dir="r"/>
      </p:transition>
    </mc:Choice>
    <mc:Fallback>
      <p:transition spd="slow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10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 override="childStyle">
                                        <p:cTn id="5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normal"/>
                                          </p:val>
                                        </p:tav>
                                        <p:tav tm="50000">
                                          <p:val>
                                            <p:strVal val="bold"/>
                                          </p:val>
                                        </p:tav>
                                        <p:tav tm="60000">
                                          <p:val>
                                            <p:strVal val="normal"/>
                                          </p:val>
                                        </p:tav>
                                        <p:tav tm="100000">
                                          <p:val>
                                            <p:strVal val="normal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10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 override="childStyle">
                                        <p:cTn id="5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normal"/>
                                          </p:val>
                                        </p:tav>
                                        <p:tav tm="50000">
                                          <p:val>
                                            <p:strVal val="bold"/>
                                          </p:val>
                                        </p:tav>
                                        <p:tav tm="60000">
                                          <p:val>
                                            <p:strVal val="normal"/>
                                          </p:val>
                                        </p:tav>
                                        <p:tav tm="100000">
                                          <p:val>
                                            <p:strVal val="normal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10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 override="childStyle">
                                        <p:cTn id="5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normal"/>
                                          </p:val>
                                        </p:tav>
                                        <p:tav tm="50000">
                                          <p:val>
                                            <p:strVal val="bold"/>
                                          </p:val>
                                        </p:tav>
                                        <p:tav tm="60000">
                                          <p:val>
                                            <p:strVal val="normal"/>
                                          </p:val>
                                        </p:tav>
                                        <p:tav tm="100000">
                                          <p:val>
                                            <p:strVal val="normal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10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 override="childStyle">
                                        <p:cTn id="5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normal"/>
                                          </p:val>
                                        </p:tav>
                                        <p:tav tm="50000">
                                          <p:val>
                                            <p:strVal val="bold"/>
                                          </p:val>
                                        </p:tav>
                                        <p:tav tm="60000">
                                          <p:val>
                                            <p:strVal val="normal"/>
                                          </p:val>
                                        </p:tav>
                                        <p:tav tm="100000">
                                          <p:val>
                                            <p:strVal val="normal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10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 override="childStyle">
                                        <p:cTn id="5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normal"/>
                                          </p:val>
                                        </p:tav>
                                        <p:tav tm="50000">
                                          <p:val>
                                            <p:strVal val="bold"/>
                                          </p:val>
                                        </p:tav>
                                        <p:tav tm="60000">
                                          <p:val>
                                            <p:strVal val="normal"/>
                                          </p:val>
                                        </p:tav>
                                        <p:tav tm="100000">
                                          <p:val>
                                            <p:strVal val="normal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10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 override="childStyle">
                                        <p:cTn id="6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normal"/>
                                          </p:val>
                                        </p:tav>
                                        <p:tav tm="50000">
                                          <p:val>
                                            <p:strVal val="bold"/>
                                          </p:val>
                                        </p:tav>
                                        <p:tav tm="60000">
                                          <p:val>
                                            <p:strVal val="normal"/>
                                          </p:val>
                                        </p:tav>
                                        <p:tav tm="100000">
                                          <p:val>
                                            <p:strVal val="normal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000"/>
                            </p:stCondLst>
                            <p:childTnLst>
                              <p:par>
                                <p:cTn id="62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7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300" accel="100000" fill="hold">
                                          <p:stCondLst>
                                            <p:cond delay="27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6000"/>
                            </p:stCondLst>
                            <p:childTnLst>
                              <p:par>
                                <p:cTn id="69" presetID="18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7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8" grpId="0"/>
      <p:bldP spid="8" grpId="1"/>
      <p:bldP spid="10" grpId="0"/>
      <p:bldP spid="10" grpId="1"/>
      <p:bldP spid="11" grpId="0"/>
      <p:bldP spid="11" grpId="1"/>
      <p:bldP spid="12" grpId="0"/>
      <p:bldP spid="12" grpId="1"/>
      <p:bldP spid="13" grpId="0"/>
      <p:bldP spid="13" grpId="1"/>
      <p:bldP spid="14" grpId="0"/>
      <p:bldP spid="14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8808" y="882434"/>
            <a:ext cx="3377607" cy="2533205"/>
          </a:xfrm>
          <a:prstGeom prst="rect">
            <a:avLst/>
          </a:prstGeom>
          <a:ln w="50800">
            <a:solidFill>
              <a:srgbClr val="002060"/>
            </a:solidFill>
            <a:prstDash val="solid"/>
            <a:miter lim="800000"/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117" y="882435"/>
            <a:ext cx="3377607" cy="2533205"/>
          </a:xfrm>
          <a:prstGeom prst="rect">
            <a:avLst/>
          </a:prstGeom>
          <a:ln w="50800">
            <a:solidFill>
              <a:srgbClr val="002060"/>
            </a:solidFill>
            <a:prstDash val="solid"/>
            <a:miter lim="800000"/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7499" y="882433"/>
            <a:ext cx="3377606" cy="2533205"/>
          </a:xfrm>
          <a:prstGeom prst="rect">
            <a:avLst/>
          </a:prstGeom>
          <a:ln w="50800">
            <a:solidFill>
              <a:srgbClr val="002060"/>
            </a:solidFill>
            <a:prstDash val="solid"/>
            <a:miter lim="800000"/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1680" y="3944964"/>
            <a:ext cx="3377607" cy="2533205"/>
          </a:xfrm>
          <a:prstGeom prst="rect">
            <a:avLst/>
          </a:prstGeom>
          <a:ln w="50800">
            <a:solidFill>
              <a:srgbClr val="002060"/>
            </a:solidFill>
            <a:prstDash val="solid"/>
            <a:miter lim="800000"/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117" y="3944965"/>
            <a:ext cx="3377607" cy="2533205"/>
          </a:xfrm>
          <a:prstGeom prst="rect">
            <a:avLst/>
          </a:prstGeom>
          <a:ln w="50800">
            <a:solidFill>
              <a:srgbClr val="002060"/>
            </a:solidFill>
            <a:prstDash val="solid"/>
            <a:miter lim="800000"/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7499" y="3944963"/>
            <a:ext cx="3377607" cy="2533205"/>
          </a:xfrm>
          <a:prstGeom prst="rect">
            <a:avLst/>
          </a:prstGeom>
          <a:ln w="50800">
            <a:solidFill>
              <a:srgbClr val="002060"/>
            </a:solidFill>
            <a:prstDash val="solid"/>
            <a:miter lim="800000"/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</p:pic>
      <p:sp>
        <p:nvSpPr>
          <p:cNvPr id="9" name="Rectangle 8"/>
          <p:cNvSpPr/>
          <p:nvPr/>
        </p:nvSpPr>
        <p:spPr>
          <a:xfrm>
            <a:off x="265863" y="0"/>
            <a:ext cx="1134924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dirty="0" smtClean="0">
                <a:latin typeface="Georgia" panose="02040502050405020303" pitchFamily="18" charset="0"/>
                <a:cs typeface="Times New Roman" panose="02020603050405020304" pitchFamily="18" charset="0"/>
              </a:rPr>
              <a:t>Real Time Kinematic(</a:t>
            </a:r>
            <a:r>
              <a:rPr lang="en-US" sz="2800" b="1" dirty="0" err="1" smtClean="0">
                <a:latin typeface="Georgia" panose="02040502050405020303" pitchFamily="18" charset="0"/>
                <a:cs typeface="Times New Roman" panose="02020603050405020304" pitchFamily="18" charset="0"/>
              </a:rPr>
              <a:t>RTK</a:t>
            </a:r>
            <a:r>
              <a:rPr lang="en-US" sz="2800" b="1" dirty="0" smtClean="0">
                <a:latin typeface="Georgia" panose="02040502050405020303" pitchFamily="18" charset="0"/>
                <a:cs typeface="Times New Roman" panose="02020603050405020304" pitchFamily="18" charset="0"/>
              </a:rPr>
              <a:t>) </a:t>
            </a:r>
            <a:r>
              <a:rPr lang="en-US" sz="2800" b="1" dirty="0">
                <a:latin typeface="Georgia" panose="02040502050405020303" pitchFamily="18" charset="0"/>
                <a:cs typeface="Times New Roman" panose="02020603050405020304" pitchFamily="18" charset="0"/>
              </a:rPr>
              <a:t>GPS Survey for Ground </a:t>
            </a:r>
            <a:r>
              <a:rPr lang="en-US" sz="2800" b="1" dirty="0" smtClean="0">
                <a:latin typeface="Georgia" panose="02040502050405020303" pitchFamily="18" charset="0"/>
                <a:cs typeface="Times New Roman" panose="02020603050405020304" pitchFamily="18" charset="0"/>
              </a:rPr>
              <a:t>Trothing</a:t>
            </a:r>
            <a:endParaRPr lang="en-US" sz="2800" b="1" dirty="0">
              <a:latin typeface="Georgia" panose="02040502050405020303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73672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Tm="10000">
        <p14:vortex dir="r"/>
      </p:transition>
    </mc:Choice>
    <mc:Fallback>
      <p:transition spd="slow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8549" y="3697357"/>
            <a:ext cx="3829498" cy="2872124"/>
          </a:xfrm>
          <a:prstGeom prst="rect">
            <a:avLst/>
          </a:prstGeom>
          <a:ln w="50800">
            <a:solidFill>
              <a:srgbClr val="002060"/>
            </a:solidFill>
            <a:prstDash val="solid"/>
            <a:miter lim="800000"/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7212" y="512788"/>
            <a:ext cx="3949242" cy="2808268"/>
          </a:xfrm>
          <a:prstGeom prst="rect">
            <a:avLst/>
          </a:prstGeom>
          <a:ln w="50800">
            <a:solidFill>
              <a:srgbClr val="002060"/>
            </a:solidFill>
            <a:prstDash val="solid"/>
            <a:miter lim="800000"/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4646" y="3697357"/>
            <a:ext cx="4039043" cy="2872124"/>
          </a:xfrm>
          <a:prstGeom prst="rect">
            <a:avLst/>
          </a:prstGeom>
          <a:ln w="50800">
            <a:solidFill>
              <a:srgbClr val="002060"/>
            </a:solidFill>
            <a:prstDash val="solid"/>
            <a:miter lim="800000"/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3691" y="512788"/>
            <a:ext cx="3744356" cy="2808268"/>
          </a:xfrm>
          <a:prstGeom prst="rect">
            <a:avLst/>
          </a:prstGeom>
          <a:ln w="50800">
            <a:solidFill>
              <a:srgbClr val="002060"/>
            </a:solidFill>
            <a:prstDash val="solid"/>
            <a:miter lim="800000"/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269" y="3697357"/>
            <a:ext cx="2036221" cy="2872124"/>
          </a:xfrm>
          <a:prstGeom prst="rect">
            <a:avLst/>
          </a:prstGeom>
          <a:ln w="50800">
            <a:solidFill>
              <a:srgbClr val="002060"/>
            </a:solidFill>
            <a:prstDash val="solid"/>
            <a:miter lim="800000"/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</p:pic>
      <p:sp>
        <p:nvSpPr>
          <p:cNvPr id="9" name="Rectangle 8"/>
          <p:cNvSpPr/>
          <p:nvPr/>
        </p:nvSpPr>
        <p:spPr>
          <a:xfrm>
            <a:off x="119269" y="807580"/>
            <a:ext cx="4018212" cy="22186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>
                <a:latin typeface="Georgia" panose="02040502050405020303" pitchFamily="18" charset="0"/>
                <a:cs typeface="Times New Roman" panose="02020603050405020304" pitchFamily="18" charset="0"/>
              </a:rPr>
              <a:t>Building Vulnerability Assessment</a:t>
            </a:r>
          </a:p>
        </p:txBody>
      </p:sp>
    </p:spTree>
    <p:extLst>
      <p:ext uri="{BB962C8B-B14F-4D97-AF65-F5344CB8AC3E}">
        <p14:creationId xmlns:p14="http://schemas.microsoft.com/office/powerpoint/2010/main" val="39965519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Tm="10000">
        <p14:vortex dir="r"/>
      </p:transition>
    </mc:Choice>
    <mc:Fallback>
      <p:transition spd="slow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2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3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allAtOnce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0041" y="3911370"/>
            <a:ext cx="3401821" cy="2551365"/>
          </a:xfrm>
          <a:prstGeom prst="rect">
            <a:avLst/>
          </a:prstGeom>
          <a:ln w="50800">
            <a:solidFill>
              <a:srgbClr val="002060"/>
            </a:solidFill>
            <a:prstDash val="solid"/>
            <a:miter lim="800000"/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8900" y="3911367"/>
            <a:ext cx="3401822" cy="2551367"/>
          </a:xfrm>
          <a:prstGeom prst="rect">
            <a:avLst/>
          </a:prstGeom>
          <a:ln w="50800">
            <a:solidFill>
              <a:srgbClr val="002060"/>
            </a:solidFill>
            <a:prstDash val="solid"/>
            <a:miter lim="800000"/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0040" y="923330"/>
            <a:ext cx="3401821" cy="2551366"/>
          </a:xfrm>
          <a:prstGeom prst="rect">
            <a:avLst/>
          </a:prstGeom>
          <a:ln w="50800">
            <a:solidFill>
              <a:srgbClr val="002060"/>
            </a:solidFill>
            <a:prstDash val="solid"/>
            <a:miter lim="800000"/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8901" y="923331"/>
            <a:ext cx="3401821" cy="2551365"/>
          </a:xfrm>
          <a:prstGeom prst="rect">
            <a:avLst/>
          </a:prstGeom>
          <a:ln w="50800">
            <a:solidFill>
              <a:srgbClr val="002060"/>
            </a:solidFill>
            <a:prstDash val="solid"/>
            <a:miter lim="800000"/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82" y="923330"/>
            <a:ext cx="3401822" cy="2551366"/>
          </a:xfrm>
          <a:prstGeom prst="rect">
            <a:avLst/>
          </a:prstGeom>
          <a:ln w="50800">
            <a:solidFill>
              <a:srgbClr val="002060"/>
            </a:solidFill>
            <a:prstDash val="solid"/>
            <a:miter lim="800000"/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</p:pic>
      <p:sp>
        <p:nvSpPr>
          <p:cNvPr id="8" name="TextBox 7"/>
          <p:cNvSpPr txBox="1"/>
          <p:nvPr/>
        </p:nvSpPr>
        <p:spPr>
          <a:xfrm>
            <a:off x="2850307" y="0"/>
            <a:ext cx="63812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 smtClean="0">
                <a:latin typeface="Georgia" panose="02040502050405020303" pitchFamily="18" charset="0"/>
                <a:cs typeface="Times New Roman" panose="02020603050405020304" pitchFamily="18" charset="0"/>
              </a:rPr>
              <a:t>Workshop with Stakeholders</a:t>
            </a:r>
            <a:endParaRPr lang="en-US" sz="2400" b="1" dirty="0">
              <a:latin typeface="Georgia" panose="02040502050405020303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82" y="3911368"/>
            <a:ext cx="3401821" cy="2551366"/>
          </a:xfrm>
          <a:prstGeom prst="rect">
            <a:avLst/>
          </a:prstGeom>
          <a:ln w="50800">
            <a:solidFill>
              <a:srgbClr val="002060"/>
            </a:solidFill>
            <a:prstDash val="solid"/>
            <a:miter lim="800000"/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3068140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Tm="10000">
        <p14:vortex dir="r"/>
      </p:transition>
    </mc:Choice>
    <mc:Fallback>
      <p:transition spd="slow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12086" y="1866926"/>
            <a:ext cx="788728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dirty="0" smtClean="0">
                <a:latin typeface="Bookman Old Style" panose="02050604050505020204" pitchFamily="18" charset="0"/>
              </a:rPr>
              <a:t>Thank You For Attention</a:t>
            </a:r>
            <a:endParaRPr lang="en-US" b="1" dirty="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921318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250" advTm="10000">
        <p15:prstTrans prst="origami"/>
      </p:transition>
    </mc:Choice>
    <mc:Fallback>
      <p:transition spd="slow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8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7963" y="1234049"/>
            <a:ext cx="8166100" cy="12827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 smtClean="0">
                <a:latin typeface="Book Antiqua" panose="02040602050305030304" pitchFamily="18" charset="0"/>
              </a:rPr>
              <a:t>Welcome to the Presentation……………</a:t>
            </a:r>
            <a:endParaRPr lang="en-US" sz="3200" b="1" dirty="0"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69210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Tm="10000">
        <p14:vortex dir="r"/>
      </p:transition>
    </mc:Choice>
    <mc:Fallback>
      <p:transition spd="slow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0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8748" y="3751360"/>
            <a:ext cx="3501551" cy="2626163"/>
          </a:xfrm>
          <a:prstGeom prst="rect">
            <a:avLst/>
          </a:prstGeom>
          <a:ln w="50800">
            <a:solidFill>
              <a:srgbClr val="002060"/>
            </a:solidFill>
            <a:prstDash val="solid"/>
            <a:miter lim="800000"/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5871" y="3751360"/>
            <a:ext cx="3501551" cy="2626163"/>
          </a:xfrm>
          <a:prstGeom prst="rect">
            <a:avLst/>
          </a:prstGeom>
          <a:ln w="50800">
            <a:solidFill>
              <a:srgbClr val="002060"/>
            </a:solidFill>
            <a:prstDash val="solid"/>
            <a:miter lim="800000"/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5631" y="520933"/>
            <a:ext cx="3501534" cy="2625970"/>
          </a:xfrm>
          <a:prstGeom prst="rect">
            <a:avLst/>
          </a:prstGeom>
          <a:ln w="50800">
            <a:solidFill>
              <a:srgbClr val="002060"/>
            </a:solidFill>
            <a:prstDash val="solid"/>
            <a:miter lim="800000"/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8748" y="520933"/>
            <a:ext cx="3501293" cy="2625970"/>
          </a:xfrm>
          <a:prstGeom prst="rect">
            <a:avLst/>
          </a:prstGeom>
          <a:ln w="50800">
            <a:solidFill>
              <a:srgbClr val="002060"/>
            </a:solidFill>
            <a:prstDash val="solid"/>
            <a:miter lim="800000"/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063" y="3751360"/>
            <a:ext cx="3164113" cy="2626164"/>
          </a:xfrm>
          <a:prstGeom prst="rect">
            <a:avLst/>
          </a:prstGeom>
          <a:ln w="50800">
            <a:solidFill>
              <a:srgbClr val="002060"/>
            </a:solidFill>
            <a:prstDash val="solid"/>
            <a:miter lim="800000"/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</p:pic>
      <p:sp>
        <p:nvSpPr>
          <p:cNvPr id="15" name="TextBox 14"/>
          <p:cNvSpPr txBox="1"/>
          <p:nvPr/>
        </p:nvSpPr>
        <p:spPr>
          <a:xfrm>
            <a:off x="250337" y="1049088"/>
            <a:ext cx="342283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 smtClean="0">
                <a:latin typeface="Georgia" panose="02040502050405020303" pitchFamily="18" charset="0"/>
                <a:cs typeface="Times New Roman" panose="02020603050405020304" pitchFamily="18" charset="0"/>
              </a:rPr>
              <a:t>Inception Period</a:t>
            </a:r>
            <a:endParaRPr lang="en-US" sz="2400" b="1" dirty="0">
              <a:latin typeface="Georgia" panose="02040502050405020303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603761" y="3257562"/>
            <a:ext cx="275126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/>
              <a:t>Focus Group Discussion at </a:t>
            </a:r>
            <a:r>
              <a:rPr lang="en-US" sz="1400" b="1" dirty="0" err="1"/>
              <a:t>Saghata</a:t>
            </a:r>
            <a:endParaRPr lang="en-US" sz="1400" b="1" dirty="0"/>
          </a:p>
        </p:txBody>
      </p:sp>
      <p:sp>
        <p:nvSpPr>
          <p:cNvPr id="3" name="Rectangle 2"/>
          <p:cNvSpPr/>
          <p:nvPr/>
        </p:nvSpPr>
        <p:spPr>
          <a:xfrm>
            <a:off x="8511375" y="3257562"/>
            <a:ext cx="321158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/>
              <a:t>Focus Group </a:t>
            </a:r>
            <a:r>
              <a:rPr lang="en-US" sz="1400" b="1" dirty="0" smtClean="0"/>
              <a:t>Discussion (</a:t>
            </a:r>
            <a:r>
              <a:rPr lang="en-US" sz="1400" b="1" dirty="0" err="1" smtClean="0"/>
              <a:t>FGD</a:t>
            </a:r>
            <a:r>
              <a:rPr lang="en-US" sz="1400" b="1" dirty="0" smtClean="0"/>
              <a:t>) </a:t>
            </a:r>
            <a:r>
              <a:rPr lang="en-US" sz="1400" b="1" dirty="0"/>
              <a:t>at </a:t>
            </a:r>
            <a:r>
              <a:rPr lang="en-US" sz="1400" b="1" dirty="0" err="1"/>
              <a:t>Saghata</a:t>
            </a:r>
            <a:endParaRPr lang="en-US" sz="1400" b="1" dirty="0"/>
          </a:p>
        </p:txBody>
      </p:sp>
      <p:sp>
        <p:nvSpPr>
          <p:cNvPr id="4" name="Rectangle 3"/>
          <p:cNvSpPr/>
          <p:nvPr/>
        </p:nvSpPr>
        <p:spPr>
          <a:xfrm>
            <a:off x="8741535" y="6455691"/>
            <a:ext cx="275126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/>
              <a:t>Focus Group Discussion at </a:t>
            </a:r>
            <a:r>
              <a:rPr lang="en-US" sz="1400" b="1" dirty="0" err="1"/>
              <a:t>Saghata</a:t>
            </a:r>
            <a:endParaRPr lang="en-US" sz="1400" b="1" dirty="0"/>
          </a:p>
        </p:txBody>
      </p:sp>
      <p:sp>
        <p:nvSpPr>
          <p:cNvPr id="5" name="Rectangle 4"/>
          <p:cNvSpPr/>
          <p:nvPr/>
        </p:nvSpPr>
        <p:spPr>
          <a:xfrm>
            <a:off x="4683536" y="6455691"/>
            <a:ext cx="240969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/>
              <a:t>Courtyard Meeting at </a:t>
            </a:r>
            <a:r>
              <a:rPr lang="en-US" sz="1400" b="1" dirty="0" err="1"/>
              <a:t>Saghata</a:t>
            </a:r>
            <a:endParaRPr lang="en-US" sz="1400" b="1" dirty="0"/>
          </a:p>
        </p:txBody>
      </p:sp>
      <p:sp>
        <p:nvSpPr>
          <p:cNvPr id="6" name="Rectangle 5"/>
          <p:cNvSpPr/>
          <p:nvPr/>
        </p:nvSpPr>
        <p:spPr>
          <a:xfrm>
            <a:off x="380287" y="6455692"/>
            <a:ext cx="329288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/>
              <a:t>Meeting With Local Upazila Level Officials</a:t>
            </a:r>
          </a:p>
        </p:txBody>
      </p:sp>
    </p:spTree>
    <p:extLst>
      <p:ext uri="{BB962C8B-B14F-4D97-AF65-F5344CB8AC3E}">
        <p14:creationId xmlns:p14="http://schemas.microsoft.com/office/powerpoint/2010/main" val="5418346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Tm="10000">
        <p14:vortex dir="r"/>
      </p:transition>
    </mc:Choice>
    <mc:Fallback>
      <p:transition spd="slow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000"/>
                            </p:stCondLst>
                            <p:childTnLst>
                              <p:par>
                                <p:cTn id="42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3" dur="2000" fill="hold"/>
                                        <p:tgtEl>
                                          <p:spTgt spid="1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  <p:bldP spid="2" grpId="0"/>
      <p:bldP spid="3" grpId="0"/>
      <p:bldP spid="4" grpId="0"/>
      <p:bldP spid="5" grpId="0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7346" y="3088687"/>
            <a:ext cx="5811112" cy="3371414"/>
          </a:xfrm>
          <a:prstGeom prst="rect">
            <a:avLst/>
          </a:prstGeom>
          <a:ln w="50800">
            <a:solidFill>
              <a:srgbClr val="002060"/>
            </a:solidFill>
            <a:prstDash val="solid"/>
            <a:miter lim="800000"/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454" y="540672"/>
            <a:ext cx="2546928" cy="1866944"/>
          </a:xfrm>
          <a:prstGeom prst="rect">
            <a:avLst/>
          </a:prstGeom>
          <a:ln w="50800">
            <a:solidFill>
              <a:srgbClr val="002060"/>
            </a:solidFill>
            <a:prstDash val="solid"/>
            <a:miter lim="800000"/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3644" y="540673"/>
            <a:ext cx="2489258" cy="1866943"/>
          </a:xfrm>
          <a:prstGeom prst="rect">
            <a:avLst/>
          </a:prstGeom>
          <a:ln w="50800">
            <a:solidFill>
              <a:srgbClr val="002060"/>
            </a:solidFill>
            <a:prstDash val="solid"/>
            <a:miter lim="800000"/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9200" y="540672"/>
            <a:ext cx="2489258" cy="1866944"/>
          </a:xfrm>
          <a:prstGeom prst="rect">
            <a:avLst/>
          </a:prstGeom>
          <a:ln w="50800">
            <a:solidFill>
              <a:srgbClr val="002060"/>
            </a:solidFill>
            <a:prstDash val="solid"/>
            <a:miter lim="800000"/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000" y="3088687"/>
            <a:ext cx="4495219" cy="3371414"/>
          </a:xfrm>
          <a:prstGeom prst="rect">
            <a:avLst/>
          </a:prstGeom>
          <a:ln w="50800">
            <a:solidFill>
              <a:srgbClr val="002060"/>
            </a:solidFill>
            <a:prstDash val="solid"/>
            <a:miter lim="800000"/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</p:pic>
      <p:sp>
        <p:nvSpPr>
          <p:cNvPr id="8" name="TextBox 7"/>
          <p:cNvSpPr txBox="1"/>
          <p:nvPr/>
        </p:nvSpPr>
        <p:spPr>
          <a:xfrm>
            <a:off x="235350" y="837956"/>
            <a:ext cx="279280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 smtClean="0">
                <a:latin typeface="Georgia" panose="02040502050405020303" pitchFamily="18" charset="0"/>
                <a:cs typeface="Times New Roman" panose="02020603050405020304" pitchFamily="18" charset="0"/>
              </a:rPr>
              <a:t>Agricultural Survey</a:t>
            </a:r>
            <a:endParaRPr lang="en-US" sz="2400" b="1" dirty="0">
              <a:latin typeface="Georgia" panose="02040502050405020303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19747" y="6488668"/>
            <a:ext cx="340708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/>
              <a:t>Knowledge Sharing with Local Stakeholders</a:t>
            </a:r>
          </a:p>
        </p:txBody>
      </p:sp>
      <p:sp>
        <p:nvSpPr>
          <p:cNvPr id="9" name="Rectangle 8"/>
          <p:cNvSpPr/>
          <p:nvPr/>
        </p:nvSpPr>
        <p:spPr>
          <a:xfrm>
            <a:off x="7418796" y="6488668"/>
            <a:ext cx="247766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/>
              <a:t>Consultation with Local People</a:t>
            </a:r>
          </a:p>
        </p:txBody>
      </p:sp>
      <p:sp>
        <p:nvSpPr>
          <p:cNvPr id="10" name="Rectangle 9"/>
          <p:cNvSpPr/>
          <p:nvPr/>
        </p:nvSpPr>
        <p:spPr>
          <a:xfrm>
            <a:off x="5820793" y="2594263"/>
            <a:ext cx="354840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 smtClean="0"/>
              <a:t>Major Crop Diversification at </a:t>
            </a:r>
            <a:r>
              <a:rPr lang="en-US" sz="1400" b="1" dirty="0" err="1" smtClean="0"/>
              <a:t>Saghata</a:t>
            </a:r>
            <a:r>
              <a:rPr lang="en-US" sz="1400" b="1" dirty="0" smtClean="0"/>
              <a:t> Upazila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9698633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Tm="10000">
        <p14:vortex dir="r"/>
      </p:transition>
    </mc:Choice>
    <mc:Fallback>
      <p:transition spd="slow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18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6" grpId="0"/>
      <p:bldP spid="9" grpId="0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471" y="940661"/>
            <a:ext cx="3427551" cy="2570664"/>
          </a:xfrm>
          <a:prstGeom prst="rect">
            <a:avLst/>
          </a:prstGeom>
          <a:ln w="50800">
            <a:solidFill>
              <a:srgbClr val="002060"/>
            </a:solidFill>
            <a:prstDash val="solid"/>
            <a:miter lim="800000"/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4492" y="940661"/>
            <a:ext cx="3427552" cy="2570664"/>
          </a:xfrm>
          <a:prstGeom prst="rect">
            <a:avLst/>
          </a:prstGeom>
          <a:ln w="50800">
            <a:solidFill>
              <a:srgbClr val="002060"/>
            </a:solidFill>
            <a:prstDash val="solid"/>
            <a:miter lim="800000"/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471" y="3925967"/>
            <a:ext cx="3427551" cy="2570664"/>
          </a:xfrm>
          <a:prstGeom prst="rect">
            <a:avLst/>
          </a:prstGeom>
          <a:ln w="50800">
            <a:solidFill>
              <a:srgbClr val="002060"/>
            </a:solidFill>
            <a:prstDash val="solid"/>
            <a:miter lim="800000"/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3515" y="940660"/>
            <a:ext cx="3427553" cy="2570664"/>
          </a:xfrm>
          <a:prstGeom prst="rect">
            <a:avLst/>
          </a:prstGeom>
          <a:ln w="50800">
            <a:solidFill>
              <a:srgbClr val="002060"/>
            </a:solidFill>
            <a:prstDash val="solid"/>
            <a:miter lim="800000"/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3516" y="3925967"/>
            <a:ext cx="3427552" cy="2570664"/>
          </a:xfrm>
          <a:prstGeom prst="rect">
            <a:avLst/>
          </a:prstGeom>
          <a:ln w="50800">
            <a:solidFill>
              <a:srgbClr val="002060"/>
            </a:solidFill>
            <a:prstDash val="solid"/>
            <a:miter lim="800000"/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</p:pic>
      <p:sp>
        <p:nvSpPr>
          <p:cNvPr id="10" name="TextBox 9"/>
          <p:cNvSpPr txBox="1"/>
          <p:nvPr/>
        </p:nvSpPr>
        <p:spPr>
          <a:xfrm>
            <a:off x="1813821" y="95130"/>
            <a:ext cx="877506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atin typeface="Georgia" panose="02040502050405020303" pitchFamily="18" charset="0"/>
                <a:cs typeface="Times New Roman" panose="02020603050405020304" pitchFamily="18" charset="0"/>
              </a:rPr>
              <a:t>BM Pillar Installation &amp; Baseline Survey</a:t>
            </a:r>
          </a:p>
          <a:p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4492" y="3925968"/>
            <a:ext cx="3427551" cy="2570663"/>
          </a:xfrm>
          <a:prstGeom prst="rect">
            <a:avLst/>
          </a:prstGeom>
          <a:ln w="50800">
            <a:solidFill>
              <a:srgbClr val="002060"/>
            </a:solidFill>
            <a:prstDash val="solid"/>
            <a:miter lim="800000"/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</p:pic>
      <p:sp>
        <p:nvSpPr>
          <p:cNvPr id="5" name="Rectangle 4"/>
          <p:cNvSpPr/>
          <p:nvPr/>
        </p:nvSpPr>
        <p:spPr>
          <a:xfrm>
            <a:off x="561627" y="3526025"/>
            <a:ext cx="332007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/>
              <a:t>Establishment of </a:t>
            </a:r>
            <a:r>
              <a:rPr lang="en-US" sz="1400" b="1" dirty="0" err="1"/>
              <a:t>UDD</a:t>
            </a:r>
            <a:r>
              <a:rPr lang="en-US" sz="1400" b="1" dirty="0"/>
              <a:t> Reference BM </a:t>
            </a:r>
            <a:r>
              <a:rPr lang="en-US" sz="1400" b="1" dirty="0" smtClean="0"/>
              <a:t>Pillar</a:t>
            </a:r>
            <a:endParaRPr lang="en-US" sz="1400" b="1" dirty="0"/>
          </a:p>
        </p:txBody>
      </p:sp>
      <p:sp>
        <p:nvSpPr>
          <p:cNvPr id="7" name="Rectangle 6"/>
          <p:cNvSpPr/>
          <p:nvPr/>
        </p:nvSpPr>
        <p:spPr>
          <a:xfrm>
            <a:off x="4454018" y="3526024"/>
            <a:ext cx="332007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/>
              <a:t>Establishment of </a:t>
            </a:r>
            <a:r>
              <a:rPr lang="en-US" sz="1400" b="1" dirty="0" err="1"/>
              <a:t>UDD</a:t>
            </a:r>
            <a:r>
              <a:rPr lang="en-US" sz="1400" b="1" dirty="0"/>
              <a:t> Reference BM </a:t>
            </a:r>
            <a:r>
              <a:rPr lang="en-US" sz="1400" b="1" dirty="0" smtClean="0"/>
              <a:t>Pillar</a:t>
            </a:r>
            <a:endParaRPr lang="en-US" sz="1400" b="1" dirty="0"/>
          </a:p>
        </p:txBody>
      </p:sp>
      <p:sp>
        <p:nvSpPr>
          <p:cNvPr id="11" name="Rectangle 10"/>
          <p:cNvSpPr/>
          <p:nvPr/>
        </p:nvSpPr>
        <p:spPr>
          <a:xfrm>
            <a:off x="1578027" y="6503369"/>
            <a:ext cx="125066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 err="1"/>
              <a:t>UDD</a:t>
            </a:r>
            <a:r>
              <a:rPr lang="en-US" sz="1400" b="1" dirty="0"/>
              <a:t> BM Pillar</a:t>
            </a:r>
          </a:p>
        </p:txBody>
      </p:sp>
      <p:sp>
        <p:nvSpPr>
          <p:cNvPr id="8" name="Rectangle 7"/>
          <p:cNvSpPr/>
          <p:nvPr/>
        </p:nvSpPr>
        <p:spPr>
          <a:xfrm>
            <a:off x="8520653" y="3511324"/>
            <a:ext cx="289752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/>
              <a:t>SOB BM Pillar </a:t>
            </a:r>
            <a:r>
              <a:rPr lang="en-US" sz="1400" b="1" dirty="0" smtClean="0"/>
              <a:t>at </a:t>
            </a:r>
            <a:r>
              <a:rPr lang="en-US" sz="1400" b="1" dirty="0" err="1" smtClean="0"/>
              <a:t>Bonarpara</a:t>
            </a:r>
            <a:r>
              <a:rPr lang="en-US" sz="1400" b="1" dirty="0" smtClean="0"/>
              <a:t>, </a:t>
            </a:r>
            <a:r>
              <a:rPr lang="en-US" sz="1400" b="1" dirty="0" err="1" smtClean="0"/>
              <a:t>Saghata</a:t>
            </a:r>
            <a:endParaRPr lang="en-US" sz="1400" b="1" dirty="0"/>
          </a:p>
        </p:txBody>
      </p:sp>
      <p:sp>
        <p:nvSpPr>
          <p:cNvPr id="13" name="Rectangle 12"/>
          <p:cNvSpPr/>
          <p:nvPr/>
        </p:nvSpPr>
        <p:spPr>
          <a:xfrm>
            <a:off x="5333872" y="6503369"/>
            <a:ext cx="176971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 err="1"/>
              <a:t>RTK</a:t>
            </a:r>
            <a:r>
              <a:rPr lang="en-US" sz="1400" b="1" dirty="0"/>
              <a:t> GPS point survey</a:t>
            </a:r>
          </a:p>
        </p:txBody>
      </p:sp>
      <p:sp>
        <p:nvSpPr>
          <p:cNvPr id="14" name="Rectangle 13"/>
          <p:cNvSpPr/>
          <p:nvPr/>
        </p:nvSpPr>
        <p:spPr>
          <a:xfrm>
            <a:off x="8393471" y="6503369"/>
            <a:ext cx="314284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/>
              <a:t>Collection of </a:t>
            </a:r>
            <a:r>
              <a:rPr lang="en-US" sz="1400" b="1" dirty="0" smtClean="0"/>
              <a:t>Base Point GPS </a:t>
            </a:r>
            <a:r>
              <a:rPr lang="en-US" sz="1400" b="1" dirty="0"/>
              <a:t>Coordinate</a:t>
            </a:r>
          </a:p>
        </p:txBody>
      </p:sp>
    </p:spTree>
    <p:extLst>
      <p:ext uri="{BB962C8B-B14F-4D97-AF65-F5344CB8AC3E}">
        <p14:creationId xmlns:p14="http://schemas.microsoft.com/office/powerpoint/2010/main" val="29518563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Tm="10000">
        <p14:vortex dir="r"/>
      </p:transition>
    </mc:Choice>
    <mc:Fallback>
      <p:transition spd="slow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000"/>
                            </p:stCondLst>
                            <p:childTnLst>
                              <p:par>
                                <p:cTn id="43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0"/>
                            </p:stCondLst>
                            <p:childTnLst>
                              <p:par>
                                <p:cTn id="50" presetID="18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5" grpId="0"/>
      <p:bldP spid="7" grpId="0"/>
      <p:bldP spid="11" grpId="0"/>
      <p:bldP spid="8" grpId="0"/>
      <p:bldP spid="13" grpId="0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7088" y="585613"/>
            <a:ext cx="3637890" cy="2728418"/>
          </a:xfrm>
          <a:prstGeom prst="rect">
            <a:avLst/>
          </a:prstGeom>
          <a:ln w="50800">
            <a:solidFill>
              <a:srgbClr val="002060"/>
            </a:solidFill>
            <a:prstDash val="solid"/>
            <a:miter lim="800000"/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7089" y="3761395"/>
            <a:ext cx="3637890" cy="2728418"/>
          </a:xfrm>
          <a:prstGeom prst="rect">
            <a:avLst/>
          </a:prstGeom>
          <a:ln w="50800">
            <a:solidFill>
              <a:srgbClr val="002060"/>
            </a:solidFill>
            <a:prstDash val="solid"/>
            <a:miter lim="800000"/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096" y="4346398"/>
            <a:ext cx="2857886" cy="2143415"/>
          </a:xfrm>
          <a:prstGeom prst="rect">
            <a:avLst/>
          </a:prstGeom>
          <a:ln w="50800">
            <a:solidFill>
              <a:srgbClr val="002060"/>
            </a:solidFill>
            <a:prstDash val="solid"/>
            <a:miter lim="800000"/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0237" y="585613"/>
            <a:ext cx="3518740" cy="2728418"/>
          </a:xfrm>
          <a:prstGeom prst="rect">
            <a:avLst/>
          </a:prstGeom>
          <a:ln w="50800">
            <a:solidFill>
              <a:srgbClr val="002060"/>
            </a:solidFill>
            <a:prstDash val="solid"/>
            <a:miter lim="800000"/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0237" y="3761395"/>
            <a:ext cx="3518739" cy="2728418"/>
          </a:xfrm>
          <a:prstGeom prst="rect">
            <a:avLst/>
          </a:prstGeom>
          <a:ln w="50800">
            <a:solidFill>
              <a:srgbClr val="002060"/>
            </a:solidFill>
            <a:prstDash val="solid"/>
            <a:miter lim="800000"/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</p:pic>
      <p:sp>
        <p:nvSpPr>
          <p:cNvPr id="8" name="TextBox 7"/>
          <p:cNvSpPr txBox="1"/>
          <p:nvPr/>
        </p:nvSpPr>
        <p:spPr>
          <a:xfrm>
            <a:off x="477494" y="22320"/>
            <a:ext cx="2963485" cy="14800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 smtClean="0">
                <a:latin typeface="Georgia" panose="02040502050405020303" pitchFamily="18" charset="0"/>
                <a:cs typeface="Times New Roman" panose="02020603050405020304" pitchFamily="18" charset="0"/>
              </a:rPr>
              <a:t>Geological Survey</a:t>
            </a:r>
            <a:endParaRPr lang="en-US" sz="2400" b="1" dirty="0">
              <a:latin typeface="Georgia" panose="02040502050405020303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096" y="1751654"/>
            <a:ext cx="2857883" cy="2146473"/>
          </a:xfrm>
          <a:prstGeom prst="rect">
            <a:avLst/>
          </a:prstGeom>
          <a:ln w="50800">
            <a:solidFill>
              <a:srgbClr val="002060"/>
            </a:solidFill>
            <a:prstDash val="solid"/>
            <a:miter lim="800000"/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</p:pic>
      <p:sp>
        <p:nvSpPr>
          <p:cNvPr id="7" name="Rectangle 6"/>
          <p:cNvSpPr/>
          <p:nvPr/>
        </p:nvSpPr>
        <p:spPr>
          <a:xfrm>
            <a:off x="4602375" y="6540182"/>
            <a:ext cx="177304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/>
              <a:t>Data Acquisition Unit</a:t>
            </a:r>
          </a:p>
        </p:txBody>
      </p:sp>
      <p:sp>
        <p:nvSpPr>
          <p:cNvPr id="10" name="Rectangle 9"/>
          <p:cNvSpPr/>
          <p:nvPr/>
        </p:nvSpPr>
        <p:spPr>
          <a:xfrm>
            <a:off x="1056486" y="3967884"/>
            <a:ext cx="177304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 smtClean="0"/>
              <a:t>Data Acquisition Unit</a:t>
            </a:r>
            <a:endParaRPr lang="en-US" sz="1400" b="1" dirty="0"/>
          </a:p>
        </p:txBody>
      </p:sp>
      <p:sp>
        <p:nvSpPr>
          <p:cNvPr id="11" name="Rectangle 10"/>
          <p:cNvSpPr/>
          <p:nvPr/>
        </p:nvSpPr>
        <p:spPr>
          <a:xfrm>
            <a:off x="477494" y="6518040"/>
            <a:ext cx="284802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/>
              <a:t>Down hole Seismic Test Data Logger</a:t>
            </a:r>
          </a:p>
        </p:txBody>
      </p:sp>
      <p:sp>
        <p:nvSpPr>
          <p:cNvPr id="12" name="Rectangle 11"/>
          <p:cNvSpPr/>
          <p:nvPr/>
        </p:nvSpPr>
        <p:spPr>
          <a:xfrm>
            <a:off x="8797574" y="3358318"/>
            <a:ext cx="223798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/>
              <a:t>Piling For Geological Survey</a:t>
            </a:r>
          </a:p>
        </p:txBody>
      </p:sp>
      <p:sp>
        <p:nvSpPr>
          <p:cNvPr id="13" name="Rectangle 12"/>
          <p:cNvSpPr/>
          <p:nvPr/>
        </p:nvSpPr>
        <p:spPr>
          <a:xfrm>
            <a:off x="8432412" y="6540182"/>
            <a:ext cx="315438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/>
              <a:t>Collection of Soil Sample for Lab Test</a:t>
            </a:r>
          </a:p>
        </p:txBody>
      </p:sp>
      <p:sp>
        <p:nvSpPr>
          <p:cNvPr id="14" name="Rectangle 13"/>
          <p:cNvSpPr/>
          <p:nvPr/>
        </p:nvSpPr>
        <p:spPr>
          <a:xfrm>
            <a:off x="4464998" y="3358318"/>
            <a:ext cx="248991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 smtClean="0"/>
              <a:t>Selection of Borehole Location 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26127164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Tm="10000">
        <p14:vortex dir="r"/>
      </p:transition>
    </mc:Choice>
    <mc:Fallback>
      <p:transition spd="slow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3000"/>
                            </p:stCondLst>
                            <p:childTnLst>
                              <p:par>
                                <p:cTn id="73" presetID="4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2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8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8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200" decel="5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200" decel="5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0"/>
                            </p:stCondLst>
                            <p:childTnLst>
                              <p:par>
                                <p:cTn id="81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2" dur="1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7" grpId="0"/>
      <p:bldP spid="10" grpId="0"/>
      <p:bldP spid="11" grpId="0"/>
      <p:bldP spid="12" grpId="0"/>
      <p:bldP spid="13" grpId="0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370" y="345635"/>
            <a:ext cx="3676357" cy="2757268"/>
          </a:xfrm>
          <a:prstGeom prst="rect">
            <a:avLst/>
          </a:prstGeom>
          <a:ln w="50800">
            <a:solidFill>
              <a:srgbClr val="002060"/>
            </a:solidFill>
            <a:prstDash val="solid"/>
            <a:miter lim="800000"/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7832" y="3530211"/>
            <a:ext cx="3676357" cy="2757268"/>
          </a:xfrm>
          <a:prstGeom prst="rect">
            <a:avLst/>
          </a:prstGeom>
          <a:ln w="50800">
            <a:solidFill>
              <a:srgbClr val="002060"/>
            </a:solidFill>
            <a:prstDash val="solid"/>
            <a:miter lim="800000"/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7832" y="345635"/>
            <a:ext cx="3676358" cy="2757268"/>
          </a:xfrm>
          <a:prstGeom prst="rect">
            <a:avLst/>
          </a:prstGeom>
          <a:ln w="50800">
            <a:solidFill>
              <a:srgbClr val="002060"/>
            </a:solidFill>
            <a:prstDash val="solid"/>
            <a:miter lim="800000"/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294" y="3530212"/>
            <a:ext cx="3676356" cy="2757267"/>
          </a:xfrm>
          <a:prstGeom prst="rect">
            <a:avLst/>
          </a:prstGeom>
          <a:ln w="50800">
            <a:solidFill>
              <a:srgbClr val="002060"/>
            </a:solidFill>
            <a:prstDash val="solid"/>
            <a:miter lim="800000"/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371" y="3530212"/>
            <a:ext cx="3676356" cy="2757267"/>
          </a:xfrm>
          <a:prstGeom prst="rect">
            <a:avLst/>
          </a:prstGeom>
          <a:ln w="50800">
            <a:solidFill>
              <a:srgbClr val="002060"/>
            </a:solidFill>
            <a:prstDash val="solid"/>
            <a:miter lim="800000"/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</p:pic>
      <p:sp>
        <p:nvSpPr>
          <p:cNvPr id="11" name="TextBox 10"/>
          <p:cNvSpPr txBox="1"/>
          <p:nvPr/>
        </p:nvSpPr>
        <p:spPr>
          <a:xfrm>
            <a:off x="482187" y="984258"/>
            <a:ext cx="3152569" cy="14800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 smtClean="0">
                <a:latin typeface="Georgia" panose="02040502050405020303" pitchFamily="18" charset="0"/>
                <a:cs typeface="Times New Roman" panose="02020603050405020304" pitchFamily="18" charset="0"/>
              </a:rPr>
              <a:t>Hydrological Survey</a:t>
            </a:r>
            <a:endParaRPr lang="en-US" sz="2400" b="1" dirty="0">
              <a:latin typeface="Georgia" panose="02040502050405020303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877165" y="6287479"/>
            <a:ext cx="285655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 smtClean="0"/>
              <a:t>Cross-Section Point at </a:t>
            </a:r>
            <a:r>
              <a:rPr lang="en-US" sz="1400" b="1" dirty="0"/>
              <a:t>Bengali River </a:t>
            </a:r>
          </a:p>
        </p:txBody>
      </p:sp>
      <p:sp>
        <p:nvSpPr>
          <p:cNvPr id="7" name="Rectangle 6"/>
          <p:cNvSpPr/>
          <p:nvPr/>
        </p:nvSpPr>
        <p:spPr>
          <a:xfrm>
            <a:off x="551456" y="6287479"/>
            <a:ext cx="307597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/>
              <a:t>Cross-Section </a:t>
            </a:r>
            <a:r>
              <a:rPr lang="en-US" sz="1400" b="1" dirty="0" smtClean="0"/>
              <a:t>of Bengali and Alai </a:t>
            </a:r>
            <a:r>
              <a:rPr lang="en-US" sz="1400" b="1" dirty="0"/>
              <a:t>River </a:t>
            </a:r>
          </a:p>
        </p:txBody>
      </p:sp>
      <p:sp>
        <p:nvSpPr>
          <p:cNvPr id="8" name="Rectangle 7"/>
          <p:cNvSpPr/>
          <p:nvPr/>
        </p:nvSpPr>
        <p:spPr>
          <a:xfrm>
            <a:off x="8606533" y="6287479"/>
            <a:ext cx="307597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/>
              <a:t>Cross-Section of Bengali and Alai River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9328653" y="3111853"/>
            <a:ext cx="203408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/>
              <a:t>Bathymetry </a:t>
            </a:r>
            <a:r>
              <a:rPr lang="en-US" sz="1400" b="1" dirty="0" smtClean="0"/>
              <a:t>Survey Point</a:t>
            </a:r>
            <a:endParaRPr lang="en-US" sz="1400" b="1" dirty="0"/>
          </a:p>
        </p:txBody>
      </p:sp>
      <p:sp>
        <p:nvSpPr>
          <p:cNvPr id="13" name="Rectangle 12"/>
          <p:cNvSpPr/>
          <p:nvPr/>
        </p:nvSpPr>
        <p:spPr>
          <a:xfrm>
            <a:off x="4877165" y="3109000"/>
            <a:ext cx="246282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/>
              <a:t>Consultation with Local People</a:t>
            </a:r>
          </a:p>
        </p:txBody>
      </p:sp>
    </p:spTree>
    <p:extLst>
      <p:ext uri="{BB962C8B-B14F-4D97-AF65-F5344CB8AC3E}">
        <p14:creationId xmlns:p14="http://schemas.microsoft.com/office/powerpoint/2010/main" val="2574581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Tm="10000">
        <p14:vortex dir="r"/>
      </p:transition>
    </mc:Choice>
    <mc:Fallback>
      <p:transition spd="slow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00"/>
                            </p:stCondLst>
                            <p:childTnLst>
                              <p:par>
                                <p:cTn id="57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2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4000"/>
                            </p:stCondLst>
                            <p:childTnLst>
                              <p:par>
                                <p:cTn id="62" presetID="18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  <p:bldP spid="3" grpId="0"/>
      <p:bldP spid="7" grpId="0"/>
      <p:bldP spid="8" grpId="0"/>
      <p:bldP spid="12" grpId="0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572" y="1158930"/>
            <a:ext cx="3298667" cy="2474000"/>
          </a:xfrm>
          <a:prstGeom prst="rect">
            <a:avLst/>
          </a:prstGeom>
          <a:ln w="50800">
            <a:solidFill>
              <a:srgbClr val="002060"/>
            </a:solidFill>
            <a:prstDash val="solid"/>
            <a:miter lim="800000"/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4018" y="4016953"/>
            <a:ext cx="3307713" cy="2480785"/>
          </a:xfrm>
          <a:prstGeom prst="rect">
            <a:avLst/>
          </a:prstGeom>
          <a:ln w="50800">
            <a:solidFill>
              <a:srgbClr val="002060"/>
            </a:solidFill>
            <a:prstDash val="solid"/>
            <a:miter lim="800000"/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7511" y="1152144"/>
            <a:ext cx="3307714" cy="2480786"/>
          </a:xfrm>
          <a:prstGeom prst="rect">
            <a:avLst/>
          </a:prstGeom>
          <a:ln w="50800">
            <a:solidFill>
              <a:srgbClr val="002060"/>
            </a:solidFill>
            <a:prstDash val="solid"/>
            <a:miter lim="800000"/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7510" y="4016953"/>
            <a:ext cx="3307715" cy="2480787"/>
          </a:xfrm>
          <a:prstGeom prst="rect">
            <a:avLst/>
          </a:prstGeom>
          <a:ln w="50800">
            <a:solidFill>
              <a:srgbClr val="002060"/>
            </a:solidFill>
            <a:prstDash val="solid"/>
            <a:miter lim="800000"/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741" y="4016953"/>
            <a:ext cx="3301498" cy="2480786"/>
          </a:xfrm>
          <a:prstGeom prst="rect">
            <a:avLst/>
          </a:prstGeom>
          <a:ln w="50800">
            <a:solidFill>
              <a:srgbClr val="002060"/>
            </a:solidFill>
            <a:prstDash val="solid"/>
            <a:miter lim="800000"/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</p:pic>
      <p:sp>
        <p:nvSpPr>
          <p:cNvPr id="7" name="TextBox 6"/>
          <p:cNvSpPr txBox="1"/>
          <p:nvPr/>
        </p:nvSpPr>
        <p:spPr>
          <a:xfrm>
            <a:off x="602042" y="172278"/>
            <a:ext cx="109826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 smtClean="0">
                <a:latin typeface="Georgia" panose="02040502050405020303" pitchFamily="18" charset="0"/>
                <a:cs typeface="Times New Roman" panose="02020603050405020304" pitchFamily="18" charset="0"/>
              </a:rPr>
              <a:t>Common Formal &amp; Informal Economic Activities</a:t>
            </a:r>
            <a:endParaRPr lang="en-US" sz="2000" b="1" dirty="0">
              <a:latin typeface="Georgia" panose="02040502050405020303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4018" y="1158930"/>
            <a:ext cx="3298667" cy="2474000"/>
          </a:xfrm>
          <a:prstGeom prst="rect">
            <a:avLst/>
          </a:prstGeom>
          <a:ln w="50800">
            <a:solidFill>
              <a:srgbClr val="002060"/>
            </a:solidFill>
            <a:prstDash val="solid"/>
            <a:miter lim="800000"/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7287765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Tm="10000">
        <p14:vortex dir="r"/>
      </p:transition>
    </mc:Choice>
    <mc:Fallback>
      <p:transition spd="slow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4484" y="576775"/>
            <a:ext cx="3590482" cy="2692862"/>
          </a:xfrm>
          <a:prstGeom prst="rect">
            <a:avLst/>
          </a:prstGeom>
          <a:ln w="50800">
            <a:solidFill>
              <a:srgbClr val="002060"/>
            </a:solidFill>
            <a:prstDash val="solid"/>
            <a:miter lim="800000"/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0696" y="576775"/>
            <a:ext cx="3590484" cy="2692862"/>
          </a:xfrm>
          <a:prstGeom prst="rect">
            <a:avLst/>
          </a:prstGeom>
          <a:ln w="50800">
            <a:solidFill>
              <a:srgbClr val="002060"/>
            </a:solidFill>
            <a:prstDash val="solid"/>
            <a:miter lim="800000"/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0696" y="3691508"/>
            <a:ext cx="3590483" cy="2692861"/>
          </a:xfrm>
          <a:prstGeom prst="rect">
            <a:avLst/>
          </a:prstGeom>
          <a:ln w="50800">
            <a:solidFill>
              <a:srgbClr val="002060"/>
            </a:solidFill>
            <a:prstDash val="solid"/>
            <a:miter lim="800000"/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4484" y="3691507"/>
            <a:ext cx="3590482" cy="2692862"/>
          </a:xfrm>
          <a:prstGeom prst="rect">
            <a:avLst/>
          </a:prstGeom>
          <a:ln w="50800">
            <a:solidFill>
              <a:srgbClr val="002060"/>
            </a:solidFill>
            <a:prstDash val="solid"/>
            <a:miter lim="800000"/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345" y="3691507"/>
            <a:ext cx="3194409" cy="2692862"/>
          </a:xfrm>
          <a:prstGeom prst="rect">
            <a:avLst/>
          </a:prstGeom>
          <a:ln w="50800">
            <a:solidFill>
              <a:srgbClr val="002060"/>
            </a:solidFill>
            <a:prstDash val="solid"/>
            <a:miter lim="800000"/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</p:pic>
      <p:sp>
        <p:nvSpPr>
          <p:cNvPr id="13" name="TextBox 12"/>
          <p:cNvSpPr txBox="1"/>
          <p:nvPr/>
        </p:nvSpPr>
        <p:spPr>
          <a:xfrm>
            <a:off x="372912" y="1183195"/>
            <a:ext cx="3377274" cy="14800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 smtClean="0">
                <a:latin typeface="Georgia" panose="02040502050405020303" pitchFamily="18" charset="0"/>
                <a:cs typeface="Times New Roman" panose="02020603050405020304" pitchFamily="18" charset="0"/>
              </a:rPr>
              <a:t>Physical Feature Survey</a:t>
            </a:r>
            <a:endParaRPr lang="en-US" sz="2400" b="1" dirty="0">
              <a:latin typeface="Georgia" panose="02040502050405020303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60724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Tm="10000">
        <p14:vortex dir="r"/>
      </p:transition>
    </mc:Choice>
    <mc:Fallback>
      <p:transition spd="slow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691</TotalTime>
  <Words>274</Words>
  <Application>Microsoft Office PowerPoint</Application>
  <PresentationFormat>Widescreen</PresentationFormat>
  <Paragraphs>57</Paragraphs>
  <Slides>16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6" baseType="lpstr">
      <vt:lpstr>맑은 고딕</vt:lpstr>
      <vt:lpstr>Aharoni</vt:lpstr>
      <vt:lpstr>Arial</vt:lpstr>
      <vt:lpstr>Book Antiqua</vt:lpstr>
      <vt:lpstr>Bookman Old Style</vt:lpstr>
      <vt:lpstr>Calibri</vt:lpstr>
      <vt:lpstr>Calibri Light</vt:lpstr>
      <vt:lpstr>Georgia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user</cp:lastModifiedBy>
  <cp:revision>148</cp:revision>
  <dcterms:created xsi:type="dcterms:W3CDTF">2017-12-23T11:08:53Z</dcterms:created>
  <dcterms:modified xsi:type="dcterms:W3CDTF">2018-01-09T12:12:33Z</dcterms:modified>
</cp:coreProperties>
</file>